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  <p:sldMasterId id="2147483682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51" d="100"/>
          <a:sy n="51" d="100"/>
        </p:scale>
        <p:origin x="4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0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C99E97-B3A1-431D-991D-5DEBD77A1A78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B009B-A107-4683-8D66-2F165785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78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7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706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066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894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027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111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60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921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653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22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1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C99E97-B3A1-431D-991D-5DEBD77A1A78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B009B-A107-4683-8D66-2F165785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74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C99E97-B3A1-431D-991D-5DEBD77A1A78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B009B-A107-4683-8D66-2F165785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81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C99E97-B3A1-431D-991D-5DEBD77A1A78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B009B-A107-4683-8D66-2F165785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89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0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3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1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62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80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58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56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99E97-B3A1-431D-991D-5DEBD77A1A78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B009B-A107-4683-8D66-2F165785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3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5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21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7007B7-225A-4A0F-B949-40A857B8CC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zh-CN" sz="36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6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36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课时</a:t>
            </a:r>
            <a:br>
              <a:rPr lang="en-US" altLang="zh-CN" sz="40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40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zh-CN" sz="40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线段垂直平分线</a:t>
            </a:r>
            <a:r>
              <a:rPr lang="en-US" altLang="zh-CN" sz="40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(1)——</a:t>
            </a:r>
            <a:r>
              <a:rPr lang="zh-CN" altLang="zh-CN" sz="40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性质和判定</a:t>
            </a:r>
            <a:endParaRPr lang="zh-CN" altLang="en-US" sz="8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2149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4217AA-7F1F-4CA9-8592-42BE37E820FA}"/>
              </a:ext>
            </a:extLst>
          </p:cNvPr>
          <p:cNvSpPr txBox="1"/>
          <p:nvPr/>
        </p:nvSpPr>
        <p:spPr>
          <a:xfrm>
            <a:off x="889000" y="566678"/>
            <a:ext cx="76517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AC=12,△EBC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周长为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26,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11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△EBC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的周长分别为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35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23,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各边长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3BC2DE-FF25-4CC4-B50F-6138F64C83B4}"/>
              </a:ext>
            </a:extLst>
          </p:cNvPr>
          <p:cNvSpPr txBox="1"/>
          <p:nvPr/>
        </p:nvSpPr>
        <p:spPr>
          <a:xfrm>
            <a:off x="746125" y="3042336"/>
            <a:ext cx="76517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(2)∵△EBC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的周长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=AC+BC=26,AC=12,</a:t>
            </a: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∴BC=26-12=14;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A8969D-9492-47C8-BEFE-A22B4746E907}"/>
              </a:ext>
            </a:extLst>
          </p:cNvPr>
          <p:cNvSpPr txBox="1"/>
          <p:nvPr/>
        </p:nvSpPr>
        <p:spPr>
          <a:xfrm>
            <a:off x="746125" y="440999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(3)12,12,11.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image109.jpeg">
            <a:extLst>
              <a:ext uri="{FF2B5EF4-FFF2-40B4-BE49-F238E27FC236}">
                <a16:creationId xmlns:a16="http://schemas.microsoft.com/office/drawing/2014/main" id="{3754F4D0-4500-49DE-B81B-545FCC2044D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4280" y="3982999"/>
            <a:ext cx="1259840" cy="172783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FD9FAAB-B179-4A08-A166-C6017C565A4C}"/>
              </a:ext>
            </a:extLst>
          </p:cNvPr>
          <p:cNvSpPr txBox="1"/>
          <p:nvPr/>
        </p:nvSpPr>
        <p:spPr>
          <a:xfrm>
            <a:off x="4572000" y="600437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83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11.jpeg">
            <a:extLst>
              <a:ext uri="{FF2B5EF4-FFF2-40B4-BE49-F238E27FC236}">
                <a16:creationId xmlns:a16="http://schemas.microsoft.com/office/drawing/2014/main" id="{81AD589D-FBD1-4124-B2EF-6F54E95CC34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7505" y="3311747"/>
            <a:ext cx="1583690" cy="14395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C22F98A-FD90-4130-AC30-CF3A13C89E00}"/>
              </a:ext>
            </a:extLst>
          </p:cNvPr>
          <p:cNvSpPr txBox="1"/>
          <p:nvPr/>
        </p:nvSpPr>
        <p:spPr>
          <a:xfrm>
            <a:off x="5302250" y="489167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0C6EAB-A9A2-4BAD-AC55-9174B3A00CD0}"/>
              </a:ext>
            </a:extLst>
          </p:cNvPr>
          <p:cNvSpPr txBox="1"/>
          <p:nvPr/>
        </p:nvSpPr>
        <p:spPr>
          <a:xfrm>
            <a:off x="457200" y="195856"/>
            <a:ext cx="8229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13.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,AD∥BC,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的中点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连接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并延长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的延长线于点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:CF=AD;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AD=2,AB=8,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为多少时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在线段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的垂直平分线上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为什么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0F7804-6C72-4CD4-B10B-25BC606B0F3E}"/>
              </a:ext>
            </a:extLst>
          </p:cNvPr>
          <p:cNvSpPr txBox="1"/>
          <p:nvPr/>
        </p:nvSpPr>
        <p:spPr>
          <a:xfrm>
            <a:off x="556578" y="3651762"/>
            <a:ext cx="5564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:(1)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△FEC≌△AED,    </a:t>
            </a:r>
          </a:p>
          <a:p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CF=AD;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EB3E888-7316-45E8-BC41-7AFA6BFC069F}"/>
              </a:ext>
            </a:extLst>
          </p:cNvPr>
          <p:cNvSpPr txBox="1"/>
          <p:nvPr/>
        </p:nvSpPr>
        <p:spPr>
          <a:xfrm>
            <a:off x="556577" y="4852091"/>
            <a:ext cx="47340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BC=6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在线段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AF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的垂直平分线上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65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9A455EC-2F77-4C4A-8D92-6B6C1F3DCAE4}"/>
              </a:ext>
            </a:extLst>
          </p:cNvPr>
          <p:cNvSpPr txBox="1"/>
          <p:nvPr/>
        </p:nvSpPr>
        <p:spPr>
          <a:xfrm>
            <a:off x="508000" y="392097"/>
            <a:ext cx="76581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如图所示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的垂直平分线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AC=1.6cm,BD=2.3cm,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ACBD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的周长是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   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A.3.9cm 	B.7.8cm	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C.4cm   	D.4.6cm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975299-1F11-4562-B342-31ED8312691A}"/>
              </a:ext>
            </a:extLst>
          </p:cNvPr>
          <p:cNvSpPr txBox="1"/>
          <p:nvPr/>
        </p:nvSpPr>
        <p:spPr>
          <a:xfrm>
            <a:off x="450850" y="3429000"/>
            <a:ext cx="76581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,AC=AD,BC=BD,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则有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  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垂直平分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CD	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垂直平分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互相垂直平分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D.CD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∠ACB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8D2A900-7569-44E4-8112-F1B49FC36863}"/>
              </a:ext>
            </a:extLst>
          </p:cNvPr>
          <p:cNvSpPr txBox="1"/>
          <p:nvPr/>
        </p:nvSpPr>
        <p:spPr>
          <a:xfrm>
            <a:off x="2787650" y="1500092"/>
            <a:ext cx="647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85D8CF-CF69-4D95-85B9-862BEA33FF8C}"/>
              </a:ext>
            </a:extLst>
          </p:cNvPr>
          <p:cNvSpPr txBox="1"/>
          <p:nvPr/>
        </p:nvSpPr>
        <p:spPr>
          <a:xfrm>
            <a:off x="6248400" y="3429000"/>
            <a:ext cx="647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3" name="image96.jpeg">
            <a:extLst>
              <a:ext uri="{FF2B5EF4-FFF2-40B4-BE49-F238E27FC236}">
                <a16:creationId xmlns:a16="http://schemas.microsoft.com/office/drawing/2014/main" id="{C5B6CA94-9C1D-4C21-B107-F8EF13CED51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4380" y="1584175"/>
            <a:ext cx="2123440" cy="1691640"/>
          </a:xfrm>
          <a:prstGeom prst="rect">
            <a:avLst/>
          </a:prstGeom>
        </p:spPr>
      </p:pic>
      <p:pic>
        <p:nvPicPr>
          <p:cNvPr id="14" name="image97.jpeg">
            <a:extLst>
              <a:ext uri="{FF2B5EF4-FFF2-40B4-BE49-F238E27FC236}">
                <a16:creationId xmlns:a16="http://schemas.microsoft.com/office/drawing/2014/main" id="{C90D030E-95AD-419A-AE4A-268E8F189FB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68377" y="4563487"/>
            <a:ext cx="1655445" cy="172783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4BF6CE1-D972-437E-99B2-17828E2F3A2D}"/>
              </a:ext>
            </a:extLst>
          </p:cNvPr>
          <p:cNvSpPr txBox="1"/>
          <p:nvPr/>
        </p:nvSpPr>
        <p:spPr>
          <a:xfrm>
            <a:off x="6679937" y="3038272"/>
            <a:ext cx="1956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0AFDD68-1EAF-4AFB-AD87-4974A00CE988}"/>
              </a:ext>
            </a:extLst>
          </p:cNvPr>
          <p:cNvSpPr txBox="1"/>
          <p:nvPr/>
        </p:nvSpPr>
        <p:spPr>
          <a:xfrm>
            <a:off x="6896099" y="6033064"/>
            <a:ext cx="1956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0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0634C80-D479-44E9-BB3C-536EAB5AB48D}"/>
              </a:ext>
            </a:extLst>
          </p:cNvPr>
          <p:cNvSpPr txBox="1"/>
          <p:nvPr/>
        </p:nvSpPr>
        <p:spPr>
          <a:xfrm>
            <a:off x="641350" y="564322"/>
            <a:ext cx="7607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,∠B=30°,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直线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垂直平分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的度数为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F7AEFC-57AE-4D9E-91DB-F2B847EBF6D1}"/>
              </a:ext>
            </a:extLst>
          </p:cNvPr>
          <p:cNvSpPr txBox="1"/>
          <p:nvPr/>
        </p:nvSpPr>
        <p:spPr>
          <a:xfrm>
            <a:off x="698500" y="3010708"/>
            <a:ext cx="82677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边的中垂线交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∠ACB,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∠B=40°,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∠BCE=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°,∠AEC=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°,∠A=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°.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5FD7F8-0054-418A-9BF7-92EB8338C02F}"/>
              </a:ext>
            </a:extLst>
          </p:cNvPr>
          <p:cNvSpPr txBox="1"/>
          <p:nvPr/>
        </p:nvSpPr>
        <p:spPr>
          <a:xfrm>
            <a:off x="6750050" y="1047234"/>
            <a:ext cx="1244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60°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80C0BF-F4C1-4C6A-B05E-17942D8B7D7D}"/>
              </a:ext>
            </a:extLst>
          </p:cNvPr>
          <p:cNvSpPr txBox="1"/>
          <p:nvPr/>
        </p:nvSpPr>
        <p:spPr>
          <a:xfrm>
            <a:off x="5162550" y="4076184"/>
            <a:ext cx="838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40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27DB94-F978-4F3A-85A9-1D1D77D362E9}"/>
              </a:ext>
            </a:extLst>
          </p:cNvPr>
          <p:cNvSpPr txBox="1"/>
          <p:nvPr/>
        </p:nvSpPr>
        <p:spPr>
          <a:xfrm>
            <a:off x="933450" y="4535030"/>
            <a:ext cx="838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80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38D5B97-F957-45C4-B12C-D9A74EA35B8A}"/>
              </a:ext>
            </a:extLst>
          </p:cNvPr>
          <p:cNvSpPr txBox="1"/>
          <p:nvPr/>
        </p:nvSpPr>
        <p:spPr>
          <a:xfrm>
            <a:off x="4003675" y="4584810"/>
            <a:ext cx="774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60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4" name="image98.jpeg">
            <a:extLst>
              <a:ext uri="{FF2B5EF4-FFF2-40B4-BE49-F238E27FC236}">
                <a16:creationId xmlns:a16="http://schemas.microsoft.com/office/drawing/2014/main" id="{D635D3C8-36E3-4667-B516-9568826BDBF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8570" y="1715308"/>
            <a:ext cx="2303780" cy="1295400"/>
          </a:xfrm>
          <a:prstGeom prst="rect">
            <a:avLst/>
          </a:prstGeom>
        </p:spPr>
      </p:pic>
      <p:pic>
        <p:nvPicPr>
          <p:cNvPr id="15" name="image99.jpeg">
            <a:extLst>
              <a:ext uri="{FF2B5EF4-FFF2-40B4-BE49-F238E27FC236}">
                <a16:creationId xmlns:a16="http://schemas.microsoft.com/office/drawing/2014/main" id="{AB281E24-24D4-4478-B21C-91F081B0657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9160" y="5050121"/>
            <a:ext cx="2015490" cy="147574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71FCA34-9059-43D8-86FD-6CF1C5BBEC2D}"/>
              </a:ext>
            </a:extLst>
          </p:cNvPr>
          <p:cNvSpPr txBox="1"/>
          <p:nvPr/>
        </p:nvSpPr>
        <p:spPr>
          <a:xfrm>
            <a:off x="6491401" y="2596711"/>
            <a:ext cx="1956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A9C27FA-472A-4905-BAC3-EAA7C0948F26}"/>
              </a:ext>
            </a:extLst>
          </p:cNvPr>
          <p:cNvSpPr txBox="1"/>
          <p:nvPr/>
        </p:nvSpPr>
        <p:spPr>
          <a:xfrm>
            <a:off x="7105714" y="6525861"/>
            <a:ext cx="1956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78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E25043D-0C9E-479A-8631-6A46DB8707C6}"/>
              </a:ext>
            </a:extLst>
          </p:cNvPr>
          <p:cNvSpPr txBox="1"/>
          <p:nvPr/>
        </p:nvSpPr>
        <p:spPr>
          <a:xfrm>
            <a:off x="946150" y="531797"/>
            <a:ext cx="72326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一辆汽车在笔直的公路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上由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行驶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,M,N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分别是位于公路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两侧的村庄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当汽车行驶到点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与村庄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M,N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的距离相等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.(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通过画图找到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100.jpeg">
            <a:extLst>
              <a:ext uri="{FF2B5EF4-FFF2-40B4-BE49-F238E27FC236}">
                <a16:creationId xmlns:a16="http://schemas.microsoft.com/office/drawing/2014/main" id="{AB2C34BB-0DB6-4135-B54F-3908FF18B11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3092" y="2989445"/>
            <a:ext cx="2123440" cy="1331595"/>
          </a:xfrm>
          <a:prstGeom prst="rect">
            <a:avLst/>
          </a:prstGeom>
        </p:spPr>
      </p:pic>
      <p:pic>
        <p:nvPicPr>
          <p:cNvPr id="5" name="image101.jpeg">
            <a:extLst>
              <a:ext uri="{FF2B5EF4-FFF2-40B4-BE49-F238E27FC236}">
                <a16:creationId xmlns:a16="http://schemas.microsoft.com/office/drawing/2014/main" id="{D93C25A9-E8EC-4AD5-9001-3DE45EF6E8D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5681" y="4317892"/>
            <a:ext cx="2087880" cy="13677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143D29-B3C0-4F4C-95F6-22BB384F60B2}"/>
              </a:ext>
            </a:extLst>
          </p:cNvPr>
          <p:cNvSpPr txBox="1"/>
          <p:nvPr/>
        </p:nvSpPr>
        <p:spPr>
          <a:xfrm>
            <a:off x="5273092" y="4317892"/>
            <a:ext cx="1956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51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CC2C9B4-2EA9-4D25-97FC-4B443B08E6BA}"/>
              </a:ext>
            </a:extLst>
          </p:cNvPr>
          <p:cNvSpPr txBox="1"/>
          <p:nvPr/>
        </p:nvSpPr>
        <p:spPr>
          <a:xfrm>
            <a:off x="1054100" y="543589"/>
            <a:ext cx="73850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上一点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连接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在线段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并且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∠1=∠2,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∠3=∠4,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:AD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垂直平分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FFDF86-476A-41F3-81C7-5875E33348D1}"/>
              </a:ext>
            </a:extLst>
          </p:cNvPr>
          <p:cNvSpPr txBox="1"/>
          <p:nvPr/>
        </p:nvSpPr>
        <p:spPr>
          <a:xfrm>
            <a:off x="657389" y="3429000"/>
            <a:ext cx="74612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:∵EB=EC, AB=AC,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∴A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都在线段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的垂直平分线上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AD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垂直平分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BC.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image102.jpeg">
            <a:extLst>
              <a:ext uri="{FF2B5EF4-FFF2-40B4-BE49-F238E27FC236}">
                <a16:creationId xmlns:a16="http://schemas.microsoft.com/office/drawing/2014/main" id="{0D774940-2FEA-45C0-A57C-53FDCDC615F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1732" y="2297915"/>
            <a:ext cx="1727835" cy="15836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98DCFB0-7BF4-4B98-8081-EA812BF6D19D}"/>
              </a:ext>
            </a:extLst>
          </p:cNvPr>
          <p:cNvSpPr txBox="1"/>
          <p:nvPr/>
        </p:nvSpPr>
        <p:spPr>
          <a:xfrm>
            <a:off x="7461118" y="3819452"/>
            <a:ext cx="1956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90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56064C5-3936-4B02-AEBC-ED19C2BD097C}"/>
              </a:ext>
            </a:extLst>
          </p:cNvPr>
          <p:cNvSpPr txBox="1"/>
          <p:nvPr/>
        </p:nvSpPr>
        <p:spPr>
          <a:xfrm>
            <a:off x="793750" y="453196"/>
            <a:ext cx="7975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的垂直平分线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DM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的中点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∠CAE=25°,∠ACB=65°,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:BD=AC.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24C652-E45C-44FA-9C68-80B0FD9918F4}"/>
              </a:ext>
            </a:extLst>
          </p:cNvPr>
          <p:cNvSpPr txBox="1"/>
          <p:nvPr/>
        </p:nvSpPr>
        <p:spPr>
          <a:xfrm>
            <a:off x="0" y="2406487"/>
            <a:ext cx="72517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连接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AD,</a:t>
            </a:r>
          </a:p>
          <a:p>
            <a:pPr indent="1168400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∵∠AED=∠CAE+∠ACB=90°,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1168400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∴AE⊥DC,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AD=AC,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1168400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∵DM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的垂直平分线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1168400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∴BD=AD=AC.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image103.jpeg">
            <a:extLst>
              <a:ext uri="{FF2B5EF4-FFF2-40B4-BE49-F238E27FC236}">
                <a16:creationId xmlns:a16="http://schemas.microsoft.com/office/drawing/2014/main" id="{231C01D3-5FB8-45C1-BBFC-B7148520ED2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0573" y="2718372"/>
            <a:ext cx="2267585" cy="15119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FD55923-E018-42BB-BE12-09BB861C57BC}"/>
              </a:ext>
            </a:extLst>
          </p:cNvPr>
          <p:cNvSpPr txBox="1"/>
          <p:nvPr/>
        </p:nvSpPr>
        <p:spPr>
          <a:xfrm>
            <a:off x="6540968" y="4429272"/>
            <a:ext cx="1956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88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A3BEDE4-78D2-45A9-B0F3-8390DBEBB828}"/>
              </a:ext>
            </a:extLst>
          </p:cNvPr>
          <p:cNvSpPr txBox="1"/>
          <p:nvPr/>
        </p:nvSpPr>
        <p:spPr>
          <a:xfrm>
            <a:off x="749300" y="550847"/>
            <a:ext cx="77787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是线段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的垂直平分线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垂足为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D,E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上一点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∠CAB=60°,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则下列结论中错误的是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   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A.AE=BE	B.AD=BD	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C.AB=AC	D.ED=AD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75931E-A2D8-4C9B-A8C7-AC908E1905F6}"/>
              </a:ext>
            </a:extLst>
          </p:cNvPr>
          <p:cNvSpPr txBox="1"/>
          <p:nvPr/>
        </p:nvSpPr>
        <p:spPr>
          <a:xfrm>
            <a:off x="847725" y="3585294"/>
            <a:ext cx="7581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,AB=AC,∠A=30°,DE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垂直平分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的度数为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107477-08D8-49CD-BFC4-8F21846DEC5A}"/>
              </a:ext>
            </a:extLst>
          </p:cNvPr>
          <p:cNvSpPr txBox="1"/>
          <p:nvPr/>
        </p:nvSpPr>
        <p:spPr>
          <a:xfrm>
            <a:off x="6921500" y="4099217"/>
            <a:ext cx="1187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45°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7E1440-B4DC-4555-8FCA-2C5CA21D8A54}"/>
              </a:ext>
            </a:extLst>
          </p:cNvPr>
          <p:cNvSpPr txBox="1"/>
          <p:nvPr/>
        </p:nvSpPr>
        <p:spPr>
          <a:xfrm>
            <a:off x="5715000" y="1705009"/>
            <a:ext cx="850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" name="image105.jpeg">
            <a:extLst>
              <a:ext uri="{FF2B5EF4-FFF2-40B4-BE49-F238E27FC236}">
                <a16:creationId xmlns:a16="http://schemas.microsoft.com/office/drawing/2014/main" id="{BA1444CA-FC33-4AAF-8C97-7AA1DCEE81F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5900" y="1993567"/>
            <a:ext cx="1727835" cy="1511935"/>
          </a:xfrm>
          <a:prstGeom prst="rect">
            <a:avLst/>
          </a:prstGeom>
        </p:spPr>
      </p:pic>
      <p:pic>
        <p:nvPicPr>
          <p:cNvPr id="11" name="image106.jpeg">
            <a:extLst>
              <a:ext uri="{FF2B5EF4-FFF2-40B4-BE49-F238E27FC236}">
                <a16:creationId xmlns:a16="http://schemas.microsoft.com/office/drawing/2014/main" id="{FD2FC3CC-C2D3-4FEB-B944-09AC7CAF353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7605" y="4855889"/>
            <a:ext cx="1367790" cy="172783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F3DA3DA-5892-4B9D-AD46-94BC1C2EDD4E}"/>
              </a:ext>
            </a:extLst>
          </p:cNvPr>
          <p:cNvSpPr txBox="1"/>
          <p:nvPr/>
        </p:nvSpPr>
        <p:spPr>
          <a:xfrm>
            <a:off x="4965437" y="3156208"/>
            <a:ext cx="1956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F85088-7B44-40EF-860D-0DC9686BB9BC}"/>
              </a:ext>
            </a:extLst>
          </p:cNvPr>
          <p:cNvSpPr txBox="1"/>
          <p:nvPr/>
        </p:nvSpPr>
        <p:spPr>
          <a:xfrm>
            <a:off x="7130918" y="5992927"/>
            <a:ext cx="1956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12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7CC76FD-A956-4D63-9E37-9BE9F8A565D0}"/>
              </a:ext>
            </a:extLst>
          </p:cNvPr>
          <p:cNvSpPr txBox="1"/>
          <p:nvPr/>
        </p:nvSpPr>
        <p:spPr>
          <a:xfrm>
            <a:off x="787400" y="374595"/>
            <a:ext cx="77660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等腰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,AB=AC,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∠DBC=15°,AB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的垂直平分线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MN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∠A=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°.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5F24C6-76DE-4666-9D77-0778C0BE3AB5}"/>
              </a:ext>
            </a:extLst>
          </p:cNvPr>
          <p:cNvSpPr txBox="1"/>
          <p:nvPr/>
        </p:nvSpPr>
        <p:spPr>
          <a:xfrm>
            <a:off x="787400" y="3383349"/>
            <a:ext cx="76771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11.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Rt△ABC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,∠ACB=90°,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BC=3,AC=4,AB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的垂直平分线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的延长线于点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的长为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 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B7AA49-A24C-4ACE-B0A2-EE12193EC500}"/>
              </a:ext>
            </a:extLst>
          </p:cNvPr>
          <p:cNvSpPr txBox="1"/>
          <p:nvPr/>
        </p:nvSpPr>
        <p:spPr>
          <a:xfrm>
            <a:off x="3756025" y="1434584"/>
            <a:ext cx="869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50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4D752C-4B9A-4E82-8764-3FA0E309702D}"/>
                  </a:ext>
                </a:extLst>
              </p:cNvPr>
              <p:cNvSpPr txBox="1"/>
              <p:nvPr/>
            </p:nvSpPr>
            <p:spPr>
              <a:xfrm>
                <a:off x="5670550" y="4514214"/>
                <a:ext cx="1346200" cy="1129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36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4D752C-4B9A-4E82-8764-3FA0E3097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550" y="4514214"/>
                <a:ext cx="1346200" cy="11294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107.jpeg">
            <a:extLst>
              <a:ext uri="{FF2B5EF4-FFF2-40B4-BE49-F238E27FC236}">
                <a16:creationId xmlns:a16="http://schemas.microsoft.com/office/drawing/2014/main" id="{AFEE6D91-9571-4342-8765-26016790D86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5784" y="1757749"/>
            <a:ext cx="1799590" cy="1511935"/>
          </a:xfrm>
          <a:prstGeom prst="rect">
            <a:avLst/>
          </a:prstGeom>
        </p:spPr>
      </p:pic>
      <p:pic>
        <p:nvPicPr>
          <p:cNvPr id="11" name="image108.jpeg">
            <a:extLst>
              <a:ext uri="{FF2B5EF4-FFF2-40B4-BE49-F238E27FC236}">
                <a16:creationId xmlns:a16="http://schemas.microsoft.com/office/drawing/2014/main" id="{D7558666-C788-4039-AFFA-E3E6FD55264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16750" y="5137675"/>
            <a:ext cx="1907540" cy="16554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8938280-CFED-4D4C-B2E9-BFFA3C05F8CB}"/>
              </a:ext>
            </a:extLst>
          </p:cNvPr>
          <p:cNvSpPr txBox="1"/>
          <p:nvPr/>
        </p:nvSpPr>
        <p:spPr>
          <a:xfrm>
            <a:off x="4099676" y="3038272"/>
            <a:ext cx="1956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5D4E89-D7DF-4C0E-B111-A6E72E068938}"/>
              </a:ext>
            </a:extLst>
          </p:cNvPr>
          <p:cNvSpPr txBox="1"/>
          <p:nvPr/>
        </p:nvSpPr>
        <p:spPr>
          <a:xfrm>
            <a:off x="5295768" y="6244285"/>
            <a:ext cx="1956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82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09.jpeg">
            <a:extLst>
              <a:ext uri="{FF2B5EF4-FFF2-40B4-BE49-F238E27FC236}">
                <a16:creationId xmlns:a16="http://schemas.microsoft.com/office/drawing/2014/main" id="{7ADFEBB8-9991-4567-893E-31F07089B7D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5130" y="2565082"/>
            <a:ext cx="1259840" cy="17278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DC02BF9-20A2-450F-A8C0-794125B64352}"/>
              </a:ext>
            </a:extLst>
          </p:cNvPr>
          <p:cNvSpPr txBox="1"/>
          <p:nvPr/>
        </p:nvSpPr>
        <p:spPr>
          <a:xfrm>
            <a:off x="5022850" y="45864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6D1705-349F-4131-BA23-A51962B27BF9}"/>
              </a:ext>
            </a:extLst>
          </p:cNvPr>
          <p:cNvSpPr txBox="1"/>
          <p:nvPr/>
        </p:nvSpPr>
        <p:spPr>
          <a:xfrm>
            <a:off x="755650" y="332546"/>
            <a:ext cx="7721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12.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,AB=AC,AB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的垂直平分线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分别交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AC=12,BC=10,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△EBC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的周长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27B8A9-375E-401D-BBCE-3DFC6903CC36}"/>
              </a:ext>
            </a:extLst>
          </p:cNvPr>
          <p:cNvSpPr txBox="1"/>
          <p:nvPr/>
        </p:nvSpPr>
        <p:spPr>
          <a:xfrm>
            <a:off x="1129030" y="2637259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:(1)△EBC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的周长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=BC+BE+CE=BC+AE+CE</a:t>
            </a: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=BC+AC=10+12=22;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12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件1" id="{04813323-D6BC-49F3-87DE-A790310ACE87}" vid="{8172D724-D07B-4244-B518-7B226FE50B39}"/>
    </a:ext>
  </a:extLst>
</a:theme>
</file>

<file path=ppt/theme/theme2.xml><?xml version="1.0" encoding="utf-8"?>
<a:theme xmlns:a="http://schemas.openxmlformats.org/drawingml/2006/main" name="1_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件1" id="{5D18112A-AEF4-4A1D-BB8C-71BEE7DD764D}" vid="{75D266CC-580D-4BF3-A3E6-B0BB2D135213}"/>
    </a:ext>
  </a:extLst>
</a:theme>
</file>

<file path=ppt/theme/theme3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课件1</Template>
  <TotalTime>60</TotalTime>
  <Words>873</Words>
  <Application>Microsoft Office PowerPoint</Application>
  <PresentationFormat>全屏显示(4:3)</PresentationFormat>
  <Paragraphs>72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等线</vt:lpstr>
      <vt:lpstr>等线 Light</vt:lpstr>
      <vt:lpstr>黑体</vt:lpstr>
      <vt:lpstr>楷体</vt:lpstr>
      <vt:lpstr>Arial</vt:lpstr>
      <vt:lpstr>Calibri</vt:lpstr>
      <vt:lpstr>Cambria Math</vt:lpstr>
      <vt:lpstr>Tw Cen MT</vt:lpstr>
      <vt:lpstr>Tw Cen MT Condensed</vt:lpstr>
      <vt:lpstr>Wingdings 3</vt:lpstr>
      <vt:lpstr>课件1</vt:lpstr>
      <vt:lpstr>1_课件1</vt:lpstr>
      <vt:lpstr>积分</vt:lpstr>
      <vt:lpstr>第8课时  线段垂直平分线(1)——性质和判定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第8课时线段垂直平分线(1)——性质和判定 </dc:title>
  <dc:creator>guan qianyi</dc:creator>
  <cp:lastModifiedBy>guan qianyi</cp:lastModifiedBy>
  <cp:revision>5</cp:revision>
  <dcterms:created xsi:type="dcterms:W3CDTF">2020-11-24T10:43:09Z</dcterms:created>
  <dcterms:modified xsi:type="dcterms:W3CDTF">2020-11-24T11:43:53Z</dcterms:modified>
</cp:coreProperties>
</file>