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8" r:id="rId3"/>
    <p:sldId id="269" r:id="rId4"/>
    <p:sldId id="270" r:id="rId5"/>
    <p:sldId id="271" r:id="rId6"/>
    <p:sldId id="272" r:id="rId7"/>
    <p:sldId id="273" r:id="rId8"/>
    <p:sldId id="274" r:id="rId9"/>
    <p:sldId id="27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31597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16786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52451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06608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466386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793454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474630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8" name="Footer Placeholder 7"/>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9" name="Slide Number Placeholder 8"/>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8042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4" name="Footer Placeholder 3"/>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75602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3" name="Footer Placeholder 2"/>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4" name="Slide Number Placeholder 3"/>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037466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03685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2214716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756056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2316031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59685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5" name="Footer Placeholder 4"/>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391230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157497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8" name="Footer Placeholder 7"/>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9" name="Slide Number Placeholder 8"/>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260755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4" name="Footer Placeholder 3"/>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414467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3" name="Footer Placeholder 2"/>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4" name="Slide Number Placeholder 3"/>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
        <p:nvSpPr>
          <p:cNvPr id="5" name="矩形 4">
            <a:extLst>
              <a:ext uri="{FF2B5EF4-FFF2-40B4-BE49-F238E27FC236}">
                <a16:creationId xmlns:a16="http://schemas.microsoft.com/office/drawing/2014/main" id="{B41CEF09-BFE1-451F-B004-986BF5AECF72}"/>
              </a:ext>
            </a:extLst>
          </p:cNvPr>
          <p:cNvSpPr/>
          <p:nvPr userDrawn="1"/>
        </p:nvSpPr>
        <p:spPr>
          <a:xfrm rot="19869752">
            <a:off x="1363429" y="2674373"/>
            <a:ext cx="6417141" cy="923330"/>
          </a:xfrm>
          <a:prstGeom prst="rect">
            <a:avLst/>
          </a:prstGeom>
          <a:noFill/>
        </p:spPr>
        <p:txBody>
          <a:bodyPr wrap="none" lIns="91440" tIns="45720" rIns="91440" bIns="45720">
            <a:spAutoFit/>
          </a:bodyPr>
          <a:lstStyle/>
          <a:p>
            <a:pPr algn="ctr"/>
            <a:r>
              <a:rPr lang="en-US" altLang="zh-CN" sz="5400" dirty="0">
                <a:solidFill>
                  <a:schemeClr val="bg1">
                    <a:lumMod val="95000"/>
                  </a:schemeClr>
                </a:solidFill>
                <a:latin typeface="楷体" panose="02010609060101010101" pitchFamily="49" charset="-122"/>
                <a:ea typeface="楷体" panose="02010609060101010101" pitchFamily="49" charset="-122"/>
              </a:rPr>
              <a:t>21</a:t>
            </a:r>
            <a:r>
              <a:rPr lang="zh-CN" altLang="en-US" sz="5400" dirty="0">
                <a:solidFill>
                  <a:schemeClr val="bg1">
                    <a:lumMod val="95000"/>
                  </a:schemeClr>
                </a:solidFill>
                <a:latin typeface="楷体" panose="02010609060101010101" pitchFamily="49" charset="-122"/>
                <a:ea typeface="楷体" panose="02010609060101010101" pitchFamily="49" charset="-122"/>
              </a:rPr>
              <a:t>版数学一本通八下</a:t>
            </a:r>
            <a:endParaRPr lang="zh-CN" altLang="en-US" sz="5400" b="1" cap="none" spc="50" dirty="0">
              <a:ln w="0"/>
              <a:solidFill>
                <a:schemeClr val="bg1">
                  <a:lumMod val="95000"/>
                </a:schemeClr>
              </a:solidFill>
              <a:effectLst>
                <a:innerShdw blurRad="63500" dist="50800" dir="13500000">
                  <a:srgbClr val="000000">
                    <a:alpha val="50000"/>
                  </a:srgbClr>
                </a:inn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9102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257961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zh-CN" altLang="en-US" sz="675" smtClean="0">
                <a:solidFill>
                  <a:srgbClr val="898989"/>
                </a:solidFill>
                <a:ea typeface="等线" panose="02010600030101010101" pitchFamily="2" charset="-122"/>
              </a:rPr>
              <a:t>2020/11/29</a:t>
            </a:fld>
            <a:endParaRPr lang="zh-CN" altLang="en-US" sz="675">
              <a:solidFill>
                <a:srgbClr val="898989"/>
              </a:solidFill>
              <a:ea typeface="等线" panose="02010600030101010101" pitchFamily="2" charset="-122"/>
            </a:endParaRPr>
          </a:p>
        </p:txBody>
      </p:sp>
      <p:sp>
        <p:nvSpPr>
          <p:cNvPr id="6" name="Footer Placeholder 5"/>
          <p:cNvSpPr>
            <a:spLocks noGrp="1"/>
          </p:cNvSpPr>
          <p:nvPr>
            <p:ph type="ftr" sz="quarter" idx="11"/>
          </p:nvPr>
        </p:nvSpPr>
        <p:spPr/>
        <p:txBody>
          <a:bodyPr/>
          <a:lstStyle/>
          <a:p>
            <a:pPr lvl="0" algn="ctr" eaLnBrk="1" latinLnBrk="1" hangingPunct="1"/>
            <a:endParaRPr lang="zh-CN" altLang="en-US" sz="675">
              <a:solidFill>
                <a:srgbClr val="898989"/>
              </a:solidFill>
              <a:ea typeface="等线" panose="02010600030101010101" pitchFamily="2" charset="-122"/>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zh-CN" altLang="en-US" sz="675" smtClean="0">
                <a:solidFill>
                  <a:srgbClr val="898989"/>
                </a:solidFill>
                <a:ea typeface="等线" panose="02010600030101010101" pitchFamily="2" charset="-122"/>
              </a:rPr>
              <a:t>‹#›</a:t>
            </a:fld>
            <a:endParaRPr lang="zh-CN" altLang="en-US" sz="675">
              <a:solidFill>
                <a:srgbClr val="898989"/>
              </a:solidFill>
              <a:ea typeface="等线" panose="02010600030101010101" pitchFamily="2" charset="-122"/>
            </a:endParaRPr>
          </a:p>
        </p:txBody>
      </p:sp>
    </p:spTree>
    <p:extLst>
      <p:ext uri="{BB962C8B-B14F-4D97-AF65-F5344CB8AC3E}">
        <p14:creationId xmlns:p14="http://schemas.microsoft.com/office/powerpoint/2010/main" val="52203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02C77-A0B5-4A6E-8000-7068AD62FB93}" type="datetimeFigureOut">
              <a:rPr lang="zh-CN" altLang="en-US" smtClean="0"/>
              <a:t>2020/11/29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BFEB2-529D-45F7-AB59-C07A170F9A52}" type="slidenum">
              <a:rPr lang="zh-CN" altLang="en-US" smtClean="0"/>
              <a:t>‹#›</a:t>
            </a:fld>
            <a:endParaRPr lang="zh-CN" altLang="en-US"/>
          </a:p>
        </p:txBody>
      </p:sp>
    </p:spTree>
    <p:extLst>
      <p:ext uri="{BB962C8B-B14F-4D97-AF65-F5344CB8AC3E}">
        <p14:creationId xmlns:p14="http://schemas.microsoft.com/office/powerpoint/2010/main" val="2940163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02C77-A0B5-4A6E-8000-7068AD62FB93}" type="datetimeFigureOut">
              <a:rPr lang="zh-CN" altLang="en-US" smtClean="0"/>
              <a:t>2020/11/29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BFEB2-529D-45F7-AB59-C07A170F9A52}" type="slidenum">
              <a:rPr lang="zh-CN" altLang="en-US" smtClean="0"/>
              <a:t>‹#›</a:t>
            </a:fld>
            <a:endParaRPr lang="zh-CN" altLang="en-US"/>
          </a:p>
        </p:txBody>
      </p:sp>
    </p:spTree>
    <p:extLst>
      <p:ext uri="{BB962C8B-B14F-4D97-AF65-F5344CB8AC3E}">
        <p14:creationId xmlns:p14="http://schemas.microsoft.com/office/powerpoint/2010/main" val="26467291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rcRect/>
          <a:stretch>
            <a:fillRect/>
          </a:stretch>
        </a:blipFill>
        <a:effectLst/>
      </p:bgPr>
    </p:bg>
    <p:spTree>
      <p:nvGrpSpPr>
        <p:cNvPr id="1" name=""/>
        <p:cNvGrpSpPr/>
        <p:nvPr/>
      </p:nvGrpSpPr>
      <p:grpSpPr>
        <a:xfrm>
          <a:off x="0" y="0"/>
          <a:ext cx="0" cy="0"/>
          <a:chOff x="0" y="0"/>
          <a:chExt cx="0" cy="0"/>
        </a:xfrm>
      </p:grpSpPr>
      <p:sp>
        <p:nvSpPr>
          <p:cNvPr id="1048584" name="文本框 1048583"/>
          <p:cNvSpPr txBox="1"/>
          <p:nvPr/>
        </p:nvSpPr>
        <p:spPr>
          <a:xfrm>
            <a:off x="2811854" y="794893"/>
            <a:ext cx="5145577" cy="1529266"/>
          </a:xfrm>
          <a:prstGeom prst="rect">
            <a:avLst/>
          </a:prstGeom>
          <a:noFill/>
          <a:ln>
            <a:noFill/>
          </a:ln>
        </p:spPr>
        <p:txBody>
          <a:bodyPr vert="horz" wrap="square" lIns="51435" tIns="25718" rIns="51435" bIns="25718"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alibri" panose="020F0502020204030204" pitchFamily="34" charset="0"/>
                <a:sym typeface="Calibri" panose="020F0502020204030204" pitchFamily="34" charset="0"/>
              </a:defRPr>
            </a:lvl5pPr>
          </a:lstStyle>
          <a:p>
            <a:pPr marL="0" marR="0" lvl="0" indent="0" algn="l" defTabSz="914400" rtl="0" eaLnBrk="1" fontAlgn="base" latinLnBrk="1" hangingPunct="1">
              <a:lnSpc>
                <a:spcPct val="100000"/>
              </a:lnSpc>
              <a:spcBef>
                <a:spcPct val="0"/>
              </a:spcBef>
              <a:spcAft>
                <a:spcPct val="0"/>
              </a:spcAft>
              <a:buClrTx/>
              <a:buSzTx/>
              <a:buFontTx/>
              <a:buNone/>
              <a:tabLst/>
              <a:defRPr/>
            </a:pPr>
            <a:r>
              <a:rPr lang="zh-CN" altLang="en-US" sz="3200" b="1" kern="0" dirty="0">
                <a:solidFill>
                  <a:srgbClr val="FFFFFF"/>
                </a:solidFill>
                <a:ea typeface="等线" panose="02010600030101010101" pitchFamily="2" charset="-122"/>
                <a:sym typeface="+mn-lt"/>
              </a:rPr>
              <a:t>重点复习</a:t>
            </a:r>
            <a:r>
              <a:rPr lang="en-US" altLang="zh-CN" sz="3200" b="1" kern="0" dirty="0">
                <a:solidFill>
                  <a:srgbClr val="FFFFFF"/>
                </a:solidFill>
                <a:ea typeface="等线" panose="02010600030101010101" pitchFamily="2" charset="-122"/>
                <a:sym typeface="+mn-lt"/>
              </a:rPr>
              <a:t>11</a:t>
            </a:r>
            <a:endParaRPr kumimoji="0"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等线" panose="02010600030101010101" pitchFamily="2" charset="-122"/>
              <a:cs typeface="+mn-cs"/>
              <a:sym typeface="+mn-lt"/>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0"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等线" panose="02010600030101010101" pitchFamily="2" charset="-122"/>
              <a:cs typeface="+mn-cs"/>
              <a:sym typeface="+mn-lt"/>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FFFFFF"/>
                </a:solidFill>
                <a:effectLst/>
                <a:uLnTx/>
                <a:uFillTx/>
                <a:latin typeface="Calibri" panose="020F0502020204030204" pitchFamily="34" charset="0"/>
                <a:ea typeface="等线" panose="02010600030101010101" pitchFamily="2" charset="-122"/>
                <a:cs typeface="+mn-cs"/>
                <a:sym typeface="+mn-lt"/>
              </a:rPr>
              <a:t>    分式方程应用题</a:t>
            </a:r>
          </a:p>
        </p:txBody>
      </p:sp>
      <p:sp>
        <p:nvSpPr>
          <p:cNvPr id="2" name="文本框 1"/>
          <p:cNvSpPr txBox="1"/>
          <p:nvPr/>
        </p:nvSpPr>
        <p:spPr>
          <a:xfrm>
            <a:off x="803943" y="617785"/>
            <a:ext cx="250903" cy="2554545"/>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数</a:t>
            </a:r>
            <a:endParaRPr kumimoji="0" lang="en-US" altLang="zh-CN"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a:t>
            </a:r>
            <a:endParaRPr kumimoji="0" lang="en-US" altLang="zh-CN"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a:t>
            </a:r>
            <a:endParaRPr kumimoji="0" lang="en-US" altLang="zh-CN"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本</a:t>
            </a:r>
            <a:endParaRPr kumimoji="0" lang="en-US" altLang="zh-CN"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通</a:t>
            </a:r>
          </a:p>
        </p:txBody>
      </p:sp>
      <p:sp>
        <p:nvSpPr>
          <p:cNvPr id="3" name="矩形 2"/>
          <p:cNvSpPr/>
          <p:nvPr/>
        </p:nvSpPr>
        <p:spPr>
          <a:xfrm>
            <a:off x="7957431" y="617785"/>
            <a:ext cx="382626" cy="2554545"/>
          </a:xfrm>
          <a:prstGeom prst="rect">
            <a:avLst/>
          </a:prstGeom>
        </p:spPr>
        <p:txBody>
          <a:bodyPr wrap="square">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zh-CN" altLang="en-US" sz="3200" b="1" kern="0" dirty="0">
                <a:solidFill>
                  <a:srgbClr val="00B050"/>
                </a:solidFill>
                <a:latin typeface="黑体" panose="02010609060101010101" pitchFamily="49" charset="-122"/>
                <a:ea typeface="黑体" panose="02010609060101010101" pitchFamily="49" charset="-122"/>
                <a:sym typeface="Calibri" panose="020F0502020204030204" pitchFamily="34" charset="0"/>
              </a:rPr>
              <a:t>八</a:t>
            </a:r>
            <a:r>
              <a:rPr kumimoji="0" lang="zh-CN" altLang="en-US" sz="3200" b="1"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年级下册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F33041-6844-4B56-B86C-131FA764CF00}"/>
              </a:ext>
            </a:extLst>
          </p:cNvPr>
          <p:cNvSpPr txBox="1"/>
          <p:nvPr/>
        </p:nvSpPr>
        <p:spPr>
          <a:xfrm>
            <a:off x="0" y="693584"/>
            <a:ext cx="9227976" cy="2062103"/>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 </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一辆汽车开往距离出发地</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180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千米的目的地</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出发后第一小时内按原计划的速度行驶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一小时后加速为原来速度的</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并比原计划提前</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40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分钟到达目的地</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求前一小时的平均行驶速度</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CC2725F-9C70-4848-9F9C-22C025F3D0EA}"/>
                  </a:ext>
                </a:extLst>
              </p:cNvPr>
              <p:cNvSpPr txBox="1"/>
              <p:nvPr/>
            </p:nvSpPr>
            <p:spPr>
              <a:xfrm>
                <a:off x="401218" y="3322077"/>
                <a:ext cx="8922076" cy="2281009"/>
              </a:xfrm>
              <a:prstGeom prst="rect">
                <a:avLst/>
              </a:prstGeom>
              <a:noFill/>
            </p:spPr>
            <p:txBody>
              <a:bodyPr wrap="square">
                <a:spAutoFit/>
              </a:bodyPr>
              <a:lstStyle/>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设前一个小时的平均行驶速度为</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千米</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𝟏𝟖𝟎</m:t>
                        </m:r>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𝐱</m:t>
                        </m:r>
                      </m:num>
                      <m:den>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𝟓𝐱</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𝟐</m:t>
                        </m:r>
                      </m:num>
                      <m:den>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𝟑</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𝟏𝟖𝟎</m:t>
                        </m:r>
                      </m:num>
                      <m:den>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𝐱</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:x=60.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　　</a:t>
                </a:r>
                <a:endPar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x=60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是分式方程的解</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b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b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前一个小时的平均行驶速度为</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60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千米</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ACC2725F-9C70-4848-9F9C-22C025F3D0EA}"/>
                  </a:ext>
                </a:extLst>
              </p:cNvPr>
              <p:cNvSpPr txBox="1">
                <a:spLocks noRot="1" noChangeAspect="1" noMove="1" noResize="1" noEditPoints="1" noAdjustHandles="1" noChangeArrowheads="1" noChangeShapeType="1" noTextEdit="1"/>
              </p:cNvSpPr>
              <p:nvPr/>
            </p:nvSpPr>
            <p:spPr>
              <a:xfrm>
                <a:off x="401218" y="3322077"/>
                <a:ext cx="8922076" cy="2281009"/>
              </a:xfrm>
              <a:prstGeom prst="rect">
                <a:avLst/>
              </a:prstGeom>
              <a:blipFill>
                <a:blip r:embed="rId2"/>
                <a:stretch>
                  <a:fillRect l="-1777" t="-3476" b="-7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91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AFD8F8-D614-4A8C-B7F7-C8CB7E15B5C8}"/>
              </a:ext>
            </a:extLst>
          </p:cNvPr>
          <p:cNvSpPr txBox="1"/>
          <p:nvPr/>
        </p:nvSpPr>
        <p:spPr>
          <a:xfrm>
            <a:off x="27992" y="604897"/>
            <a:ext cx="9116008" cy="2554545"/>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 </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某工程</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乙队单独完成这项工程所需天数是甲队单独完成这项工程所需天数的</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该工程若由甲队先做</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6</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剩下的工程再由甲、乙两队合作</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16</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天可以完成</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求甲、乙两队单独完成这项工程各需要多少天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3315CAD-A6C2-4B61-A7E0-CC40C85C86F8}"/>
                  </a:ext>
                </a:extLst>
              </p:cNvPr>
              <p:cNvSpPr txBox="1"/>
              <p:nvPr/>
            </p:nvSpPr>
            <p:spPr>
              <a:xfrm>
                <a:off x="130628" y="3568509"/>
                <a:ext cx="9498563" cy="277108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解</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:(1)</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设甲队单独完成这项工程需要</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b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b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则乙队单独完成这项工程需要</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2x</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得</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b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br>
                <a14:m>
                  <m:oMath xmlns:m="http://schemas.openxmlformats.org/officeDocument/2006/math">
                    <m:f>
                      <m:fPr>
                        <m:ctrlPr>
                          <a:rPr kumimoji="0" lang="zh-CN" altLang="zh-CN" sz="32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𝟔</m:t>
                        </m:r>
                      </m:num>
                      <m:den>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𝐱</m:t>
                        </m:r>
                      </m:den>
                    </m:f>
                  </m:oMath>
                </a14:m>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kumimoji="0" lang="zh-CN" altLang="zh-CN" sz="32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𝟏𝟔</m:t>
                        </m:r>
                      </m:num>
                      <m:den>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𝐱</m:t>
                        </m:r>
                      </m:den>
                    </m:f>
                  </m:oMath>
                </a14:m>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kumimoji="0" lang="zh-CN" altLang="zh-CN" sz="32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𝟏𝟔</m:t>
                        </m:r>
                      </m:num>
                      <m:den>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𝟐𝐱</m:t>
                        </m:r>
                      </m:den>
                    </m:f>
                  </m:oMath>
                </a14:m>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=1,</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解得</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:x=30,</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endPar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经检验</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x=30</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是原方程的解</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且符合题意</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,2x=60.</a:t>
                </a:r>
                <a:b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b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甲、乙两队单独完成这项工程各需要</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30</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天和</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60</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43315CAD-A6C2-4B61-A7E0-CC40C85C86F8}"/>
                  </a:ext>
                </a:extLst>
              </p:cNvPr>
              <p:cNvSpPr txBox="1">
                <a:spLocks noRot="1" noChangeAspect="1" noMove="1" noResize="1" noEditPoints="1" noAdjustHandles="1" noChangeArrowheads="1" noChangeShapeType="1" noTextEdit="1"/>
              </p:cNvSpPr>
              <p:nvPr/>
            </p:nvSpPr>
            <p:spPr>
              <a:xfrm>
                <a:off x="130628" y="3568509"/>
                <a:ext cx="9498563" cy="2771080"/>
              </a:xfrm>
              <a:prstGeom prst="rect">
                <a:avLst/>
              </a:prstGeom>
              <a:blipFill>
                <a:blip r:embed="rId2"/>
                <a:stretch>
                  <a:fillRect l="-1604" t="-2857" r="-257" b="-6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66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E3429E-AAE5-4E98-A792-9F348068F416}"/>
              </a:ext>
            </a:extLst>
          </p:cNvPr>
          <p:cNvSpPr txBox="1"/>
          <p:nvPr/>
        </p:nvSpPr>
        <p:spPr>
          <a:xfrm>
            <a:off x="0" y="333803"/>
            <a:ext cx="9554547" cy="35394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2. </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某工程</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乙队单独完成这项工程所需天数是甲队单独完成这项工程所需天数的</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2</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倍</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该工程若由甲队先做</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6</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剩下的工程再由甲、乙两队合作</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16</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天可以完成</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endParaRPr lang="en-US" altLang="zh-CN" sz="3200" b="1"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甲队每天的施工费用为</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万元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乙队每天的施工费用为</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万元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该工程预算的施工费用是多少万元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26AC8DF9-7E51-4A57-BF59-84E9E2A77EB3}"/>
              </a:ext>
            </a:extLst>
          </p:cNvPr>
          <p:cNvSpPr txBox="1"/>
          <p:nvPr/>
        </p:nvSpPr>
        <p:spPr>
          <a:xfrm>
            <a:off x="0" y="4214719"/>
            <a:ext cx="9290958" cy="584775"/>
          </a:xfrm>
          <a:prstGeom prst="rect">
            <a:avLst/>
          </a:prstGeom>
          <a:noFill/>
        </p:spPr>
        <p:txBody>
          <a:bodyPr wrap="square">
            <a:spAutoFit/>
          </a:bodyPr>
          <a:lstStyle/>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总预算为</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:(6+16)×1</a:t>
            </a:r>
            <a:r>
              <a:rPr lang="en-US" altLang="zh-CN" sz="3200" b="1" i="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5+16×1</a:t>
            </a:r>
            <a:r>
              <a:rPr lang="en-US" altLang="zh-CN" sz="3200" b="1" i="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2=52</a:t>
            </a:r>
            <a:r>
              <a:rPr lang="en-US" altLang="zh-CN" sz="3200" b="1" i="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万元</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en-US" altLang="zh-CN" sz="3200" b="1" i="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9660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571B3-AB5B-4854-8210-837BE323EAAB}"/>
              </a:ext>
            </a:extLst>
          </p:cNvPr>
          <p:cNvSpPr txBox="1"/>
          <p:nvPr/>
        </p:nvSpPr>
        <p:spPr>
          <a:xfrm>
            <a:off x="0" y="989044"/>
            <a:ext cx="9255967" cy="1569660"/>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3. </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一项工程</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乙队单独完成比甲队单独完成需多用</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16</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甲队单独做</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天的工作由乙队单独做需要</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甲、乙两队单独完成此项工程各需几天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B4467BE-D677-47AB-AFD6-9820B34C297F}"/>
                  </a:ext>
                </a:extLst>
              </p:cNvPr>
              <p:cNvSpPr txBox="1"/>
              <p:nvPr/>
            </p:nvSpPr>
            <p:spPr>
              <a:xfrm>
                <a:off x="167952" y="3227703"/>
                <a:ext cx="9153330" cy="278088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解</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:(1)</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设甲队单独完成此项工程需要</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b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b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则乙队单独完成此项工程需要</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(x+16)</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得</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kumimoji="0" lang="zh-CN" altLang="zh-CN" sz="32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𝟑</m:t>
                        </m:r>
                      </m:num>
                      <m:den>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𝐱</m:t>
                        </m:r>
                      </m:den>
                    </m:f>
                  </m:oMath>
                </a14:m>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kumimoji="0" lang="zh-CN" altLang="zh-CN" sz="32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𝟓</m:t>
                        </m:r>
                      </m:num>
                      <m:den>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𝐱</m:t>
                        </m:r>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3200"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Times New Roman" panose="02020603050405020304" pitchFamily="18" charset="0"/>
                          </a:rPr>
                          <m:t>𝟏𝟔</m:t>
                        </m:r>
                      </m:den>
                    </m:f>
                  </m:oMath>
                </a14:m>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解得</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:x=24,</a:t>
                </a:r>
                <a:b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b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经检验</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:x=24</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是原方程的解</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且符合题意</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,x+16=40, ∴</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甲、乙两队单独完成此项工程各需</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24</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40</a:t>
                </a:r>
                <a:r>
                  <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0B4467BE-D677-47AB-AFD6-9820B34C297F}"/>
                  </a:ext>
                </a:extLst>
              </p:cNvPr>
              <p:cNvSpPr txBox="1">
                <a:spLocks noRot="1" noChangeAspect="1" noMove="1" noResize="1" noEditPoints="1" noAdjustHandles="1" noChangeArrowheads="1" noChangeShapeType="1" noTextEdit="1"/>
              </p:cNvSpPr>
              <p:nvPr/>
            </p:nvSpPr>
            <p:spPr>
              <a:xfrm>
                <a:off x="167952" y="3227703"/>
                <a:ext cx="9153330" cy="2780889"/>
              </a:xfrm>
              <a:prstGeom prst="rect">
                <a:avLst/>
              </a:prstGeom>
              <a:blipFill>
                <a:blip r:embed="rId2"/>
                <a:stretch>
                  <a:fillRect l="-1732" t="-2845" r="-1932" b="-6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56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61CE91-354F-4169-91EF-899DB607BDFE}"/>
              </a:ext>
            </a:extLst>
          </p:cNvPr>
          <p:cNvSpPr txBox="1"/>
          <p:nvPr/>
        </p:nvSpPr>
        <p:spPr>
          <a:xfrm>
            <a:off x="32657" y="250078"/>
            <a:ext cx="9078686" cy="35394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3. </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一项工程</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乙队单独完成比甲队单独完成需多用</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16</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甲队单独做</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3</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天的工作由乙队单独做需要</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5</a:t>
            </a:r>
            <a:r>
              <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天</a:t>
            </a:r>
            <a:r>
              <a:rPr kumimoji="0" lang="en-US"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3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endParaRPr lang="en-US" altLang="zh-CN" sz="3200" b="1"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该项工程先由甲、乙两队合作</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再由甲队单独完成</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若完成此项工程不超过</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18</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甲、乙两队至少合作几天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752E54E-3B33-401A-AA32-1807DE1D8823}"/>
                  </a:ext>
                </a:extLst>
              </p:cNvPr>
              <p:cNvSpPr txBox="1"/>
              <p:nvPr/>
            </p:nvSpPr>
            <p:spPr>
              <a:xfrm>
                <a:off x="32657" y="4045105"/>
                <a:ext cx="9521889" cy="1664238"/>
              </a:xfrm>
              <a:prstGeom prst="rect">
                <a:avLst/>
              </a:prstGeom>
              <a:noFill/>
            </p:spPr>
            <p:txBody>
              <a:bodyPr wrap="square">
                <a:spAutoFit/>
              </a:bodyPr>
              <a:lstStyle/>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设甲、乙两队合作</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y</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由题意得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𝐲</m:t>
                            </m:r>
                          </m:num>
                          <m:den>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𝟒𝟎</m:t>
                            </m:r>
                          </m:den>
                        </m:f>
                      </m:num>
                      <m:den>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lang="en-US" altLang="zh-CN" sz="3200" b="1" i="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𝟐𝟒</m:t>
                            </m:r>
                          </m:den>
                        </m:f>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≤18,</a:t>
                </a:r>
                <a:b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b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:y≥10,∴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甲、乙两队至少合做</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3752E54E-3B33-401A-AA32-1807DE1D8823}"/>
                  </a:ext>
                </a:extLst>
              </p:cNvPr>
              <p:cNvSpPr txBox="1">
                <a:spLocks noRot="1" noChangeAspect="1" noMove="1" noResize="1" noEditPoints="1" noAdjustHandles="1" noChangeArrowheads="1" noChangeShapeType="1" noTextEdit="1"/>
              </p:cNvSpPr>
              <p:nvPr/>
            </p:nvSpPr>
            <p:spPr>
              <a:xfrm>
                <a:off x="32657" y="4045105"/>
                <a:ext cx="9521889" cy="1664238"/>
              </a:xfrm>
              <a:prstGeom prst="rect">
                <a:avLst/>
              </a:prstGeom>
              <a:blipFill>
                <a:blip r:embed="rId2"/>
                <a:stretch>
                  <a:fillRect l="-1601" b="-10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848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66B4C5E-1030-4D4D-95FD-F1A48939383C}"/>
                  </a:ext>
                </a:extLst>
              </p:cNvPr>
              <p:cNvSpPr txBox="1"/>
              <p:nvPr/>
            </p:nvSpPr>
            <p:spPr>
              <a:xfrm>
                <a:off x="93307" y="560596"/>
                <a:ext cx="9144000" cy="2773452"/>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4</a:t>
                </a:r>
                <a:r>
                  <a:rPr lang="en-US" altLang="zh-CN" sz="3200" b="1" i="1"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某超市销售甲、乙两种商品</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月份该超市同时购进甲、乙两种商品共</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80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购进甲种商品用去</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400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购进乙种商品用去</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1200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i="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已知每件甲种商品的进价是每件乙种商品的进价的</a:t>
                </a:r>
                <a14:m>
                  <m:oMath xmlns:m="http://schemas.openxmlformats.org/officeDocument/2006/math">
                    <m:f>
                      <m:fPr>
                        <m:ctrlPr>
                          <a:rPr lang="zh-CN" altLang="zh-CN" sz="3200" b="1"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smtClean="0">
                            <a:effectLst/>
                            <a:latin typeface="Cambria Math" panose="02040503050406030204" pitchFamily="18" charset="0"/>
                            <a:ea typeface="宋体" panose="02010600030101010101" pitchFamily="2" charset="-122"/>
                            <a:cs typeface="Times New Roman" panose="02020603050405020304" pitchFamily="18" charset="0"/>
                          </a:rPr>
                          <m:t>𝟏</m:t>
                        </m:r>
                      </m:num>
                      <m:den>
                        <m:r>
                          <a:rPr lang="en-US" altLang="zh-CN" sz="3200" b="1" i="1" smtClean="0">
                            <a:effectLst/>
                            <a:latin typeface="Cambria Math" panose="02040503050406030204" pitchFamily="18" charset="0"/>
                            <a:ea typeface="宋体" panose="02010600030101010101" pitchFamily="2" charset="-122"/>
                            <a:cs typeface="Times New Roman" panose="02020603050405020304" pitchFamily="18" charset="0"/>
                          </a:rPr>
                          <m:t>𝟑</m:t>
                        </m:r>
                      </m:den>
                    </m:f>
                  </m:oMath>
                </a14:m>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求甲、乙两种商品每件的进价</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A66B4C5E-1030-4D4D-95FD-F1A48939383C}"/>
                  </a:ext>
                </a:extLst>
              </p:cNvPr>
              <p:cNvSpPr txBox="1">
                <a:spLocks noRot="1" noChangeAspect="1" noMove="1" noResize="1" noEditPoints="1" noAdjustHandles="1" noChangeArrowheads="1" noChangeShapeType="1" noTextEdit="1"/>
              </p:cNvSpPr>
              <p:nvPr/>
            </p:nvSpPr>
            <p:spPr>
              <a:xfrm>
                <a:off x="93307" y="560596"/>
                <a:ext cx="9144000" cy="2773452"/>
              </a:xfrm>
              <a:prstGeom prst="rect">
                <a:avLst/>
              </a:prstGeom>
              <a:blipFill>
                <a:blip r:embed="rId2"/>
                <a:stretch>
                  <a:fillRect l="-1667" t="-2857" b="-13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438A39B-D036-467F-BCBE-FA1325CE560B}"/>
                  </a:ext>
                </a:extLst>
              </p:cNvPr>
              <p:cNvSpPr txBox="1"/>
              <p:nvPr/>
            </p:nvSpPr>
            <p:spPr>
              <a:xfrm>
                <a:off x="93307" y="3654581"/>
                <a:ext cx="8824426" cy="2773452"/>
              </a:xfrm>
              <a:prstGeom prst="rect">
                <a:avLst/>
              </a:prstGeom>
              <a:noFill/>
            </p:spPr>
            <p:txBody>
              <a:bodyPr wrap="square">
                <a:spAutoFit/>
              </a:bodyPr>
              <a:lstStyle/>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设甲种商品每件的进价是</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𝟒𝟎𝟎</m:t>
                        </m:r>
                      </m:num>
                      <m:den>
                        <m:r>
                          <a:rPr lang="en-US" altLang="zh-CN" sz="3200" b="1" i="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𝐱</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𝟏𝟐𝟎𝟎</m:t>
                        </m:r>
                      </m:num>
                      <m:den>
                        <m:r>
                          <a:rPr lang="en-US" altLang="zh-CN" sz="3200" b="1" i="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𝟑𝐱</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=80,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:x=10,</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为原分式方程的解</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则</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3x=3×10=30,</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甲、乙两种商品的进价分别为每件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30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3438A39B-D036-467F-BCBE-FA1325CE560B}"/>
                  </a:ext>
                </a:extLst>
              </p:cNvPr>
              <p:cNvSpPr txBox="1">
                <a:spLocks noRot="1" noChangeAspect="1" noMove="1" noResize="1" noEditPoints="1" noAdjustHandles="1" noChangeArrowheads="1" noChangeShapeType="1" noTextEdit="1"/>
              </p:cNvSpPr>
              <p:nvPr/>
            </p:nvSpPr>
            <p:spPr>
              <a:xfrm>
                <a:off x="93307" y="3654581"/>
                <a:ext cx="8824426" cy="2773452"/>
              </a:xfrm>
              <a:prstGeom prst="rect">
                <a:avLst/>
              </a:prstGeom>
              <a:blipFill>
                <a:blip r:embed="rId3"/>
                <a:stretch>
                  <a:fillRect l="-1727" t="-2863" r="-3315" b="-63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284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2A0D99-E858-4E70-8CBE-E082CBE6B1C1}"/>
              </a:ext>
            </a:extLst>
          </p:cNvPr>
          <p:cNvSpPr txBox="1"/>
          <p:nvPr/>
        </p:nvSpPr>
        <p:spPr>
          <a:xfrm>
            <a:off x="291353" y="3868743"/>
            <a:ext cx="8417859" cy="2554545"/>
          </a:xfrm>
          <a:prstGeom prst="rect">
            <a:avLst/>
          </a:prstGeom>
          <a:noFill/>
        </p:spPr>
        <p:txBody>
          <a:bodyPr wrap="square">
            <a:spAutoFit/>
          </a:bodyPr>
          <a:lstStyle/>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6</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月份再次购进甲种商品</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则购进乙种商品</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(80-a)</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:(15-10)a+(40-30)(80-a)≥600,</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:a≤40,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即</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的最大值是</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40,</a:t>
            </a:r>
          </a:p>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该超市</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6</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月份最多购进甲种商品</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C83E6E19-16AD-4175-82F2-D3B88EB95DE0}"/>
              </a:ext>
            </a:extLst>
          </p:cNvPr>
          <p:cNvSpPr txBox="1"/>
          <p:nvPr/>
        </p:nvSpPr>
        <p:spPr>
          <a:xfrm>
            <a:off x="0" y="382012"/>
            <a:ext cx="9448801" cy="3046988"/>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(2)6</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月份超市决定再次购进甲、乙两种商品共</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80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且保持</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的进价不变</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已知甲种商品每件的售价</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乙种商品每件的售价</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40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要使</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6</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月份购进的甲、乙两种商品共</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80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全部销售完的总利润不少于</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600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那么该超市最多购进甲种商品多少件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利润</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售价</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进价</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087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 id="{EDE0C7AC-07BA-4FEC-8765-02F7780CE690}" vid="{5F568CC9-763D-497D-8A3B-B3CFDA062CE6}"/>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 id="{EDE0C7AC-07BA-4FEC-8765-02F7780CE690}" vid="{7D0423FD-7C65-42B3-87BD-098FED413539}"/>
    </a:ext>
  </a:extLst>
</a:theme>
</file>

<file path=docProps/app.xml><?xml version="1.0" encoding="utf-8"?>
<Properties xmlns="http://schemas.openxmlformats.org/officeDocument/2006/extended-properties" xmlns:vt="http://schemas.openxmlformats.org/officeDocument/2006/docPropsVTypes">
  <Template>母版1</Template>
  <TotalTime>10</TotalTime>
  <Words>954</Words>
  <Application>Microsoft Office PowerPoint</Application>
  <PresentationFormat>全屏显示(4:3)</PresentationFormat>
  <Paragraphs>42</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黑体</vt:lpstr>
      <vt:lpstr>楷体</vt:lpstr>
      <vt:lpstr>Arial</vt:lpstr>
      <vt:lpstr>Calibri</vt:lpstr>
      <vt:lpstr>Calibri Light</vt:lpstr>
      <vt:lpstr>Cambria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Be2510@365svip.info</dc:creator>
  <cp:lastModifiedBy>Be2510@365svip.info</cp:lastModifiedBy>
  <cp:revision>2</cp:revision>
  <dcterms:created xsi:type="dcterms:W3CDTF">2020-11-29T05:52:43Z</dcterms:created>
  <dcterms:modified xsi:type="dcterms:W3CDTF">2020-11-29T06:03:41Z</dcterms:modified>
</cp:coreProperties>
</file>