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8" r:id="rId3"/>
    <p:sldId id="269" r:id="rId4"/>
    <p:sldId id="270" r:id="rId5"/>
    <p:sldId id="271" r:id="rId6"/>
    <p:sldId id="272" r:id="rId7"/>
    <p:sldId id="273" r:id="rId8"/>
    <p:sldId id="274" r:id="rId9"/>
    <p:sldId id="276" r:id="rId10"/>
    <p:sldId id="277" r:id="rId11"/>
    <p:sldId id="281" r:id="rId12"/>
    <p:sldId id="279" r:id="rId13"/>
    <p:sldId id="280" r:id="rId14"/>
    <p:sldId id="28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97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786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518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08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386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454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630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23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02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466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85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4716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6056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031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685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30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97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55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67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41CEF09-BFE1-451F-B004-986BF5AECF72}"/>
              </a:ext>
            </a:extLst>
          </p:cNvPr>
          <p:cNvSpPr/>
          <p:nvPr userDrawn="1"/>
        </p:nvSpPr>
        <p:spPr>
          <a:xfrm rot="19869752">
            <a:off x="1363430" y="2674373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lang="zh-CN" altLang="en-US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  <a:endParaRPr lang="zh-CN" altLang="en-US" sz="5400" b="1" cap="none" spc="50" dirty="0">
              <a:ln w="0"/>
              <a:solidFill>
                <a:schemeClr val="bg1">
                  <a:lumMod val="9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02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61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2020/11/29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03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72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文本框 1048583"/>
          <p:cNvSpPr txBox="1"/>
          <p:nvPr/>
        </p:nvSpPr>
        <p:spPr>
          <a:xfrm>
            <a:off x="2967114" y="807695"/>
            <a:ext cx="5603143" cy="1529266"/>
          </a:xfrm>
          <a:prstGeom prst="rect">
            <a:avLst/>
          </a:prstGeom>
          <a:noFill/>
          <a:ln>
            <a:noFill/>
          </a:ln>
        </p:spPr>
        <p:txBody>
          <a:bodyPr vert="horz" wrap="square" lIns="51435" tIns="25718" rIns="51435" bIns="25718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>
                <a:solidFill>
                  <a:srgbClr val="FFFFFF"/>
                </a:solidFill>
                <a:ea typeface="等线" panose="02010600030101010101" pitchFamily="2" charset="-122"/>
                <a:sym typeface="+mn-lt"/>
              </a:rPr>
              <a:t>重点复习</a:t>
            </a:r>
            <a:r>
              <a:rPr lang="en-US" altLang="zh-CN" sz="3200" b="1" kern="0" dirty="0">
                <a:solidFill>
                  <a:srgbClr val="FFFFFF"/>
                </a:solidFill>
                <a:ea typeface="等线" panose="02010600030101010101" pitchFamily="2" charset="-122"/>
                <a:sym typeface="+mn-lt"/>
              </a:rPr>
              <a:t>12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  <a:sym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平行四边形和中位线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03943" y="617785"/>
            <a:ext cx="2509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数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学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一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本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通</a:t>
            </a:r>
          </a:p>
        </p:txBody>
      </p:sp>
      <p:sp>
        <p:nvSpPr>
          <p:cNvPr id="3" name="矩形 2"/>
          <p:cNvSpPr/>
          <p:nvPr/>
        </p:nvSpPr>
        <p:spPr>
          <a:xfrm>
            <a:off x="7957431" y="617785"/>
            <a:ext cx="38262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八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年级下册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95049107-94DB-4D36-B2D4-F33689D4E84B}"/>
                  </a:ext>
                </a:extLst>
              </p:cNvPr>
              <p:cNvSpPr txBox="1"/>
              <p:nvPr/>
            </p:nvSpPr>
            <p:spPr>
              <a:xfrm>
                <a:off x="125505" y="149123"/>
                <a:ext cx="8937813" cy="4768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9. 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在平面直角坐标系中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以任意两点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P( x</a:t>
                </a:r>
                <a:r>
                  <a:rPr lang="en-US" altLang="zh-CN" sz="3200" b="1" baseline="-25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,y</a:t>
                </a:r>
                <a:r>
                  <a:rPr lang="en-US" altLang="zh-CN" sz="3200" b="1" baseline="-25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),Q(x</a:t>
                </a:r>
                <a:r>
                  <a:rPr lang="en-US" altLang="zh-CN" sz="3200" b="1" baseline="-25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,y</a:t>
                </a:r>
                <a:r>
                  <a:rPr lang="en-US" altLang="zh-CN" sz="3200" b="1" baseline="-25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为端点的线段中点坐标为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sz="3200" b="1" i="1">
                                    <a:effectLst/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CN" sz="3200" b="1" i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sz="3200" b="1" i="1">
                                    <a:effectLst/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CN" sz="3200" b="1" i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sz="3200" b="1" i="1">
                                    <a:effectLst/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𝐲</m:t>
                                </m:r>
                              </m:e>
                              <m:sub>
                                <m:r>
                                  <a:rPr lang="en-US" altLang="zh-CN" sz="3200" b="1" i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sz="3200" b="1" i="1">
                                    <a:effectLst/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𝐲</m:t>
                                </m:r>
                              </m:e>
                              <m:sub>
                                <m:r>
                                  <a:rPr lang="en-US" altLang="zh-CN" sz="3200" b="1" i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3200" b="1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如图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长方形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ONEF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的对角线相交于点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M,ON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OF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分别在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轴和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轴上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,O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为坐标原点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点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的坐标为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(4,3),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则点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的坐标为</a:t>
                </a:r>
                <a:r>
                  <a:rPr lang="zh-CN" altLang="zh-CN" sz="3200" b="1" u="sng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　　　　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 </a:t>
                </a: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在直角坐标系中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有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A(-1,2),B(3,1),C(1,4)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三点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另有一点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与点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构成平行四边形的顶点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请用中点坐标公式求点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的坐标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5049107-94DB-4D36-B2D4-F33689D4E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05" y="149123"/>
                <a:ext cx="8937813" cy="4768870"/>
              </a:xfrm>
              <a:prstGeom prst="rect">
                <a:avLst/>
              </a:prstGeom>
              <a:blipFill>
                <a:blip r:embed="rId2"/>
                <a:stretch>
                  <a:fillRect l="-1774" t="-1660" b="-3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4E5B6A37-A90B-42F8-A978-EC6CBD82E9E6}"/>
                  </a:ext>
                </a:extLst>
              </p:cNvPr>
              <p:cNvSpPr txBox="1"/>
              <p:nvPr/>
            </p:nvSpPr>
            <p:spPr>
              <a:xfrm>
                <a:off x="517713" y="5439606"/>
                <a:ext cx="7075393" cy="829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:(1)M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32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𝟒</m:t>
                            </m:r>
                            <m:r>
                              <a:rPr lang="en-US" altLang="zh-CN" sz="3200" b="1" i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3200" b="1" i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num>
                          <m:den>
                            <m:r>
                              <a:rPr lang="en-US" altLang="zh-CN" sz="3200" b="1" i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altLang="zh-CN" sz="3200" b="1" i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zh-CN" altLang="zh-CN" sz="32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𝟑</m:t>
                            </m:r>
                            <m:r>
                              <a:rPr lang="en-US" altLang="zh-CN" sz="3200" b="1" i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3200" b="1" i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num>
                          <m:den>
                            <m:r>
                              <a:rPr lang="en-US" altLang="zh-CN" sz="3200" b="1" i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即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M(2,1.5).</a:t>
                </a:r>
                <a:endParaRPr lang="zh-CN" altLang="en-US" sz="32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E5B6A37-A90B-42F8-A978-EC6CBD82E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13" y="5439606"/>
                <a:ext cx="7075393" cy="829330"/>
              </a:xfrm>
              <a:prstGeom prst="rect">
                <a:avLst/>
              </a:prstGeom>
              <a:blipFill>
                <a:blip r:embed="rId3"/>
                <a:stretch>
                  <a:fillRect l="-2239" b="-51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559" y="4914735"/>
            <a:ext cx="1910488" cy="1673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03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AD3D0096-E961-4041-9FA5-6774C4583444}"/>
                  </a:ext>
                </a:extLst>
              </p:cNvPr>
              <p:cNvSpPr txBox="1"/>
              <p:nvPr/>
            </p:nvSpPr>
            <p:spPr>
              <a:xfrm>
                <a:off x="224117" y="0"/>
                <a:ext cx="7799294" cy="7413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如图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点的坐标为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3200" b="1" dirty="0" err="1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x,y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),</a:t>
                </a:r>
                <a:b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</a:b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已知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A(-1,2),B(3,1),C(1,4)</a:t>
                </a:r>
                <a:b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</a:b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①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AB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为对角线时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zh-CN" altLang="zh-CN" sz="32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1" i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  <m:r>
                                    <a:rPr lang="en-US" altLang="zh-CN" sz="3200" b="1" i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3200" b="1" i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3200" b="1" i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zh-CN" sz="3200" b="1" i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zh-CN" altLang="zh-CN" sz="32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1" i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3200" b="1" i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3200" b="1" i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3200" b="1" i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altLang="zh-CN" sz="3200" b="1" i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zh-CN" altLang="zh-CN" sz="32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1" i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𝟒</m:t>
                                  </m:r>
                                  <m:r>
                                    <a:rPr lang="en-US" altLang="zh-CN" sz="3200" b="1" i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3200" b="1" i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𝐲</m:t>
                                  </m:r>
                                </m:num>
                                <m:den>
                                  <m:r>
                                    <a:rPr lang="en-US" altLang="zh-CN" sz="3200" b="1" i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zh-CN" sz="3200" b="1" i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zh-CN" altLang="zh-CN" sz="32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1" i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3200" b="1" i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3200" b="1" i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3200" b="1" i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altLang="zh-CN" sz="32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 b="1" i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en-US" altLang="zh-CN" sz="3200" b="1" i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3200" b="1" i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1" i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𝐲</m:t>
                              </m:r>
                              <m:r>
                                <a:rPr lang="en-US" altLang="zh-CN" sz="3200" b="1" i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=−</m:t>
                              </m:r>
                              <m:r>
                                <a:rPr lang="en-US" altLang="zh-CN" sz="3200" b="1" i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点坐标为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(1,-1).</a:t>
                </a:r>
              </a:p>
              <a:p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②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BC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为对角线时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zh-CN" altLang="zh-CN" sz="32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1" i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3200" b="1" i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3200" b="1" i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3200" b="1" i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num>
                                <m:den>
                                  <m:r>
                                    <a:rPr lang="en-US" altLang="zh-CN" sz="3200" b="1" i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zh-CN" sz="3200" b="1" i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zh-CN" altLang="zh-CN" sz="32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1" i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3200" b="1" i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3200" b="1" i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altLang="zh-CN" sz="3200" b="1" i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zh-CN" altLang="zh-CN" sz="32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1" i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3200" b="1" i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3200" b="1" i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𝐲</m:t>
                                  </m:r>
                                </m:num>
                                <m:den>
                                  <m:r>
                                    <a:rPr lang="en-US" altLang="zh-CN" sz="3200" b="1" i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zh-CN" sz="3200" b="1" i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zh-CN" altLang="zh-CN" sz="32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1" i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𝟒</m:t>
                                  </m:r>
                                  <m:r>
                                    <a:rPr lang="en-US" altLang="zh-CN" sz="3200" b="1" i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3200" b="1" i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3200" b="1" i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　　　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 b="1" i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en-US" altLang="zh-CN" sz="3200" b="1" i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3200" b="1" i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1" i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𝐲</m:t>
                              </m:r>
                              <m:r>
                                <a:rPr lang="en-US" altLang="zh-CN" sz="3200" b="1" i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3200" b="1" i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点坐标为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(5,-3).</a:t>
                </a:r>
                <a:b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</a:br>
                <a:endParaRPr lang="zh-CN" altLang="zh-CN" sz="32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D3D0096-E961-4041-9FA5-6774C4583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17" y="0"/>
                <a:ext cx="7799294" cy="7413568"/>
              </a:xfrm>
              <a:prstGeom prst="rect">
                <a:avLst/>
              </a:prstGeom>
              <a:blipFill>
                <a:blip r:embed="rId2"/>
                <a:stretch>
                  <a:fillRect l="-2033" t="-1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166" y="480984"/>
            <a:ext cx="3101834" cy="2719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929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544633AA-E4E0-47B0-8BF2-4B508C595C0D}"/>
                  </a:ext>
                </a:extLst>
              </p:cNvPr>
              <p:cNvSpPr txBox="1"/>
              <p:nvPr/>
            </p:nvSpPr>
            <p:spPr>
              <a:xfrm>
                <a:off x="259975" y="1144529"/>
                <a:ext cx="8946778" cy="39991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③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AC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为对角线时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zh-CN" altLang="zh-CN" sz="32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1" i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  <m:r>
                                    <a:rPr lang="en-US" altLang="zh-CN" sz="3200" b="1" i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3200" b="1" i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altLang="zh-CN" sz="3200" b="1" i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zh-CN" sz="3200" b="1" i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zh-CN" altLang="zh-CN" sz="32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1" i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3200" b="1" i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3200" b="1" i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3200" b="1" i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3200" b="1" i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zh-CN" altLang="zh-CN" sz="32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1" i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𝐲</m:t>
                                  </m:r>
                                  <m:r>
                                    <a:rPr lang="en-US" altLang="zh-CN" sz="3200" b="1" i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3200" b="1" i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3200" b="1" i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zh-CN" sz="3200" b="1" i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zh-CN" altLang="zh-CN" sz="32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1" i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3200" b="1" i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3200" b="1" i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𝟒</m:t>
                                  </m:r>
                                </m:num>
                                <m:den>
                                  <m:r>
                                    <a:rPr lang="en-US" altLang="zh-CN" sz="3200" b="1" i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　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/>
                </a:r>
                <a:b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</a:b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 b="1" i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en-US" altLang="zh-CN" sz="3200" b="1" i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=−</m:t>
                              </m:r>
                              <m:r>
                                <a:rPr lang="en-US" altLang="zh-CN" sz="3200" b="1" i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1" i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𝐲</m:t>
                              </m:r>
                              <m:r>
                                <a:rPr lang="en-US" altLang="zh-CN" sz="3200" b="1" i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3200" b="1" i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𝟓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/>
                </a:r>
                <a:b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</a:b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点坐标为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(-3,5)</a:t>
                </a:r>
                <a:b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</a:b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符合要求点有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D'(1,-1),D″(-3,5),D‴(5,3).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44633AA-E4E0-47B0-8BF2-4B508C595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75" y="1144529"/>
                <a:ext cx="8946778" cy="3999172"/>
              </a:xfrm>
              <a:prstGeom prst="rect">
                <a:avLst/>
              </a:prstGeom>
              <a:blipFill>
                <a:blip r:embed="rId2"/>
                <a:stretch>
                  <a:fillRect l="-1772" b="-3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43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6804C08A-A11B-4C34-8D1B-D9836CF4EC33}"/>
                  </a:ext>
                </a:extLst>
              </p:cNvPr>
              <p:cNvSpPr txBox="1"/>
              <p:nvPr/>
            </p:nvSpPr>
            <p:spPr>
              <a:xfrm>
                <a:off x="80682" y="82214"/>
                <a:ext cx="9135036" cy="32635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10. 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如图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 AD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BC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相交于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E,∠1=∠2=∠3,BD=CD,∠ADB=90°,CH⊥AB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于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H,</a:t>
                </a: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CH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交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AD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于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F.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求证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:CD∥AB;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求证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:△BDE≌△ACE;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(3)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O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AB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的中点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求证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:OF=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BE.</a:t>
                </a:r>
                <a:endParaRPr lang="zh-CN" altLang="zh-CN" sz="18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804C08A-A11B-4C34-8D1B-D9836CF4E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" y="82214"/>
                <a:ext cx="9135036" cy="3263522"/>
              </a:xfrm>
              <a:prstGeom prst="rect">
                <a:avLst/>
              </a:prstGeom>
              <a:blipFill>
                <a:blip r:embed="rId2"/>
                <a:stretch>
                  <a:fillRect l="-1668" t="-2425" b="-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213.jpeg">
            <a:extLst>
              <a:ext uri="{FF2B5EF4-FFF2-40B4-BE49-F238E27FC236}">
                <a16:creationId xmlns:a16="http://schemas.microsoft.com/office/drawing/2014/main" xmlns="" id="{622056D2-EEEB-4934-B7F6-09513FB88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761" y="1342495"/>
            <a:ext cx="3194239" cy="15082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0782F2B8-A97C-4FF7-B418-6CEC711A5716}"/>
                  </a:ext>
                </a:extLst>
              </p:cNvPr>
              <p:cNvSpPr txBox="1"/>
              <p:nvPr/>
            </p:nvSpPr>
            <p:spPr>
              <a:xfrm>
                <a:off x="215152" y="3512264"/>
                <a:ext cx="7862047" cy="32635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证明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:(1)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证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∠BCD=∠2,∴CD∥AB.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(2)△BDE≌△ACE(SAS).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(3)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证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∠ACH=∠2=∠1=∠4,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∴AF=CF,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可证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∠AEC=∠ECF;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∴CF=EF,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即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EF=AF;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可得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OF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△ABE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的中位线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;∴OF=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BE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782F2B8-A97C-4FF7-B418-6CEC711A5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52" y="3512264"/>
                <a:ext cx="7862047" cy="3263522"/>
              </a:xfrm>
              <a:prstGeom prst="rect">
                <a:avLst/>
              </a:prstGeom>
              <a:blipFill>
                <a:blip r:embed="rId4"/>
                <a:stretch>
                  <a:fillRect l="-1938" t="-2425" b="-22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20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C07A3DD-AA7B-442F-8108-D2E4005F5E97}"/>
              </a:ext>
            </a:extLst>
          </p:cNvPr>
          <p:cNvSpPr txBox="1"/>
          <p:nvPr/>
        </p:nvSpPr>
        <p:spPr>
          <a:xfrm>
            <a:off x="0" y="111623"/>
            <a:ext cx="93770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,▱ABCD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,E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是对角线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BD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上两点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BE=DF.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204.jpeg">
            <a:extLst>
              <a:ext uri="{FF2B5EF4-FFF2-40B4-BE49-F238E27FC236}">
                <a16:creationId xmlns:a16="http://schemas.microsoft.com/office/drawing/2014/main" xmlns="" id="{C8F32B52-DC3A-49BB-89A0-EDCF05FCA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432" y="907340"/>
            <a:ext cx="3277272" cy="163863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4D11D81-A405-44EA-B9EA-7242DE68D1A1}"/>
              </a:ext>
            </a:extLst>
          </p:cNvPr>
          <p:cNvSpPr txBox="1"/>
          <p:nvPr/>
        </p:nvSpPr>
        <p:spPr>
          <a:xfrm>
            <a:off x="611840" y="2856635"/>
            <a:ext cx="870248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图中共有</a:t>
            </a:r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对全等三角形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请写出其中一对全等三角形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≌</a:t>
            </a:r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并加以证明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2D35B53F-8300-43E6-BF19-F030CD787A40}"/>
              </a:ext>
            </a:extLst>
          </p:cNvPr>
          <p:cNvSpPr txBox="1"/>
          <p:nvPr/>
        </p:nvSpPr>
        <p:spPr>
          <a:xfrm>
            <a:off x="3157817" y="2844225"/>
            <a:ext cx="4908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50BA513A-413E-4FF8-B43E-B812F4A26836}"/>
              </a:ext>
            </a:extLst>
          </p:cNvPr>
          <p:cNvSpPr txBox="1"/>
          <p:nvPr/>
        </p:nvSpPr>
        <p:spPr>
          <a:xfrm>
            <a:off x="567016" y="4736954"/>
            <a:ext cx="85769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(2)△ABE≌△CDF(SAS),△ABD≌△CDB(SSS),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△ADE≌△CBF(SAS).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53874168-10E7-4232-8E26-99C64A100436}"/>
              </a:ext>
            </a:extLst>
          </p:cNvPr>
          <p:cNvSpPr txBox="1"/>
          <p:nvPr/>
        </p:nvSpPr>
        <p:spPr>
          <a:xfrm>
            <a:off x="943536" y="3822557"/>
            <a:ext cx="14500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△ABE</a:t>
            </a:r>
            <a:r>
              <a:rPr kumimoji="0" lang="zh-CN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9382D058-0A94-48CB-AA78-0CBE22BFBF8D}"/>
              </a:ext>
            </a:extLst>
          </p:cNvPr>
          <p:cNvSpPr txBox="1"/>
          <p:nvPr/>
        </p:nvSpPr>
        <p:spPr>
          <a:xfrm>
            <a:off x="2861982" y="3822556"/>
            <a:ext cx="21403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△CDF(SAS)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91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57FEEE10-168B-4264-976F-0E77487734D9}"/>
              </a:ext>
            </a:extLst>
          </p:cNvPr>
          <p:cNvSpPr txBox="1"/>
          <p:nvPr/>
        </p:nvSpPr>
        <p:spPr>
          <a:xfrm>
            <a:off x="0" y="197241"/>
            <a:ext cx="92426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▱ABCD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分别以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为边向内作等边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△ADE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和等边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△BCF,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连接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BE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DF.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四边形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BEDF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是平行四边形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205.jpeg">
            <a:extLst>
              <a:ext uri="{FF2B5EF4-FFF2-40B4-BE49-F238E27FC236}">
                <a16:creationId xmlns:a16="http://schemas.microsoft.com/office/drawing/2014/main" xmlns="" id="{145354FA-058F-4BAA-A44B-3CA195EB7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305" y="1553340"/>
            <a:ext cx="4197800" cy="16470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D696178E-B2F6-46D2-98B0-BD830DAEFC3E}"/>
              </a:ext>
            </a:extLst>
          </p:cNvPr>
          <p:cNvSpPr txBox="1">
            <a:spLocks noChangeAspect="1"/>
          </p:cNvSpPr>
          <p:nvPr/>
        </p:nvSpPr>
        <p:spPr>
          <a:xfrm>
            <a:off x="1131795" y="4025171"/>
            <a:ext cx="801220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△DCF≌△BAE(SAS).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∴DF=BE.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又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∵DE=AD=BC=BF,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四边形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BEDF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是平行四边形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8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62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72F669D4-8503-40CC-93BA-15FE5B67AB28}"/>
                  </a:ext>
                </a:extLst>
              </p:cNvPr>
              <p:cNvSpPr txBox="1"/>
              <p:nvPr/>
            </p:nvSpPr>
            <p:spPr>
              <a:xfrm>
                <a:off x="105335" y="149139"/>
                <a:ext cx="8933330" cy="1786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3. 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如图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▱ABCD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点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O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是对角线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AC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BD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的交点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点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是边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CD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的中点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点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BC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的延长线上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且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CF=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BC,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求证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四边形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OCFE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是平行四边形</a:t>
                </a:r>
                <a:r>
                  <a:rPr lang="en-US" altLang="zh-CN" sz="1800" i="1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zh-CN" sz="18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F669D4-8503-40CC-93BA-15FE5B67A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35" y="149139"/>
                <a:ext cx="8933330" cy="1786195"/>
              </a:xfrm>
              <a:prstGeom prst="rect">
                <a:avLst/>
              </a:prstGeom>
              <a:blipFill>
                <a:blip r:embed="rId2"/>
                <a:stretch>
                  <a:fillRect l="-1705" t="-4437" r="-3956" b="-102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206.jpeg">
            <a:extLst>
              <a:ext uri="{FF2B5EF4-FFF2-40B4-BE49-F238E27FC236}">
                <a16:creationId xmlns:a16="http://schemas.microsoft.com/office/drawing/2014/main" xmlns="" id="{E34EFB3C-9589-4264-B42D-34D1B021D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771" y="1675357"/>
            <a:ext cx="2879725" cy="13315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3CC969FF-FA88-4345-90DC-9E1FAB15603B}"/>
                  </a:ext>
                </a:extLst>
              </p:cNvPr>
              <p:cNvSpPr txBox="1"/>
              <p:nvPr/>
            </p:nvSpPr>
            <p:spPr>
              <a:xfrm>
                <a:off x="853888" y="3618481"/>
                <a:ext cx="7436223" cy="2278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证明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证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OE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△BCD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的中位线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∴OE∥BC,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且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OE=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BC.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CF=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BC,</a:t>
                </a:r>
              </a:p>
              <a:p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OE∥CF ,OE=CF,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即四边形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OCFE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是平行四边形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CC969FF-FA88-4345-90DC-9E1FAB156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88" y="3618481"/>
                <a:ext cx="7436223" cy="2278637"/>
              </a:xfrm>
              <a:prstGeom prst="rect">
                <a:avLst/>
              </a:prstGeom>
              <a:blipFill>
                <a:blip r:embed="rId4"/>
                <a:stretch>
                  <a:fillRect l="-2049" t="-3485" b="-8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60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08B8085F-CEA5-4C71-B890-DC00087E2453}"/>
              </a:ext>
            </a:extLst>
          </p:cNvPr>
          <p:cNvSpPr txBox="1"/>
          <p:nvPr/>
        </p:nvSpPr>
        <p:spPr>
          <a:xfrm>
            <a:off x="376517" y="237129"/>
            <a:ext cx="856129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,▱ABCD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作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AF∥CE,BE∥DF,AF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BE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DF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,CE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DF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BE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207.jpeg">
            <a:extLst>
              <a:ext uri="{FF2B5EF4-FFF2-40B4-BE49-F238E27FC236}">
                <a16:creationId xmlns:a16="http://schemas.microsoft.com/office/drawing/2014/main" xmlns="" id="{34157BE2-8917-4E52-8FE4-FE5BD07AC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372" y="1605672"/>
            <a:ext cx="3218780" cy="20519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4421577-6BC1-442F-A755-588DCBFE4B2A}"/>
              </a:ext>
            </a:extLst>
          </p:cNvPr>
          <p:cNvSpPr txBox="1"/>
          <p:nvPr/>
        </p:nvSpPr>
        <p:spPr>
          <a:xfrm>
            <a:off x="224118" y="3072825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:△EBC≌△FDA.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17E7778E-C0A1-4F5B-9E73-6A5AB38CEAB9}"/>
              </a:ext>
            </a:extLst>
          </p:cNvPr>
          <p:cNvSpPr txBox="1"/>
          <p:nvPr/>
        </p:nvSpPr>
        <p:spPr>
          <a:xfrm>
            <a:off x="300318" y="4227365"/>
            <a:ext cx="8991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证四边形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BMDK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和四边形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AJCN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是平行四边形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∴∠FAD=∠ECB,∠ADF=∠EBC,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即可得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△EBC≌△FDA(ASA).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6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E73F201C-D28E-49B9-81F4-AB2DA82A4BC4}"/>
              </a:ext>
            </a:extLst>
          </p:cNvPr>
          <p:cNvSpPr txBox="1"/>
          <p:nvPr/>
        </p:nvSpPr>
        <p:spPr>
          <a:xfrm>
            <a:off x="224116" y="228164"/>
            <a:ext cx="899160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在平行四边形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AM=DM.CM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的延长线相交于点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208.jpeg">
            <a:extLst>
              <a:ext uri="{FF2B5EF4-FFF2-40B4-BE49-F238E27FC236}">
                <a16:creationId xmlns:a16="http://schemas.microsoft.com/office/drawing/2014/main" xmlns="" id="{8F9E5988-EFCF-454D-BB33-025DABB7F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954" y="1305382"/>
            <a:ext cx="3040930" cy="22805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E9543663-7075-4EC7-8DD1-9F07F3263981}"/>
              </a:ext>
            </a:extLst>
          </p:cNvPr>
          <p:cNvSpPr txBox="1"/>
          <p:nvPr/>
        </p:nvSpPr>
        <p:spPr>
          <a:xfrm>
            <a:off x="224116" y="3363416"/>
            <a:ext cx="95106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(1)AE=AB;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BM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平分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∠ABC,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:BM⊥CE.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79BD8A8-584D-4DC8-B407-0856DEFCF3DF}"/>
              </a:ext>
            </a:extLst>
          </p:cNvPr>
          <p:cNvSpPr txBox="1"/>
          <p:nvPr/>
        </p:nvSpPr>
        <p:spPr>
          <a:xfrm>
            <a:off x="138951" y="4831434"/>
            <a:ext cx="83954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:(1)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△AEM≌△DCM(AAS),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AE=CD=AB;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BD41F84C-6BBC-4BF8-B5C8-883A81022B07}"/>
              </a:ext>
            </a:extLst>
          </p:cNvPr>
          <p:cNvSpPr txBox="1"/>
          <p:nvPr/>
        </p:nvSpPr>
        <p:spPr>
          <a:xfrm>
            <a:off x="138951" y="5643916"/>
            <a:ext cx="92515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AB=AM=AE,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BC=BE,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三线合一可得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BM⊥CE.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09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C7E48306-19A1-445C-95D2-CF12EB138285}"/>
                  </a:ext>
                </a:extLst>
              </p:cNvPr>
              <p:cNvSpPr txBox="1"/>
              <p:nvPr/>
            </p:nvSpPr>
            <p:spPr>
              <a:xfrm>
                <a:off x="322729" y="197992"/>
                <a:ext cx="5531972" cy="1786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6. 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如图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▱ABCD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,F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AD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的中点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延长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BC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到点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E,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使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BC,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连接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DE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CF.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7E48306-19A1-445C-95D2-CF12EB138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29" y="197992"/>
                <a:ext cx="5531972" cy="1786195"/>
              </a:xfrm>
              <a:prstGeom prst="rect">
                <a:avLst/>
              </a:prstGeom>
              <a:blipFill rotWithShape="1">
                <a:blip r:embed="rId2"/>
                <a:stretch>
                  <a:fillRect l="-2867" t="-4437" r="-1654" b="-102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209.jpeg">
            <a:extLst>
              <a:ext uri="{FF2B5EF4-FFF2-40B4-BE49-F238E27FC236}">
                <a16:creationId xmlns:a16="http://schemas.microsoft.com/office/drawing/2014/main" xmlns="" id="{C9F2DAB9-4ABA-4599-A416-BABE55625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511" y="383982"/>
            <a:ext cx="2754559" cy="160020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14CA8B90-1400-4353-B61B-9CDF2F66A3CF}"/>
              </a:ext>
            </a:extLst>
          </p:cNvPr>
          <p:cNvSpPr txBox="1"/>
          <p:nvPr/>
        </p:nvSpPr>
        <p:spPr>
          <a:xfrm>
            <a:off x="322729" y="2179191"/>
            <a:ext cx="819663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四边形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CEDF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是平行四边形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AB=4,AD=6,∠B=60°,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的长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161B16BB-317E-428F-90E1-B865013A6769}"/>
              </a:ext>
            </a:extLst>
          </p:cNvPr>
          <p:cNvSpPr txBox="1"/>
          <p:nvPr/>
        </p:nvSpPr>
        <p:spPr>
          <a:xfrm>
            <a:off x="411628" y="3256409"/>
            <a:ext cx="85366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:(1)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DF=CE,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DF∥CE,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四边形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CEDF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是平行四边形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" y="4256088"/>
            <a:ext cx="9321800" cy="251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718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BA8307AA-22C8-4F7B-8E24-7E8721A06392}"/>
              </a:ext>
            </a:extLst>
          </p:cNvPr>
          <p:cNvSpPr txBox="1"/>
          <p:nvPr/>
        </p:nvSpPr>
        <p:spPr>
          <a:xfrm>
            <a:off x="0" y="0"/>
            <a:ext cx="9144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7.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在梯形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,AD∥BC,AD=24cm,BC=30cm,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自点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向点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1cm/s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的速度运动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点即停止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自点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向点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2cm/s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的速度运动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点即停止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直线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PQ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截梯形为两个四边形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问当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同时出发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多长时间后其中一个四边形为平行四边形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210.jpeg">
            <a:extLst>
              <a:ext uri="{FF2B5EF4-FFF2-40B4-BE49-F238E27FC236}">
                <a16:creationId xmlns:a16="http://schemas.microsoft.com/office/drawing/2014/main" xmlns="" id="{84F8D970-C45D-4360-A31A-08AE99F11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002" y="3148871"/>
            <a:ext cx="3712963" cy="16831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658B09C4-1159-4B44-BA25-2017ABE5922F}"/>
              </a:ext>
            </a:extLst>
          </p:cNvPr>
          <p:cNvSpPr txBox="1"/>
          <p:nvPr/>
        </p:nvSpPr>
        <p:spPr>
          <a:xfrm>
            <a:off x="141193" y="5114382"/>
            <a:ext cx="924485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P,Q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同时出发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t s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后四边形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PDCQ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或四边形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APQB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是平行四边形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AP=</a:t>
            </a:r>
            <a:r>
              <a:rPr lang="en-US" altLang="zh-CN" sz="3200" b="1" dirty="0" err="1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t,PD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=24-t,CQ=2t,BQ=30-2t.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31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5728AC64-017E-4194-A9C8-4814CB536339}"/>
              </a:ext>
            </a:extLst>
          </p:cNvPr>
          <p:cNvSpPr txBox="1"/>
          <p:nvPr/>
        </p:nvSpPr>
        <p:spPr>
          <a:xfrm>
            <a:off x="147917" y="242065"/>
            <a:ext cx="88481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8.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▱ABCD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轴上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顶点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轴上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,AB=5,AD=4,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的坐标为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(-1,0),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点的坐标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211.jpeg">
            <a:extLst>
              <a:ext uri="{FF2B5EF4-FFF2-40B4-BE49-F238E27FC236}">
                <a16:creationId xmlns:a16="http://schemas.microsoft.com/office/drawing/2014/main" xmlns="" id="{B724371C-386A-4AC3-A263-0D560EA45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035" y="1531134"/>
            <a:ext cx="2980076" cy="20278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407EF123-5C30-449B-86D0-4394D7E14D73}"/>
                  </a:ext>
                </a:extLst>
              </p:cNvPr>
              <p:cNvSpPr txBox="1"/>
              <p:nvPr/>
            </p:nvSpPr>
            <p:spPr>
              <a:xfrm>
                <a:off x="378758" y="4040906"/>
                <a:ext cx="9096935" cy="21842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:∵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在平行四边形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ABCD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,AB=5,AD=4,</a:t>
                </a:r>
              </a:p>
              <a:p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点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的坐标为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(-1,0),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∴AO=1,BO=5-1=4,DO=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200" b="1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𝐀</m:t>
                        </m:r>
                        <m:sSup>
                          <m:sSupPr>
                            <m:ctrlPr>
                              <a:rPr lang="zh-CN" altLang="zh-CN" sz="32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𝐃</m:t>
                            </m:r>
                          </m:e>
                          <m:sup>
                            <m:r>
                              <a:rPr lang="en-US" altLang="zh-CN" sz="3200" b="1" i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200" b="1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𝐀</m:t>
                        </m:r>
                        <m:sSup>
                          <m:sSupPr>
                            <m:ctrlPr>
                              <a:rPr lang="zh-CN" altLang="zh-CN" sz="32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𝐎</m:t>
                            </m:r>
                          </m:e>
                          <m:sup>
                            <m:r>
                              <a:rPr lang="en-US" altLang="zh-CN" sz="3200" b="1" i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200" b="1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𝟏𝟓</m:t>
                        </m:r>
                      </m:e>
                    </m:rad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故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B(4,0),D(0,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200" b="1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𝟏𝟓</m:t>
                        </m:r>
                      </m:e>
                    </m:rad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),C(5,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200" b="1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𝟏𝟓</m:t>
                        </m:r>
                      </m:e>
                    </m:rad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).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07EF123-5C30-449B-86D0-4394D7E14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58" y="4040906"/>
                <a:ext cx="9096935" cy="2184252"/>
              </a:xfrm>
              <a:prstGeom prst="rect">
                <a:avLst/>
              </a:prstGeom>
              <a:blipFill>
                <a:blip r:embed="rId3"/>
                <a:stretch>
                  <a:fillRect l="-1676" t="-3631" b="-7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93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新建 Microsoft PowerPoint 演示文稿" id="{EDE0C7AC-07BA-4FEC-8765-02F7780CE690}" vid="{5F568CC9-763D-497D-8A3B-B3CFDA062CE6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新建 Microsoft PowerPoint 演示文稿" id="{EDE0C7AC-07BA-4FEC-8765-02F7780CE690}" vid="{7D0423FD-7C65-42B3-87BD-098FED4135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母版1</Template>
  <TotalTime>35</TotalTime>
  <Words>1135</Words>
  <Application>Microsoft Office PowerPoint</Application>
  <PresentationFormat>全屏显示(4:3)</PresentationFormat>
  <Paragraphs>68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Be2510@365svip.info</dc:creator>
  <cp:lastModifiedBy>xb21cn</cp:lastModifiedBy>
  <cp:revision>5</cp:revision>
  <dcterms:created xsi:type="dcterms:W3CDTF">2020-11-29T06:04:04Z</dcterms:created>
  <dcterms:modified xsi:type="dcterms:W3CDTF">2020-11-29T15:10:49Z</dcterms:modified>
</cp:coreProperties>
</file>