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68" r:id="rId3"/>
    <p:sldId id="269" r:id="rId4"/>
    <p:sldId id="270" r:id="rId5"/>
    <p:sldId id="271" r:id="rId6"/>
    <p:sldId id="272" r:id="rId7"/>
    <p:sldId id="273" r:id="rId8"/>
    <p:sldId id="275" r:id="rId9"/>
    <p:sldId id="27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6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5977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7864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4518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6087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6386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3454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46305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4237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6026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74660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6858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47161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60561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60317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6856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2301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4979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7552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4670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41CEF09-BFE1-451F-B004-986BF5AECF72}"/>
              </a:ext>
            </a:extLst>
          </p:cNvPr>
          <p:cNvSpPr/>
          <p:nvPr userDrawn="1"/>
        </p:nvSpPr>
        <p:spPr>
          <a:xfrm rot="19869752">
            <a:off x="1363427" y="2674373"/>
            <a:ext cx="64171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solidFill>
                  <a:schemeClr val="bg1">
                    <a:lumMod val="9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21</a:t>
            </a:r>
            <a:r>
              <a:rPr lang="zh-CN" altLang="en-US" sz="5400" dirty="0">
                <a:solidFill>
                  <a:schemeClr val="bg1">
                    <a:lumMod val="9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版数学一本通八下</a:t>
            </a:r>
            <a:endParaRPr lang="zh-CN" altLang="en-US" sz="5400" b="1" cap="none" spc="50" dirty="0">
              <a:ln w="0"/>
              <a:solidFill>
                <a:schemeClr val="bg1">
                  <a:lumMod val="9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1029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9614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2033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02C77-A0B5-4A6E-8000-7068AD62FB93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BFEB2-529D-45F7-AB59-C07A170F9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1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02C77-A0B5-4A6E-8000-7068AD62FB93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BFEB2-529D-45F7-AB59-C07A170F9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729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文本框 1048583"/>
          <p:cNvSpPr txBox="1"/>
          <p:nvPr/>
        </p:nvSpPr>
        <p:spPr>
          <a:xfrm>
            <a:off x="3317288" y="856920"/>
            <a:ext cx="2862892" cy="1529266"/>
          </a:xfrm>
          <a:prstGeom prst="rect">
            <a:avLst/>
          </a:prstGeom>
          <a:noFill/>
          <a:ln>
            <a:noFill/>
          </a:ln>
        </p:spPr>
        <p:txBody>
          <a:bodyPr vert="horz" wrap="square" lIns="51435" tIns="25718" rIns="51435" bIns="25718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kern="0" dirty="0">
                <a:solidFill>
                  <a:srgbClr val="FFFFFF"/>
                </a:solidFill>
                <a:ea typeface="等线" panose="02010600030101010101" pitchFamily="2" charset="-122"/>
                <a:sym typeface="+mn-lt"/>
              </a:rPr>
              <a:t>重点复习</a:t>
            </a:r>
            <a:r>
              <a:rPr lang="en-US" altLang="zh-CN" sz="3200" b="1" kern="0" dirty="0">
                <a:solidFill>
                  <a:srgbClr val="FFFFFF"/>
                </a:solidFill>
                <a:ea typeface="等线" panose="02010600030101010101" pitchFamily="2" charset="-122"/>
                <a:sym typeface="+mn-lt"/>
              </a:rPr>
              <a:t>4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  <a:sym typeface="+mn-lt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  <a:sym typeface="+mn-lt"/>
              </a:rPr>
              <a:t>    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  <a:sym typeface="+mn-lt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kern="0" dirty="0">
                <a:solidFill>
                  <a:srgbClr val="FFFFFF"/>
                </a:solidFill>
                <a:ea typeface="等线" panose="02010600030101010101" pitchFamily="2" charset="-122"/>
                <a:sym typeface="+mn-lt"/>
              </a:rPr>
              <a:t>    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  <a:sym typeface="+mn-lt"/>
              </a:rPr>
              <a:t>角平分线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03943" y="617785"/>
            <a:ext cx="25090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数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学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一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本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通</a:t>
            </a:r>
          </a:p>
        </p:txBody>
      </p:sp>
      <p:sp>
        <p:nvSpPr>
          <p:cNvPr id="3" name="矩形 2"/>
          <p:cNvSpPr/>
          <p:nvPr/>
        </p:nvSpPr>
        <p:spPr>
          <a:xfrm>
            <a:off x="7957431" y="617785"/>
            <a:ext cx="38262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kern="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八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年级下册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98A9F2C-2620-488C-8A45-3E911B8D9E12}"/>
              </a:ext>
            </a:extLst>
          </p:cNvPr>
          <p:cNvSpPr txBox="1"/>
          <p:nvPr/>
        </p:nvSpPr>
        <p:spPr>
          <a:xfrm>
            <a:off x="0" y="101378"/>
            <a:ext cx="921864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△ABC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,∠A=90°,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现要在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AC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边上确定一点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使点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BA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BC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的距离相等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image168.jpeg">
            <a:extLst>
              <a:ext uri="{FF2B5EF4-FFF2-40B4-BE49-F238E27FC236}">
                <a16:creationId xmlns:a16="http://schemas.microsoft.com/office/drawing/2014/main" id="{168EDE22-2E29-4130-BE00-C01C956C7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992" y="1270665"/>
            <a:ext cx="3649401" cy="187298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FDBDB38-C9AA-422C-A261-1A1A92D8AFCC}"/>
              </a:ext>
            </a:extLst>
          </p:cNvPr>
          <p:cNvSpPr txBox="1"/>
          <p:nvPr/>
        </p:nvSpPr>
        <p:spPr>
          <a:xfrm>
            <a:off x="128297" y="3429000"/>
            <a:ext cx="83439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请你按照要求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在图上确定出点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的位置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不写作法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保留作图痕迹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);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AC=6,AB=8,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AD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BD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的长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D336759-40B0-4246-9783-39E873CAC92E}"/>
              </a:ext>
            </a:extLst>
          </p:cNvPr>
          <p:cNvSpPr txBox="1"/>
          <p:nvPr/>
        </p:nvSpPr>
        <p:spPr>
          <a:xfrm>
            <a:off x="128297" y="4945553"/>
            <a:ext cx="75088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:(1)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略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F8C4111-1087-4CEB-ACC1-DD1EDBF59E93}"/>
                  </a:ext>
                </a:extLst>
              </p:cNvPr>
              <p:cNvSpPr txBox="1"/>
              <p:nvPr/>
            </p:nvSpPr>
            <p:spPr>
              <a:xfrm>
                <a:off x="741694" y="5437996"/>
                <a:ext cx="7312958" cy="14200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(2)BC=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kumimoji="0" lang="zh-CN" altLang="zh-CN" sz="3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kumimoji="0" lang="en-US" altLang="zh-CN" sz="3200" b="1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𝟔</m:t>
                            </m:r>
                          </m:e>
                          <m:sup>
                            <m:r>
                              <a:rPr kumimoji="0" lang="en-US" altLang="zh-CN" sz="3200" b="1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kumimoji="0" lang="zh-CN" altLang="zh-CN" sz="3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kumimoji="0" lang="en-US" altLang="zh-CN" sz="3200" b="1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𝟖</m:t>
                            </m:r>
                          </m:e>
                          <m:sup>
                            <m:r>
                              <a:rPr kumimoji="0" lang="en-US" altLang="zh-CN" sz="3200" b="1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</m:oMath>
                </a14:m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=10,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　　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∴AD=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𝟖</m:t>
                        </m:r>
                      </m:num>
                      <m:den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,BD=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𝐀</m:t>
                        </m:r>
                        <m:sSup>
                          <m:sSupPr>
                            <m:ctrlPr>
                              <a:rPr kumimoji="0" lang="zh-CN" altLang="zh-CN" sz="3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kumimoji="0" lang="en-US" altLang="zh-CN" sz="3200" b="1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𝐃</m:t>
                            </m:r>
                          </m:e>
                          <m:sup>
                            <m:r>
                              <a:rPr kumimoji="0" lang="en-US" altLang="zh-CN" sz="3200" b="1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𝐀</m:t>
                        </m:r>
                        <m:sSup>
                          <m:sSupPr>
                            <m:ctrlPr>
                              <a:rPr kumimoji="0" lang="zh-CN" altLang="zh-CN" sz="3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kumimoji="0" lang="en-US" altLang="zh-CN" sz="3200" b="1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𝐁</m:t>
                            </m:r>
                          </m:e>
                          <m:sup>
                            <m:r>
                              <a:rPr kumimoji="0" lang="en-US" altLang="zh-CN" sz="3200" b="1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</m:oMath>
                </a14:m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𝟖</m:t>
                        </m:r>
                      </m:num>
                      <m:den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𝟑</m:t>
                        </m:r>
                      </m:den>
                    </m:f>
                    <m:rad>
                      <m:radPr>
                        <m:degHide m:val="on"/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𝟏𝟎</m:t>
                        </m:r>
                      </m:e>
                    </m:rad>
                  </m:oMath>
                </a14:m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en-US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F8C4111-1087-4CEB-ACC1-DD1EDBF59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694" y="5437996"/>
                <a:ext cx="7312958" cy="1420004"/>
              </a:xfrm>
              <a:prstGeom prst="rect">
                <a:avLst/>
              </a:prstGeom>
              <a:blipFill>
                <a:blip r:embed="rId3"/>
                <a:stretch>
                  <a:fillRect l="-2168" b="-38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091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6E32AE2-9A33-4B7E-A213-06CAF260708C}"/>
              </a:ext>
            </a:extLst>
          </p:cNvPr>
          <p:cNvSpPr txBox="1"/>
          <p:nvPr/>
        </p:nvSpPr>
        <p:spPr>
          <a:xfrm>
            <a:off x="0" y="120040"/>
            <a:ext cx="943324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3200" b="1" dirty="0" err="1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Rt△ABC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,∠C=90°,AD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平分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∠CAB,DE⊥AB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于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E,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AC=6,BC=8,CD=3.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image169.jpeg">
            <a:extLst>
              <a:ext uri="{FF2B5EF4-FFF2-40B4-BE49-F238E27FC236}">
                <a16:creationId xmlns:a16="http://schemas.microsoft.com/office/drawing/2014/main" id="{10326460-B2E3-45DB-B4C5-532AA80DA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624" y="1438542"/>
            <a:ext cx="4055519" cy="26631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6C8751F-4A7F-4626-8AB9-54D20A2030A9}"/>
              </a:ext>
            </a:extLst>
          </p:cNvPr>
          <p:cNvSpPr txBox="1">
            <a:spLocks/>
          </p:cNvSpPr>
          <p:nvPr/>
        </p:nvSpPr>
        <p:spPr>
          <a:xfrm>
            <a:off x="559837" y="2187397"/>
            <a:ext cx="655942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DE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的长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△ADB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的面积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003DFF2-EB61-4F9A-B2C5-B480042ADEE6}"/>
              </a:ext>
            </a:extLst>
          </p:cNvPr>
          <p:cNvSpPr txBox="1"/>
          <p:nvPr/>
        </p:nvSpPr>
        <p:spPr>
          <a:xfrm>
            <a:off x="116632" y="3918314"/>
            <a:ext cx="744582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:(1)DE=3;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00ECAD6-4BA4-44D2-907F-A94B407836D1}"/>
                  </a:ext>
                </a:extLst>
              </p:cNvPr>
              <p:cNvSpPr txBox="1"/>
              <p:nvPr/>
            </p:nvSpPr>
            <p:spPr>
              <a:xfrm>
                <a:off x="727262" y="4587699"/>
                <a:ext cx="7689476" cy="19100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(2)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在</a:t>
                </a:r>
                <a:r>
                  <a:rPr kumimoji="0" lang="en-US" altLang="zh-CN" sz="32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Rt△ABC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中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　　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AB=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𝐀</m:t>
                        </m:r>
                        <m:sSup>
                          <m:sSupPr>
                            <m:ctrlPr>
                              <a:rPr kumimoji="0" lang="zh-CN" altLang="zh-CN" sz="3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kumimoji="0" lang="en-US" altLang="zh-CN" sz="3200" b="1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𝐂</m:t>
                            </m:r>
                          </m:e>
                          <m:sup>
                            <m:r>
                              <a:rPr kumimoji="0" lang="en-US" altLang="zh-CN" sz="3200" b="1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𝐁</m:t>
                        </m:r>
                        <m:sSup>
                          <m:sSupPr>
                            <m:ctrlPr>
                              <a:rPr kumimoji="0" lang="zh-CN" altLang="zh-CN" sz="3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kumimoji="0" lang="en-US" altLang="zh-CN" sz="3200" b="1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𝐂</m:t>
                            </m:r>
                          </m:e>
                          <m:sup>
                            <m:r>
                              <a:rPr kumimoji="0" lang="en-US" altLang="zh-CN" sz="3200" b="1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</m:oMath>
                </a14:m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=10,</a:t>
                </a:r>
                <a:b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</a:b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∴△ADB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的面积为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S</a:t>
                </a:r>
                <a:r>
                  <a:rPr kumimoji="0" lang="en-US" altLang="zh-CN" sz="3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△ADB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AB·DE=15.</a:t>
                </a:r>
                <a:endParaRPr lang="zh-CN" altLang="en-US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00ECAD6-4BA4-44D2-907F-A94B407836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62" y="4587699"/>
                <a:ext cx="7689476" cy="1910075"/>
              </a:xfrm>
              <a:prstGeom prst="rect">
                <a:avLst/>
              </a:prstGeom>
              <a:blipFill>
                <a:blip r:embed="rId3"/>
                <a:stretch>
                  <a:fillRect l="-1981" t="-4153" b="-2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662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BBAAEC2-D0C3-4163-B255-31A1A454363F}"/>
              </a:ext>
            </a:extLst>
          </p:cNvPr>
          <p:cNvSpPr txBox="1"/>
          <p:nvPr/>
        </p:nvSpPr>
        <p:spPr>
          <a:xfrm>
            <a:off x="335902" y="251068"/>
            <a:ext cx="780039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 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△ABC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,AC=BC,AD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平分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∠BAC,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AC+CD=AB,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∠C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的度数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F593D5F-923E-482D-9F1F-F08977AE4F0A}"/>
              </a:ext>
            </a:extLst>
          </p:cNvPr>
          <p:cNvSpPr txBox="1"/>
          <p:nvPr/>
        </p:nvSpPr>
        <p:spPr>
          <a:xfrm>
            <a:off x="158620" y="3559944"/>
            <a:ext cx="815495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上截取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AE=AC,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∠B=x,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证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△EAD≌△CAD,∴∠C=∠AED,CD=DE,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可证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BE=DE=DC,∴∠B=∠BDE=x,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即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∠C=∠AED=∠B+∠BDE=2x,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△ABC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,x+x+2x=180°,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∴x=45°,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即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∠C=2x=90°.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image170.jpeg">
            <a:extLst>
              <a:ext uri="{FF2B5EF4-FFF2-40B4-BE49-F238E27FC236}">
                <a16:creationId xmlns:a16="http://schemas.microsoft.com/office/drawing/2014/main" id="{F86C88E6-9A06-49B7-8783-43C28A636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7519" y="958656"/>
            <a:ext cx="2780579" cy="296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60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8A2483B-B10B-4583-A960-510ED2A72583}"/>
              </a:ext>
            </a:extLst>
          </p:cNvPr>
          <p:cNvSpPr txBox="1"/>
          <p:nvPr/>
        </p:nvSpPr>
        <p:spPr>
          <a:xfrm>
            <a:off x="135293" y="112168"/>
            <a:ext cx="1012837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4. 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,△ABC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,E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BC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边上的中点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,DE⊥BC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于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E,</a:t>
            </a: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DM⊥AB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于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M,DN⊥AC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的延长线于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N,BM=CN.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证明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点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∠BAC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的平分线上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image171.jpeg">
            <a:extLst>
              <a:ext uri="{FF2B5EF4-FFF2-40B4-BE49-F238E27FC236}">
                <a16:creationId xmlns:a16="http://schemas.microsoft.com/office/drawing/2014/main" id="{F720739E-1170-457E-8A6B-B6EDEC3E0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0648" y="1581498"/>
            <a:ext cx="2951983" cy="254263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7D3C8C1-3F0E-4F76-81EC-470CCA437DD0}"/>
              </a:ext>
            </a:extLst>
          </p:cNvPr>
          <p:cNvSpPr txBox="1"/>
          <p:nvPr/>
        </p:nvSpPr>
        <p:spPr>
          <a:xfrm>
            <a:off x="247261" y="3429000"/>
            <a:ext cx="7879701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证明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连接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BD</a:t>
            </a:r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CD,</a:t>
            </a:r>
            <a:b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证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△BDM≌△CDN(HL),∴DM=DN,</a:t>
            </a:r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endParaRPr lang="en-US" altLang="zh-CN" sz="3200" b="1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由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DM⊥AB,DN⊥AC,</a:t>
            </a:r>
            <a:b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得点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∠BAC</a:t>
            </a:r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的角平分线上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3200" b="1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65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1B1E96B-3A28-43D0-9494-A9127242770C}"/>
              </a:ext>
            </a:extLst>
          </p:cNvPr>
          <p:cNvSpPr txBox="1"/>
          <p:nvPr/>
        </p:nvSpPr>
        <p:spPr>
          <a:xfrm>
            <a:off x="130629" y="130257"/>
            <a:ext cx="888274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5. 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点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∠EAF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平分线上一点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,PB⊥AE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于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B,PC⊥AF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于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点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分别是射线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AE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AF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上的点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且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PM=PN.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当点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在线段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上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点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在线段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AC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的延长线上时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1),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求证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:BM=CN;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image172.jpeg">
            <a:extLst>
              <a:ext uri="{FF2B5EF4-FFF2-40B4-BE49-F238E27FC236}">
                <a16:creationId xmlns:a16="http://schemas.microsoft.com/office/drawing/2014/main" id="{811A1845-C65D-4E3D-AB16-99F309861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087" y="2977368"/>
            <a:ext cx="5565007" cy="248688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6D9FB90-F2E6-4423-995D-3F3DA2EE1AE5}"/>
              </a:ext>
            </a:extLst>
          </p:cNvPr>
          <p:cNvSpPr txBox="1"/>
          <p:nvPr/>
        </p:nvSpPr>
        <p:spPr>
          <a:xfrm>
            <a:off x="310197" y="5218213"/>
            <a:ext cx="752280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:(1)</a:t>
            </a:r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证</a:t>
            </a:r>
            <a:r>
              <a:rPr lang="en-US" altLang="zh-CN" sz="3200" b="1" dirty="0" err="1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Rt△PBM≌Rt△PCN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(HL),∴BM=CN</a:t>
            </a:r>
            <a:r>
              <a:rPr lang="en-US" altLang="zh-CN" sz="1800" dirty="0">
                <a:solidFill>
                  <a:srgbClr val="FF00FF"/>
                </a:solidFill>
                <a:effectLst/>
                <a:latin typeface="方正楷体_GBK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8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48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5CFEE41-C71F-4FF3-9EFE-FE14C44B09A7}"/>
              </a:ext>
            </a:extLst>
          </p:cNvPr>
          <p:cNvSpPr txBox="1"/>
          <p:nvPr/>
        </p:nvSpPr>
        <p:spPr>
          <a:xfrm>
            <a:off x="279919" y="3937723"/>
            <a:ext cx="861215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(2)∵∠APB=90°-∠PAB,∠APC=90°-∠PAC,</a:t>
            </a:r>
            <a:endParaRPr lang="zh-CN" altLang="zh-CN" sz="3200" b="1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∴∠APC=∠APB,</a:t>
            </a:r>
            <a:endParaRPr lang="zh-CN" altLang="zh-CN" sz="3200" b="1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又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PB⊥AE,PC⊥AF,∴PB=PC,</a:t>
            </a:r>
            <a:endParaRPr lang="zh-CN" altLang="zh-CN" sz="3200" b="1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∴AM+AN=AM+CN+AC=AM+BM+AC=AB+AC=2AC;</a:t>
            </a:r>
            <a:endParaRPr lang="zh-CN" altLang="zh-CN" sz="3200" b="1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CD4DE29-7689-4CE4-B43A-38F213BF9F5E}"/>
              </a:ext>
            </a:extLst>
          </p:cNvPr>
          <p:cNvSpPr txBox="1"/>
          <p:nvPr/>
        </p:nvSpPr>
        <p:spPr>
          <a:xfrm>
            <a:off x="279918" y="399117"/>
            <a:ext cx="84628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的条件下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,AM+AN=</a:t>
            </a:r>
            <a:r>
              <a:rPr kumimoji="0" lang="zh-CN" altLang="zh-CN" sz="32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　　　　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AC; 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image172.jpeg">
            <a:extLst>
              <a:ext uri="{FF2B5EF4-FFF2-40B4-BE49-F238E27FC236}">
                <a16:creationId xmlns:a16="http://schemas.microsoft.com/office/drawing/2014/main" id="{92F69344-57E0-4007-B475-CFD3A4D00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054" y="1353842"/>
            <a:ext cx="5565007" cy="248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612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FAF379D-848F-4385-8D96-8C8DA1FC5D0B}"/>
              </a:ext>
            </a:extLst>
          </p:cNvPr>
          <p:cNvSpPr txBox="1"/>
          <p:nvPr/>
        </p:nvSpPr>
        <p:spPr>
          <a:xfrm>
            <a:off x="102637" y="177482"/>
            <a:ext cx="883609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(3)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当点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在线段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的延长线上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点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在线段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AC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上时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2),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AC∶PC=2∶1,PC=4,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求四边形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ANPM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的面积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3EFD9E1-9676-4C59-B8A7-ED0E0F8796ED}"/>
                  </a:ext>
                </a:extLst>
              </p:cNvPr>
              <p:cNvSpPr txBox="1"/>
              <p:nvPr/>
            </p:nvSpPr>
            <p:spPr>
              <a:xfrm>
                <a:off x="210671" y="3780393"/>
                <a:ext cx="7391400" cy="30015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(3)∵AC∶PC=2∶1,PC=4,</a:t>
                </a:r>
              </a:p>
              <a:p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∴AC=8,∴AB=AC=8,PB=PC=4,</a:t>
                </a:r>
                <a:endParaRPr lang="zh-CN" altLang="zh-CN" sz="3200" b="1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32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zh-CN" altLang="zh-CN" sz="32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0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𝐒</m:t>
                            </m:r>
                          </m:e>
                          <m:sub>
                            <m:r>
                              <a:rPr lang="zh-CN" altLang="zh-CN" sz="3200" b="1" i="0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四边形</m:t>
                            </m:r>
                          </m:sub>
                        </m:sSub>
                      </m:e>
                      <m:sub>
                        <m:r>
                          <a:rPr lang="en-US" altLang="zh-CN" sz="3200" b="1" i="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𝐀𝐍𝐏𝐌</m:t>
                        </m:r>
                      </m:sub>
                    </m:sSub>
                  </m:oMath>
                </a14:m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32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zh-CN" altLang="zh-CN" sz="32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0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𝐒</m:t>
                            </m:r>
                          </m:e>
                          <m:sub>
                            <m:r>
                              <a:rPr lang="en-US" altLang="zh-CN" sz="3200" b="1" i="0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△</m:t>
                            </m:r>
                          </m:sub>
                        </m:sSub>
                      </m:e>
                      <m:sub>
                        <m:r>
                          <a:rPr lang="en-US" altLang="zh-CN" sz="3200" b="1" i="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𝐀𝐏𝐍</m:t>
                        </m:r>
                      </m:sub>
                    </m:sSub>
                  </m:oMath>
                </a14:m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32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zh-CN" altLang="zh-CN" sz="32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0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𝐒</m:t>
                            </m:r>
                          </m:e>
                          <m:sub>
                            <m:r>
                              <a:rPr lang="en-US" altLang="zh-CN" sz="3200" b="1" i="0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△</m:t>
                            </m:r>
                          </m:sub>
                        </m:sSub>
                      </m:e>
                      <m:sub>
                        <m:r>
                          <a:rPr lang="en-US" altLang="zh-CN" sz="3200" b="1" i="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𝐀𝐏𝐁</m:t>
                        </m:r>
                      </m:sub>
                    </m:sSub>
                  </m:oMath>
                </a14:m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32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zh-CN" altLang="zh-CN" sz="32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0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𝐒</m:t>
                            </m:r>
                          </m:e>
                          <m:sub>
                            <m:r>
                              <a:rPr lang="en-US" altLang="zh-CN" sz="3200" b="1" i="0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△</m:t>
                            </m:r>
                          </m:sub>
                        </m:sSub>
                      </m:e>
                      <m:sub>
                        <m:r>
                          <a:rPr lang="en-US" altLang="zh-CN" sz="3200" b="1" i="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𝐏𝐁𝐌</m:t>
                        </m:r>
                      </m:sub>
                    </m:sSub>
                  </m:oMath>
                </a14:m>
                <a:endParaRPr lang="zh-CN" altLang="zh-CN" sz="3200" b="1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32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zh-CN" altLang="zh-CN" sz="32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0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𝐒</m:t>
                            </m:r>
                          </m:e>
                          <m:sub>
                            <m:r>
                              <a:rPr lang="en-US" altLang="zh-CN" sz="3200" b="1" i="0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△</m:t>
                            </m:r>
                          </m:sub>
                        </m:sSub>
                      </m:e>
                      <m:sub>
                        <m:r>
                          <a:rPr lang="en-US" altLang="zh-CN" sz="3200" b="1" i="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𝐀𝐏𝐍</m:t>
                        </m:r>
                      </m:sub>
                    </m:sSub>
                  </m:oMath>
                </a14:m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32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zh-CN" altLang="zh-CN" sz="32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0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𝐒</m:t>
                            </m:r>
                          </m:e>
                          <m:sub>
                            <m:r>
                              <a:rPr lang="en-US" altLang="zh-CN" sz="3200" b="1" i="0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△</m:t>
                            </m:r>
                          </m:sub>
                        </m:sSub>
                      </m:e>
                      <m:sub>
                        <m:r>
                          <a:rPr lang="en-US" altLang="zh-CN" sz="3200" b="1" i="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𝐀𝐏𝐁</m:t>
                        </m:r>
                      </m:sub>
                    </m:sSub>
                  </m:oMath>
                </a14:m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32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zh-CN" altLang="zh-CN" sz="32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0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𝐒</m:t>
                            </m:r>
                          </m:e>
                          <m:sub>
                            <m:r>
                              <a:rPr lang="en-US" altLang="zh-CN" sz="3200" b="1" i="0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△</m:t>
                            </m:r>
                          </m:sub>
                        </m:sSub>
                      </m:e>
                      <m:sub>
                        <m:r>
                          <a:rPr lang="en-US" altLang="zh-CN" sz="3200" b="1" i="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𝐏𝐂𝐍</m:t>
                        </m:r>
                      </m:sub>
                    </m:sSub>
                  </m:oMath>
                </a14:m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32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zh-CN" altLang="zh-CN" sz="32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0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𝐒</m:t>
                            </m:r>
                          </m:e>
                          <m:sub>
                            <m:r>
                              <a:rPr lang="en-US" altLang="zh-CN" sz="3200" b="1" i="0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△</m:t>
                            </m:r>
                          </m:sub>
                        </m:sSub>
                      </m:e>
                      <m:sub>
                        <m:r>
                          <a:rPr lang="en-US" altLang="zh-CN" sz="3200" b="1" i="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𝐀𝐏𝐂</m:t>
                        </m:r>
                      </m:sub>
                    </m:sSub>
                  </m:oMath>
                </a14:m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32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zh-CN" altLang="zh-CN" sz="32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0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𝐒</m:t>
                            </m:r>
                          </m:e>
                          <m:sub>
                            <m:r>
                              <a:rPr lang="en-US" altLang="zh-CN" sz="3200" b="1" i="0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△</m:t>
                            </m:r>
                          </m:sub>
                        </m:sSub>
                      </m:e>
                      <m:sub>
                        <m:r>
                          <a:rPr lang="en-US" altLang="zh-CN" sz="3200" b="1" i="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𝐀𝐏𝐁</m:t>
                        </m:r>
                      </m:sub>
                    </m:sSub>
                  </m:oMath>
                </a14:m>
                <a:endParaRPr lang="zh-CN" altLang="zh-CN" sz="3200" b="1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200" b="1" i="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AC·PC+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200" b="1" i="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AB·PB=32.</a:t>
                </a:r>
                <a:endParaRPr lang="zh-CN" altLang="zh-CN" sz="3200" b="1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3EFD9E1-9676-4C59-B8A7-ED0E0F8796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671" y="3780393"/>
                <a:ext cx="7391400" cy="3001591"/>
              </a:xfrm>
              <a:prstGeom prst="rect">
                <a:avLst/>
              </a:prstGeom>
              <a:blipFill>
                <a:blip r:embed="rId2"/>
                <a:stretch>
                  <a:fillRect l="-2145" t="-2637" b="-10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172.jpeg">
            <a:extLst>
              <a:ext uri="{FF2B5EF4-FFF2-40B4-BE49-F238E27FC236}">
                <a16:creationId xmlns:a16="http://schemas.microsoft.com/office/drawing/2014/main" id="{51F4EEE7-4777-4816-8B29-C49613AE7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030" y="1420682"/>
            <a:ext cx="5280417" cy="2359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3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新建 Microsoft PowerPoint 演示文稿" id="{EDE0C7AC-07BA-4FEC-8765-02F7780CE690}" vid="{5F568CC9-763D-497D-8A3B-B3CFDA062CE6}"/>
    </a:ext>
  </a:extLst>
</a:theme>
</file>

<file path=ppt/theme/theme2.xml><?xml version="1.0" encoding="utf-8"?>
<a:theme xmlns:a="http://schemas.openxmlformats.org/drawingml/2006/main" name="1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新建 Microsoft PowerPoint 演示文稿" id="{EDE0C7AC-07BA-4FEC-8765-02F7780CE690}" vid="{7D0423FD-7C65-42B3-87BD-098FED41353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母版1</Template>
  <TotalTime>11</TotalTime>
  <Words>716</Words>
  <Application>Microsoft Office PowerPoint</Application>
  <PresentationFormat>全屏显示(4:3)</PresentationFormat>
  <Paragraphs>45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方正楷体_GBK</vt:lpstr>
      <vt:lpstr>黑体</vt:lpstr>
      <vt:lpstr>楷体</vt:lpstr>
      <vt:lpstr>Arial</vt:lpstr>
      <vt:lpstr>Calibri</vt:lpstr>
      <vt:lpstr>Calibri Light</vt:lpstr>
      <vt:lpstr>Cambria Math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Be2510@365svip.info</dc:creator>
  <cp:lastModifiedBy>Be2510@365svip.info</cp:lastModifiedBy>
  <cp:revision>2</cp:revision>
  <dcterms:created xsi:type="dcterms:W3CDTF">2020-11-28T07:04:27Z</dcterms:created>
  <dcterms:modified xsi:type="dcterms:W3CDTF">2020-11-28T07:15:47Z</dcterms:modified>
</cp:coreProperties>
</file>