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32" autoAdjust="0"/>
  </p:normalViewPr>
  <p:slideViewPr>
    <p:cSldViewPr snapToGrid="0">
      <p:cViewPr varScale="1">
        <p:scale>
          <a:sx n="51" d="100"/>
          <a:sy n="51" d="100"/>
        </p:scale>
        <p:origin x="51" y="4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>
            <a:extLst>
              <a:ext uri="{FF2B5EF4-FFF2-40B4-BE49-F238E27FC236}">
                <a16:creationId xmlns:a16="http://schemas.microsoft.com/office/drawing/2014/main" id="{BC328750-6A91-43D4-8A33-270F9B2A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6694"/>
            <a:ext cx="3349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300" b="1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3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D0863E96-FBCF-4F4A-B4C5-9BC2AAB0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204788"/>
            <a:ext cx="50958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3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八年级 下册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81200" y="209868"/>
            <a:ext cx="5429250" cy="2609532"/>
          </a:xfrm>
        </p:spPr>
        <p:txBody>
          <a:bodyPr anchor="b"/>
          <a:lstStyle>
            <a:lvl1pPr algn="l">
              <a:defRPr sz="45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D66BD1F-6664-4683-B6A3-19CFE9B3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543770-801A-4C9E-BC5A-71E3D795429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B0DD084-E795-43A3-8A62-38A6082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C56239-89B9-4CCC-8C69-D65011E7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0CDE3-B11A-4B47-A79D-EDA9717D0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9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2D681069-3D43-47B2-8F9B-CF4AB0A30AE4}"/>
              </a:ext>
            </a:extLst>
          </p:cNvPr>
          <p:cNvSpPr>
            <a:spLocks noChangeArrowheads="1"/>
          </p:cNvSpPr>
          <p:nvPr/>
        </p:nvSpPr>
        <p:spPr bwMode="auto">
          <a:xfrm rot="19807880">
            <a:off x="1149353" y="2810173"/>
            <a:ext cx="7307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5400" dirty="0">
                <a:solidFill>
                  <a:srgbClr val="F2F2F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A6D95F23-3C65-4F33-9D1F-91633B26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543770-801A-4C9E-BC5A-71E3D795429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F0D9BA92-4486-4290-B5E4-14C37428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5B544FC-2C0A-4D69-805D-5C6AC6BF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0CDE3-B11A-4B47-A79D-EDA9717D0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9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055F8-0DDA-409B-B653-77E64BAC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543770-801A-4C9E-BC5A-71E3D795429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3A5B7-0EC4-492B-96E3-8065846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9F910-89CB-4C4D-BFA8-7EEC2A9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0CDE3-B11A-4B47-A79D-EDA9717D0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9967-B8B1-4D63-9F05-79937088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543770-801A-4C9E-BC5A-71E3D795429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B8744-6BD4-4619-90D8-6D2A60FD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0C7C8-AF0E-4F00-BF8D-6412526E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0CDE3-B11A-4B47-A79D-EDA9717D0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64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2258010-548F-4E84-8537-0922E0CD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BCB5CA-5E67-4503-8A6D-05D6118A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3311C-9B11-42A5-9386-D341F37A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3770-801A-4C9E-BC5A-71E3D7954291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BE77-CFA9-4C3E-906C-289A57809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FAC60-4B33-4E9D-BDAA-D98EB5F0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CDE3-B11A-4B47-A79D-EDA9717D0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B7C849-CFD2-4C04-9B7D-27E3750E3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课时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利用等腰三角形的“三线合一”解题</a:t>
            </a:r>
          </a:p>
        </p:txBody>
      </p:sp>
    </p:spTree>
    <p:extLst>
      <p:ext uri="{BB962C8B-B14F-4D97-AF65-F5344CB8AC3E}">
        <p14:creationId xmlns:p14="http://schemas.microsoft.com/office/powerpoint/2010/main" val="152746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12AADA7-32B9-4D0C-AD9B-60169C393580}"/>
              </a:ext>
            </a:extLst>
          </p:cNvPr>
          <p:cNvSpPr txBox="1"/>
          <p:nvPr/>
        </p:nvSpPr>
        <p:spPr>
          <a:xfrm>
            <a:off x="414779" y="51581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一、等腰常作高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9E9A15-6F24-4746-9FB4-03D6D6A729B6}"/>
              </a:ext>
            </a:extLst>
          </p:cNvPr>
          <p:cNvSpPr txBox="1"/>
          <p:nvPr/>
        </p:nvSpPr>
        <p:spPr>
          <a:xfrm>
            <a:off x="414779" y="1285533"/>
            <a:ext cx="8173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BE,BC=ED,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AB=AE,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:AC=AD.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1D9983-E971-4B78-9FC0-E69E87AE194B}"/>
              </a:ext>
            </a:extLst>
          </p:cNvPr>
          <p:cNvSpPr txBox="1"/>
          <p:nvPr/>
        </p:nvSpPr>
        <p:spPr>
          <a:xfrm>
            <a:off x="555957" y="2710145"/>
            <a:ext cx="63161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AF⊥BE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于点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BF=EF,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BC=ED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可得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CF=DF,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AF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的中垂线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AC=AD.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49.jpeg">
            <a:extLst>
              <a:ext uri="{FF2B5EF4-FFF2-40B4-BE49-F238E27FC236}">
                <a16:creationId xmlns:a16="http://schemas.microsoft.com/office/drawing/2014/main" id="{F1BF787B-A4AE-444F-97E8-632B41E00E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28408" y="1993962"/>
            <a:ext cx="2159635" cy="16554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571A00-7DA0-4037-8C2F-4A7F64223590}"/>
              </a:ext>
            </a:extLst>
          </p:cNvPr>
          <p:cNvSpPr txBox="1"/>
          <p:nvPr/>
        </p:nvSpPr>
        <p:spPr>
          <a:xfrm>
            <a:off x="6985486" y="3754522"/>
            <a:ext cx="141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36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3C993B0-5A7B-4264-85FA-7F7B215A8E92}"/>
              </a:ext>
            </a:extLst>
          </p:cNvPr>
          <p:cNvSpPr txBox="1"/>
          <p:nvPr/>
        </p:nvSpPr>
        <p:spPr>
          <a:xfrm>
            <a:off x="755981" y="1173538"/>
            <a:ext cx="79769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的延长线上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AD=AE,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DE,</a:t>
            </a: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:DE⊥BC.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50.jpeg">
            <a:extLst>
              <a:ext uri="{FF2B5EF4-FFF2-40B4-BE49-F238E27FC236}">
                <a16:creationId xmlns:a16="http://schemas.microsoft.com/office/drawing/2014/main" id="{5D9BF123-4A6A-4859-8ED4-04FA4E857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32574" y="2125901"/>
            <a:ext cx="1655445" cy="20878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62C6C9-DD44-434F-90D7-D187075812C5}"/>
              </a:ext>
            </a:extLst>
          </p:cNvPr>
          <p:cNvSpPr txBox="1"/>
          <p:nvPr/>
        </p:nvSpPr>
        <p:spPr>
          <a:xfrm>
            <a:off x="7027682" y="4409436"/>
            <a:ext cx="1918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62A88D-A089-4B2E-8230-3453B4A3A17A}"/>
              </a:ext>
            </a:extLst>
          </p:cNvPr>
          <p:cNvSpPr txBox="1"/>
          <p:nvPr/>
        </p:nvSpPr>
        <p:spPr>
          <a:xfrm>
            <a:off x="755981" y="3169841"/>
            <a:ext cx="5905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AM⊥BC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∠BAC=2∠BAM=2∠D,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∴∠BAM=∠D,AM∥DE,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∵AM⊥BC,∴DE⊥BC.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E9930E-6DBA-42F7-875B-8599C2CD9DEA}"/>
              </a:ext>
            </a:extLst>
          </p:cNvPr>
          <p:cNvSpPr txBox="1"/>
          <p:nvPr/>
        </p:nvSpPr>
        <p:spPr>
          <a:xfrm>
            <a:off x="414779" y="51581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一、等腰常作高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34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516C63-2617-49B2-BD62-2BEA25B299E8}"/>
              </a:ext>
            </a:extLst>
          </p:cNvPr>
          <p:cNvSpPr txBox="1"/>
          <p:nvPr/>
        </p:nvSpPr>
        <p:spPr>
          <a:xfrm>
            <a:off x="645736" y="1274820"/>
            <a:ext cx="76404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,AC=2AB,AD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∠BAC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D,E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上一点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EA=EC,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:EB⊥AB.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51.jpeg">
            <a:extLst>
              <a:ext uri="{FF2B5EF4-FFF2-40B4-BE49-F238E27FC236}">
                <a16:creationId xmlns:a16="http://schemas.microsoft.com/office/drawing/2014/main" id="{836B2892-7B1A-4511-BC00-B1B91DC377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9970" y="2665238"/>
            <a:ext cx="2411730" cy="11518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5CE3DF-E15E-4236-B324-2B37B05EC5AB}"/>
              </a:ext>
            </a:extLst>
          </p:cNvPr>
          <p:cNvSpPr txBox="1"/>
          <p:nvPr/>
        </p:nvSpPr>
        <p:spPr>
          <a:xfrm>
            <a:off x="6518635" y="4004945"/>
            <a:ext cx="1456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E06389-B1CA-430A-891D-E27F22E13CD9}"/>
              </a:ext>
            </a:extLst>
          </p:cNvPr>
          <p:cNvSpPr txBox="1"/>
          <p:nvPr/>
        </p:nvSpPr>
        <p:spPr>
          <a:xfrm>
            <a:off x="921852" y="3234792"/>
            <a:ext cx="48481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EF⊥AC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△ABE≌△AFE(SAS),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∴∠ABE=∠AFE=90°,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EB⊥AB.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BA3290-4CBB-4B64-8F92-4E6675FC51A6}"/>
              </a:ext>
            </a:extLst>
          </p:cNvPr>
          <p:cNvSpPr txBox="1"/>
          <p:nvPr/>
        </p:nvSpPr>
        <p:spPr>
          <a:xfrm>
            <a:off x="414779" y="51581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一、等腰常作高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3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37F0672-B3A6-41EF-8CE4-A0017964DC8D}"/>
              </a:ext>
            </a:extLst>
          </p:cNvPr>
          <p:cNvSpPr txBox="1"/>
          <p:nvPr/>
        </p:nvSpPr>
        <p:spPr>
          <a:xfrm>
            <a:off x="522604" y="615200"/>
            <a:ext cx="8390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二、连接中点构造角平分线或高线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52.jpeg">
            <a:extLst>
              <a:ext uri="{FF2B5EF4-FFF2-40B4-BE49-F238E27FC236}">
                <a16:creationId xmlns:a16="http://schemas.microsoft.com/office/drawing/2014/main" id="{370E7B2B-5E2A-4FD1-8B31-7F53039504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24730" y="2720634"/>
            <a:ext cx="1763395" cy="21234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B63825-D969-4CB4-BC09-52A3B2415435}"/>
              </a:ext>
            </a:extLst>
          </p:cNvPr>
          <p:cNvSpPr txBox="1"/>
          <p:nvPr/>
        </p:nvSpPr>
        <p:spPr>
          <a:xfrm>
            <a:off x="6664460" y="5014638"/>
            <a:ext cx="160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371039-B06E-41B1-AA45-095D11BCD6B6}"/>
              </a:ext>
            </a:extLst>
          </p:cNvPr>
          <p:cNvSpPr txBox="1"/>
          <p:nvPr/>
        </p:nvSpPr>
        <p:spPr>
          <a:xfrm>
            <a:off x="657263" y="1474030"/>
            <a:ext cx="79305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,AB=AC,M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AD=AE,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:MD=ME.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02409B-37E9-45FD-9AF2-43FF80E02537}"/>
              </a:ext>
            </a:extLst>
          </p:cNvPr>
          <p:cNvSpPr txBox="1"/>
          <p:nvPr/>
        </p:nvSpPr>
        <p:spPr>
          <a:xfrm>
            <a:off x="872270" y="3936722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AM,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∠BAM=∠CAM,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△ADM≌△AEM.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3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96FB1E0-3AFF-4530-8192-734494392383}"/>
              </a:ext>
            </a:extLst>
          </p:cNvPr>
          <p:cNvSpPr txBox="1"/>
          <p:nvPr/>
        </p:nvSpPr>
        <p:spPr>
          <a:xfrm>
            <a:off x="589175" y="1307698"/>
            <a:ext cx="8149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,AB=AC,D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点的直线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EF∥BC,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AE=AF,</a:t>
            </a:r>
          </a:p>
          <a:p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:DE=DF.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53.jpeg">
            <a:extLst>
              <a:ext uri="{FF2B5EF4-FFF2-40B4-BE49-F238E27FC236}">
                <a16:creationId xmlns:a16="http://schemas.microsoft.com/office/drawing/2014/main" id="{AE83FD97-606C-42F6-B46F-B2595714C5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39442" y="2559149"/>
            <a:ext cx="1691640" cy="21958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014401-6648-4E7F-A6CC-FBCAF23F1B40}"/>
              </a:ext>
            </a:extLst>
          </p:cNvPr>
          <p:cNvSpPr txBox="1"/>
          <p:nvPr/>
        </p:nvSpPr>
        <p:spPr>
          <a:xfrm>
            <a:off x="6273538" y="4754979"/>
            <a:ext cx="238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F37ACE-F12B-4C25-B2BB-1069FC71A6D6}"/>
              </a:ext>
            </a:extLst>
          </p:cNvPr>
          <p:cNvSpPr txBox="1"/>
          <p:nvPr/>
        </p:nvSpPr>
        <p:spPr>
          <a:xfrm>
            <a:off x="970961" y="3135282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AD⊥BC,∵EF∥BC,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∴AD⊥EF,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又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AE=AF,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∴AD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垂直平分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EF,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DE=DF.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1E2006-EB93-488D-BD96-917DB955ABF8}"/>
              </a:ext>
            </a:extLst>
          </p:cNvPr>
          <p:cNvSpPr txBox="1"/>
          <p:nvPr/>
        </p:nvSpPr>
        <p:spPr>
          <a:xfrm>
            <a:off x="522604" y="615200"/>
            <a:ext cx="8390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二、连接中点构造角平分线或高线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5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54.jpeg">
            <a:extLst>
              <a:ext uri="{FF2B5EF4-FFF2-40B4-BE49-F238E27FC236}">
                <a16:creationId xmlns:a16="http://schemas.microsoft.com/office/drawing/2014/main" id="{2891A83B-8A91-4289-BA4C-BCFE1B5AAF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9527" y="2704812"/>
            <a:ext cx="2123440" cy="12598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F9CA68-25CA-4C5E-AD1A-50EC963F210C}"/>
              </a:ext>
            </a:extLst>
          </p:cNvPr>
          <p:cNvSpPr txBox="1"/>
          <p:nvPr/>
        </p:nvSpPr>
        <p:spPr>
          <a:xfrm>
            <a:off x="7121950" y="4134048"/>
            <a:ext cx="172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8D9B18-3C9D-474E-8939-CBD533862D61}"/>
              </a:ext>
            </a:extLst>
          </p:cNvPr>
          <p:cNvSpPr txBox="1"/>
          <p:nvPr/>
        </p:nvSpPr>
        <p:spPr>
          <a:xfrm>
            <a:off x="452486" y="1120676"/>
            <a:ext cx="82390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△ABC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,∠ACB=90°,AC=BC,</a:t>
            </a: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的中点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AE=CF.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求证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:DE=DF,DE⊥DF;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6A2F39-D6AC-4B52-9D93-5CCE03B13FE1}"/>
              </a:ext>
            </a:extLst>
          </p:cNvPr>
          <p:cNvSpPr txBox="1"/>
          <p:nvPr/>
        </p:nvSpPr>
        <p:spPr>
          <a:xfrm>
            <a:off x="452486" y="3429000"/>
            <a:ext cx="94550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:(1)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连接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CD,</a:t>
            </a: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 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CD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平分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∠BCA,CD⊥AB.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证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△ADE≌△CDF(SAS),</a:t>
            </a: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∴DE=DF,∠ADE=∠CDF.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∵∠ADE+∠EDC=90°,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∴∠CDF+∠EDC =90°,</a:t>
            </a:r>
            <a:r>
              <a:rPr lang="zh-CN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600" b="1" dirty="0">
                <a:solidFill>
                  <a:srgbClr val="FF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DE⊥DF.</a:t>
            </a:r>
            <a:endParaRPr lang="zh-CN" altLang="zh-CN" sz="1100" dirty="0">
              <a:solidFill>
                <a:srgbClr val="FF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11F82B-5939-40D6-A931-FB857DC461EC}"/>
              </a:ext>
            </a:extLst>
          </p:cNvPr>
          <p:cNvSpPr txBox="1"/>
          <p:nvPr/>
        </p:nvSpPr>
        <p:spPr>
          <a:xfrm>
            <a:off x="522604" y="615200"/>
            <a:ext cx="8390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二、连接中点构造角平分线或高线</a:t>
            </a:r>
            <a:endParaRPr lang="zh-CN" altLang="zh-CN" sz="1100" dirty="0"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4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F3D7D34-BB9A-4788-8161-0E83CEBA0849}"/>
              </a:ext>
            </a:extLst>
          </p:cNvPr>
          <p:cNvSpPr txBox="1"/>
          <p:nvPr/>
        </p:nvSpPr>
        <p:spPr>
          <a:xfrm>
            <a:off x="523186" y="1379465"/>
            <a:ext cx="7093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AC=2,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求四边形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DECF</a:t>
            </a:r>
            <a:r>
              <a:rPr lang="zh-CN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的面积</a:t>
            </a:r>
            <a:r>
              <a:rPr lang="en-US" altLang="zh-CN" sz="36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C00558-68CA-49D9-9197-CCA9F9F31E29}"/>
                  </a:ext>
                </a:extLst>
              </p:cNvPr>
              <p:cNvSpPr txBox="1"/>
              <p:nvPr/>
            </p:nvSpPr>
            <p:spPr>
              <a:xfrm>
                <a:off x="758858" y="2298984"/>
                <a:ext cx="5689076" cy="3659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(2)∵△ADE≌△CDF,</a:t>
                </a:r>
              </a:p>
              <a:p>
                <a:pPr indent="715963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∴S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△AED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=S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△CFD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15963"/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DECF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=S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△ADC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pPr indent="715963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∵D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的中点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15963"/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∴S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△ACD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6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△ACB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=2.</a:t>
                </a:r>
              </a:p>
              <a:p>
                <a:pPr indent="715963"/>
                <a:r>
                  <a:rPr lang="zh-CN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四边形</a:t>
                </a:r>
                <a:r>
                  <a:rPr lang="en-US" altLang="zh-CN" sz="3600" b="1" baseline="-25000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DECF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=1.</a:t>
                </a:r>
                <a:endParaRPr lang="zh-CN" altLang="zh-CN" sz="1100" dirty="0">
                  <a:solidFill>
                    <a:srgbClr val="FF0000"/>
                  </a:solidFill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BC00558-68CA-49D9-9197-CCA9F9F31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58" y="2298984"/>
                <a:ext cx="5689076" cy="3659913"/>
              </a:xfrm>
              <a:prstGeom prst="rect">
                <a:avLst/>
              </a:prstGeom>
              <a:blipFill>
                <a:blip r:embed="rId2"/>
                <a:stretch>
                  <a:fillRect l="-3212" t="-2496" b="-5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54.jpeg">
            <a:extLst>
              <a:ext uri="{FF2B5EF4-FFF2-40B4-BE49-F238E27FC236}">
                <a16:creationId xmlns:a16="http://schemas.microsoft.com/office/drawing/2014/main" id="{FCB694C6-1FCE-4FCB-8134-FC781A0C1B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9527" y="2704812"/>
            <a:ext cx="2123440" cy="12598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ABAEEAD-F8C8-4493-A780-1CB5D8A9AE44}"/>
              </a:ext>
            </a:extLst>
          </p:cNvPr>
          <p:cNvSpPr txBox="1"/>
          <p:nvPr/>
        </p:nvSpPr>
        <p:spPr>
          <a:xfrm>
            <a:off x="7121950" y="4134048"/>
            <a:ext cx="172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题图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6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课件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件1" id="{632EFC21-1E52-4E24-8266-A3A951140911}" vid="{16564527-41CE-4FF0-909C-8DA83AE8E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609</Words>
  <Application>Microsoft Office PowerPoint</Application>
  <PresentationFormat>全屏显示(4:3)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楷体</vt:lpstr>
      <vt:lpstr>Arial</vt:lpstr>
      <vt:lpstr>Cambria Math</vt:lpstr>
      <vt:lpstr>课件1</vt:lpstr>
      <vt:lpstr>第10课时  利用等腰三角形的“三线合一”解题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 qianyi</dc:creator>
  <cp:lastModifiedBy>guan qianyi</cp:lastModifiedBy>
  <cp:revision>6</cp:revision>
  <dcterms:created xsi:type="dcterms:W3CDTF">2020-11-28T03:55:41Z</dcterms:created>
  <dcterms:modified xsi:type="dcterms:W3CDTF">2020-11-28T06:12:26Z</dcterms:modified>
</cp:coreProperties>
</file>