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75" d="100"/>
          <a:sy n="75" d="100"/>
        </p:scale>
        <p:origin x="9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6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l">
              <a:defRPr sz="45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7F78C8-647E-45B1-99EE-ABC88A881AF7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6C7F0-FA65-42BF-8A30-1054F4FC5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55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4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7F78C8-647E-45B1-99EE-ABC88A881AF7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6C7F0-FA65-42BF-8A30-1054F4FC5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0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7F78C8-647E-45B1-99EE-ABC88A881AF7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6C7F0-FA65-42BF-8A30-1054F4FC5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09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7F78C8-647E-45B1-99EE-ABC88A881AF7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6C7F0-FA65-42BF-8A30-1054F4FC5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81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F78C8-647E-45B1-99EE-ABC88A881AF7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6C7F0-FA65-42BF-8A30-1054F4FC5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58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50B654F-99C7-4B38-A386-D3CE88AB6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25</a:t>
            </a:r>
            <a:r>
              <a:rPr lang="zh-CN" altLang="en-US" sz="4000" dirty="0"/>
              <a:t>课时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分解因式</a:t>
            </a:r>
          </a:p>
        </p:txBody>
      </p:sp>
    </p:spTree>
    <p:extLst>
      <p:ext uri="{BB962C8B-B14F-4D97-AF65-F5344CB8AC3E}">
        <p14:creationId xmlns:p14="http://schemas.microsoft.com/office/powerpoint/2010/main" val="376424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5891510-1DAD-4AFB-98A7-FD2C637CB87E}"/>
              </a:ext>
            </a:extLst>
          </p:cNvPr>
          <p:cNvSpPr txBox="1"/>
          <p:nvPr/>
        </p:nvSpPr>
        <p:spPr>
          <a:xfrm>
            <a:off x="438150" y="251053"/>
            <a:ext cx="8648700" cy="7545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分解因式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(1)a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　　　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(2)4xy-x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　　　　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300000"/>
              </a:lnSpc>
            </a:pP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(3)-3x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y+27xy	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(4)2x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-8x+8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　　　　　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300000"/>
              </a:lnSpc>
            </a:pP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(5)a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+9ab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-6a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(6)-a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b+2a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-ab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300000"/>
              </a:lnSpc>
            </a:pP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(7)(2a+1)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-a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　　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(8)b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-(2a+b)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　　　　　　　　</a:t>
            </a:r>
            <a:endParaRPr lang="en-US" altLang="zh-CN" sz="36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300000"/>
              </a:lnSpc>
            </a:pP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　　　　　　　　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DF0360-ACC3-40E7-9FCC-000A8154F919}"/>
              </a:ext>
            </a:extLst>
          </p:cNvPr>
          <p:cNvSpPr txBox="1"/>
          <p:nvPr/>
        </p:nvSpPr>
        <p:spPr>
          <a:xfrm>
            <a:off x="622300" y="144213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a(a+1)(a-1)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1D21E1B-E703-4CF4-8694-AAD09D74B946}"/>
              </a:ext>
            </a:extLst>
          </p:cNvPr>
          <p:cNvSpPr txBox="1"/>
          <p:nvPr/>
        </p:nvSpPr>
        <p:spPr>
          <a:xfrm>
            <a:off x="5016500" y="150563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xy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(2+x)(2-x)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F0DE77-A01B-4346-B9DB-854DF82A9DD5}"/>
              </a:ext>
            </a:extLst>
          </p:cNvPr>
          <p:cNvSpPr txBox="1"/>
          <p:nvPr/>
        </p:nvSpPr>
        <p:spPr>
          <a:xfrm>
            <a:off x="568325" y="2696717"/>
            <a:ext cx="4794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-3xy(x+3)(x-3)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E544060-9FFE-4CC1-813A-38D07333B366}"/>
              </a:ext>
            </a:extLst>
          </p:cNvPr>
          <p:cNvSpPr txBox="1"/>
          <p:nvPr/>
        </p:nvSpPr>
        <p:spPr>
          <a:xfrm>
            <a:off x="5016500" y="2894003"/>
            <a:ext cx="4794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2(x-2)</a:t>
            </a:r>
            <a:r>
              <a:rPr kumimoji="0" lang="en-US" altLang="zh-CN" sz="36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F502C62-FEDD-4C54-96B5-CDFBC00E9376}"/>
              </a:ext>
            </a:extLst>
          </p:cNvPr>
          <p:cNvSpPr txBox="1"/>
          <p:nvPr/>
        </p:nvSpPr>
        <p:spPr>
          <a:xfrm>
            <a:off x="622300" y="4383952"/>
            <a:ext cx="50069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a(a-3b)</a:t>
            </a:r>
            <a:r>
              <a:rPr kumimoji="0" lang="en-US" altLang="zh-CN" sz="36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C21A2CD-A74E-4DC7-9702-7F5E424CCB67}"/>
              </a:ext>
            </a:extLst>
          </p:cNvPr>
          <p:cNvSpPr txBox="1"/>
          <p:nvPr/>
        </p:nvSpPr>
        <p:spPr>
          <a:xfrm>
            <a:off x="5110163" y="4274464"/>
            <a:ext cx="50069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-ab(a-b)</a:t>
            </a:r>
            <a:r>
              <a:rPr kumimoji="0" lang="en-US" altLang="zh-CN" sz="36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56CBE7F-CDAE-4A4A-888D-ED1F30B9A33C}"/>
              </a:ext>
            </a:extLst>
          </p:cNvPr>
          <p:cNvSpPr txBox="1"/>
          <p:nvPr/>
        </p:nvSpPr>
        <p:spPr>
          <a:xfrm>
            <a:off x="571500" y="5961699"/>
            <a:ext cx="5057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(3a+1)(a+1)	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29E4B5A-0466-45C4-BC12-0DF9E03A44BB}"/>
              </a:ext>
            </a:extLst>
          </p:cNvPr>
          <p:cNvSpPr txBox="1"/>
          <p:nvPr/>
        </p:nvSpPr>
        <p:spPr>
          <a:xfrm>
            <a:off x="5194300" y="5852211"/>
            <a:ext cx="5057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-4a(</a:t>
            </a: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a+b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9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5" grpId="0"/>
      <p:bldP spid="17" grpId="0"/>
      <p:bldP spid="19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60AE30A-7012-4B20-A549-C5D003FE9AA3}"/>
                  </a:ext>
                </a:extLst>
              </p:cNvPr>
              <p:cNvSpPr txBox="1"/>
              <p:nvPr/>
            </p:nvSpPr>
            <p:spPr>
              <a:xfrm>
                <a:off x="160338" y="-616192"/>
                <a:ext cx="9150350" cy="80671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2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3600" b="1" dirty="0"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(9)8(a</a:t>
                </a:r>
                <a:r>
                  <a:rPr lang="en-US" altLang="zh-CN" sz="3600" b="1" baseline="30000" dirty="0"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+1)-16a     </a:t>
                </a:r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(10)(x</a:t>
                </a:r>
                <a:r>
                  <a:rPr kumimoji="0" lang="en-US" altLang="zh-CN" sz="3600" b="1" i="0" u="none" strike="noStrike" kern="1200" cap="none" spc="0" normalizeH="0" baseline="30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-y</a:t>
                </a:r>
                <a:r>
                  <a:rPr kumimoji="0" lang="en-US" altLang="zh-CN" sz="3600" b="1" i="0" u="none" strike="noStrike" kern="1200" cap="none" spc="0" normalizeH="0" baseline="30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)+(</a:t>
                </a:r>
                <a:r>
                  <a:rPr kumimoji="0" lang="en-US" altLang="zh-CN" sz="3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x+y</a:t>
                </a:r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kumimoji="0" lang="zh-CN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　　　　　　　 </a:t>
                </a:r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(11)(x</a:t>
                </a:r>
                <a:r>
                  <a:rPr kumimoji="0" lang="en-US" altLang="zh-CN" sz="3600" b="1" i="0" u="none" strike="noStrike" kern="1200" cap="none" spc="0" normalizeH="0" baseline="30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+y</a:t>
                </a:r>
                <a:r>
                  <a:rPr kumimoji="0" lang="en-US" altLang="zh-CN" sz="3600" b="1" i="0" u="none" strike="noStrike" kern="1200" cap="none" spc="0" normalizeH="0" baseline="30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kumimoji="0" lang="en-US" altLang="zh-CN" sz="3600" b="1" i="0" u="none" strike="noStrike" kern="1200" cap="none" spc="0" normalizeH="0" baseline="30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-4x</a:t>
                </a:r>
                <a:r>
                  <a:rPr kumimoji="0" lang="en-US" altLang="zh-CN" sz="3600" b="1" i="0" u="none" strike="noStrike" kern="1200" cap="none" spc="0" normalizeH="0" baseline="30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kumimoji="0" lang="en-US" altLang="zh-CN" sz="3600" b="1" i="0" u="none" strike="noStrike" kern="1200" cap="none" spc="0" normalizeH="0" baseline="30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zh-CN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　</a:t>
                </a:r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(12)(x</a:t>
                </a:r>
                <a:r>
                  <a:rPr kumimoji="0" lang="en-US" altLang="zh-CN" sz="3600" b="1" i="0" u="none" strike="noStrike" kern="1200" cap="none" spc="0" normalizeH="0" baseline="30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+2x)</a:t>
                </a:r>
                <a:r>
                  <a:rPr kumimoji="0" lang="en-US" altLang="zh-CN" sz="3600" b="1" i="0" u="none" strike="noStrike" kern="1200" cap="none" spc="0" normalizeH="0" baseline="30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-(2x+4)</a:t>
                </a:r>
                <a:r>
                  <a:rPr kumimoji="0" lang="en-US" altLang="zh-CN" sz="3600" b="1" i="0" u="none" strike="noStrike" kern="1200" cap="none" spc="0" normalizeH="0" baseline="30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endParaRPr kumimoji="0" lang="zh-CN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2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(13)(x</a:t>
                </a:r>
                <a:r>
                  <a:rPr kumimoji="0" lang="en-US" altLang="zh-CN" sz="3600" b="1" i="0" u="none" strike="noStrike" kern="1200" cap="none" spc="0" normalizeH="0" baseline="30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+2)</a:t>
                </a:r>
                <a:r>
                  <a:rPr kumimoji="0" lang="en-US" altLang="zh-CN" sz="3600" b="1" i="0" u="none" strike="noStrike" kern="1200" cap="none" spc="0" normalizeH="0" baseline="30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-12(x</a:t>
                </a:r>
                <a:r>
                  <a:rPr kumimoji="0" lang="en-US" altLang="zh-CN" sz="3600" b="1" i="0" u="none" strike="noStrike" kern="1200" cap="none" spc="0" normalizeH="0" baseline="30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+2)+36</a:t>
                </a:r>
                <a:endPara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2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(14)(x+2)(x+3)+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kumimoji="0" lang="zh-CN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　</a:t>
                </a:r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r>
                  <a:rPr kumimoji="0" lang="zh-CN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　　　　　　　　　 </a:t>
                </a:r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(15)8(x</a:t>
                </a:r>
                <a:r>
                  <a:rPr kumimoji="0" lang="en-US" altLang="zh-CN" sz="3600" b="1" i="0" u="none" strike="noStrike" kern="1200" cap="none" spc="0" normalizeH="0" baseline="30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-2y</a:t>
                </a:r>
                <a:r>
                  <a:rPr kumimoji="0" lang="en-US" altLang="zh-CN" sz="3600" b="1" i="0" u="none" strike="noStrike" kern="1200" cap="none" spc="0" normalizeH="0" baseline="30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)-x(7x+y)+</a:t>
                </a:r>
                <a:r>
                  <a:rPr kumimoji="0" lang="en-US" altLang="zh-CN" sz="3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xy</a:t>
                </a:r>
                <a:endParaRPr kumimoji="0" lang="zh-CN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2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　　　　　　　　　　　　　　　</a:t>
                </a:r>
                <a:endParaRPr kumimoji="0" lang="zh-CN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60AE30A-7012-4B20-A549-C5D003FE9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38" y="-616192"/>
                <a:ext cx="9150350" cy="8067145"/>
              </a:xfrm>
              <a:prstGeom prst="rect">
                <a:avLst/>
              </a:prstGeom>
              <a:blipFill>
                <a:blip r:embed="rId2"/>
                <a:stretch>
                  <a:fillRect l="-19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ACC2E9B6-9227-4106-95A6-83A6387D0A49}"/>
              </a:ext>
            </a:extLst>
          </p:cNvPr>
          <p:cNvSpPr txBox="1"/>
          <p:nvPr/>
        </p:nvSpPr>
        <p:spPr>
          <a:xfrm>
            <a:off x="739775" y="641176"/>
            <a:ext cx="4603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8(a-1)</a:t>
            </a:r>
            <a:r>
              <a:rPr kumimoji="0" lang="en-US" altLang="zh-CN" sz="36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AD557B2-C23F-4F76-9F0B-80BD6D9C73E8}"/>
              </a:ext>
            </a:extLst>
          </p:cNvPr>
          <p:cNvSpPr txBox="1"/>
          <p:nvPr/>
        </p:nvSpPr>
        <p:spPr>
          <a:xfrm>
            <a:off x="4933156" y="641176"/>
            <a:ext cx="4667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x+y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)(x-y+1)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E352F8A-092B-402A-8F95-117CBB8BAA2E}"/>
              </a:ext>
            </a:extLst>
          </p:cNvPr>
          <p:cNvSpPr txBox="1"/>
          <p:nvPr/>
        </p:nvSpPr>
        <p:spPr>
          <a:xfrm>
            <a:off x="693738" y="2024119"/>
            <a:ext cx="48164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(x-y)</a:t>
            </a:r>
            <a:r>
              <a:rPr kumimoji="0" lang="en-US" altLang="zh-CN" sz="36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x+y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36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7EA56E5-474C-4418-A852-D244DB5EE27F}"/>
              </a:ext>
            </a:extLst>
          </p:cNvPr>
          <p:cNvSpPr txBox="1"/>
          <p:nvPr/>
        </p:nvSpPr>
        <p:spPr>
          <a:xfrm>
            <a:off x="5246688" y="2165349"/>
            <a:ext cx="48164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(x+2)</a:t>
            </a:r>
            <a:r>
              <a:rPr kumimoji="0" lang="en-US" altLang="zh-CN" sz="36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(x-2)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0ADEB01-F939-45E3-95D4-953BBD406E94}"/>
              </a:ext>
            </a:extLst>
          </p:cNvPr>
          <p:cNvSpPr txBox="1"/>
          <p:nvPr/>
        </p:nvSpPr>
        <p:spPr>
          <a:xfrm>
            <a:off x="731838" y="3326660"/>
            <a:ext cx="5054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(x+2)</a:t>
            </a:r>
            <a:r>
              <a:rPr kumimoji="0" lang="en-US" altLang="zh-CN" sz="36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(x-2)</a:t>
            </a:r>
            <a:r>
              <a:rPr kumimoji="0" lang="en-US" altLang="zh-CN" sz="36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53C3C0F-791B-4BA8-B7F1-6CDCC01255AC}"/>
                  </a:ext>
                </a:extLst>
              </p:cNvPr>
              <p:cNvSpPr txBox="1"/>
              <p:nvPr/>
            </p:nvSpPr>
            <p:spPr>
              <a:xfrm>
                <a:off x="4337050" y="4042131"/>
                <a:ext cx="5054600" cy="1045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0" lang="zh-CN" altLang="zh-CN" sz="3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zh-CN" altLang="zh-CN" sz="3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CN" sz="3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kumimoji="0" lang="en-US" altLang="zh-CN" sz="36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0" lang="zh-CN" altLang="zh-CN" sz="36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0" lang="en-US" altLang="zh-CN" sz="36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𝟓</m:t>
                                </m:r>
                              </m:num>
                              <m:den>
                                <m:r>
                                  <a:rPr kumimoji="0" lang="en-US" altLang="zh-CN" sz="36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53C3C0F-791B-4BA8-B7F1-6CDCC0125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50" y="4042131"/>
                <a:ext cx="5054600" cy="10450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814277D2-FFC0-4BB8-947B-B5D94B0E82BB}"/>
              </a:ext>
            </a:extLst>
          </p:cNvPr>
          <p:cNvSpPr txBox="1"/>
          <p:nvPr/>
        </p:nvSpPr>
        <p:spPr>
          <a:xfrm>
            <a:off x="5876925" y="5416763"/>
            <a:ext cx="5365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(x+4y)(x-4y)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26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7" grpId="0"/>
      <p:bldP spid="19" grpId="0"/>
      <p:bldP spid="21" grpId="0"/>
      <p:bldP spid="23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363241-27D4-43FB-AE2C-5E0E0355C518}"/>
              </a:ext>
            </a:extLst>
          </p:cNvPr>
          <p:cNvSpPr txBox="1"/>
          <p:nvPr/>
        </p:nvSpPr>
        <p:spPr>
          <a:xfrm>
            <a:off x="533400" y="306331"/>
            <a:ext cx="779145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用十字相乘分解因式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选做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(1)x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-x-2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　　 　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(2)x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-2x-8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　　　 　</a:t>
            </a:r>
            <a:endParaRPr lang="en-US" altLang="zh-CN" sz="36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(3)x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-3x-4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　　　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(4)x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-4x-12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 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(5)x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-5x-14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 (6)x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-4x-780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　　　　</a:t>
            </a:r>
            <a:endParaRPr lang="en-US" altLang="zh-CN" sz="36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(7)3x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-5x-2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　　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(8)6x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+7x-5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		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049FD9-504A-4818-A252-4A77B1510B50}"/>
              </a:ext>
            </a:extLst>
          </p:cNvPr>
          <p:cNvSpPr txBox="1"/>
          <p:nvPr/>
        </p:nvSpPr>
        <p:spPr>
          <a:xfrm>
            <a:off x="869950" y="127703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(x-2)(x+1)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6D4AFF-FA7C-4304-8E7D-A2FA4C5EA237}"/>
              </a:ext>
            </a:extLst>
          </p:cNvPr>
          <p:cNvSpPr txBox="1"/>
          <p:nvPr/>
        </p:nvSpPr>
        <p:spPr>
          <a:xfrm>
            <a:off x="4743450" y="131902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(x-4)(x+2)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74F540-483E-433B-8D40-2EE8CB7F3892}"/>
              </a:ext>
            </a:extLst>
          </p:cNvPr>
          <p:cNvSpPr txBox="1"/>
          <p:nvPr/>
        </p:nvSpPr>
        <p:spPr>
          <a:xfrm>
            <a:off x="533400" y="2418338"/>
            <a:ext cx="4610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(x+1)(x-4)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453E22A-B55E-4BAD-B6B1-B0B82BAD7A57}"/>
              </a:ext>
            </a:extLst>
          </p:cNvPr>
          <p:cNvSpPr txBox="1"/>
          <p:nvPr/>
        </p:nvSpPr>
        <p:spPr>
          <a:xfrm>
            <a:off x="4883150" y="2541643"/>
            <a:ext cx="4610100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(x-6)(x+2)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4900D8-0229-435B-A22C-45F3EB7F6CDD}"/>
              </a:ext>
            </a:extLst>
          </p:cNvPr>
          <p:cNvSpPr txBox="1"/>
          <p:nvPr/>
        </p:nvSpPr>
        <p:spPr>
          <a:xfrm>
            <a:off x="801688" y="3861149"/>
            <a:ext cx="4930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(x+2)(x-7)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FEC5B30-1C81-450E-9926-FA0D9BF35E55}"/>
              </a:ext>
            </a:extLst>
          </p:cNvPr>
          <p:cNvSpPr txBox="1"/>
          <p:nvPr/>
        </p:nvSpPr>
        <p:spPr>
          <a:xfrm>
            <a:off x="4743450" y="3937163"/>
            <a:ext cx="4930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(x+26)(x-30)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4C201C8-7F97-4777-BC54-10BD9A84C257}"/>
              </a:ext>
            </a:extLst>
          </p:cNvPr>
          <p:cNvSpPr txBox="1"/>
          <p:nvPr/>
        </p:nvSpPr>
        <p:spPr>
          <a:xfrm>
            <a:off x="666750" y="5411403"/>
            <a:ext cx="497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(3x+1)(x-2)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CD3BA17-DBDF-42E0-8B33-B18D8BD5B01F}"/>
              </a:ext>
            </a:extLst>
          </p:cNvPr>
          <p:cNvSpPr txBox="1"/>
          <p:nvPr/>
        </p:nvSpPr>
        <p:spPr>
          <a:xfrm>
            <a:off x="4719637" y="5411403"/>
            <a:ext cx="497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(2x-1)(3x+5)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248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EA4AFD6-29DE-4E12-A8BD-BC4C749DB068}"/>
                  </a:ext>
                </a:extLst>
              </p:cNvPr>
              <p:cNvSpPr txBox="1"/>
              <p:nvPr/>
            </p:nvSpPr>
            <p:spPr>
              <a:xfrm>
                <a:off x="685800" y="242335"/>
                <a:ext cx="8039100" cy="2379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3. 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6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-y</a:t>
                </a:r>
                <a:r>
                  <a:rPr lang="en-US" altLang="zh-CN" sz="36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=13,</a:t>
                </a:r>
              </a:p>
              <a:p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36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600" b="1" i="1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𝐱</m:t>
                                </m:r>
                                <m:r>
                                  <a:rPr lang="en-US" altLang="zh-CN" sz="3600" b="1" i="1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3600" b="1" i="1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𝐲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𝟒𝐱𝐲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36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600" b="1" i="1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𝐱</m:t>
                                </m:r>
                                <m:r>
                                  <a:rPr lang="en-US" altLang="zh-CN" sz="3600" b="1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3600" b="1" i="1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𝐲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𝟒𝐱𝐲</m:t>
                        </m:r>
                      </m:e>
                    </m:d>
                  </m:oMath>
                </a14:m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的值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EA4AFD6-29DE-4E12-A8BD-BC4C749DB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42335"/>
                <a:ext cx="8039100" cy="2379690"/>
              </a:xfrm>
              <a:prstGeom prst="rect">
                <a:avLst/>
              </a:prstGeom>
              <a:blipFill>
                <a:blip r:embed="rId2"/>
                <a:stretch>
                  <a:fillRect l="-2352" t="-4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06D902C3-53D9-4333-8840-B32B4583427A}"/>
              </a:ext>
            </a:extLst>
          </p:cNvPr>
          <p:cNvSpPr txBox="1"/>
          <p:nvPr/>
        </p:nvSpPr>
        <p:spPr>
          <a:xfrm>
            <a:off x="317500" y="4083050"/>
            <a:ext cx="8826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x-y=3,x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+y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=13,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y-8x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+xy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的值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60D53A-D8DB-4136-BCD8-4E8C4AFC0FE0}"/>
              </a:ext>
            </a:extLst>
          </p:cNvPr>
          <p:cNvSpPr txBox="1"/>
          <p:nvPr/>
        </p:nvSpPr>
        <p:spPr>
          <a:xfrm>
            <a:off x="1162050" y="4926737"/>
            <a:ext cx="7620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(x-y)</a:t>
            </a:r>
            <a:r>
              <a:rPr kumimoji="0" lang="en-US" altLang="zh-CN" sz="36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=9,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xy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=2.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36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y-8x</a:t>
            </a:r>
            <a:r>
              <a:rPr kumimoji="0" lang="en-US" altLang="zh-CN" sz="36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0" lang="en-US" altLang="zh-CN" sz="36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+xy</a:t>
            </a:r>
            <a:r>
              <a:rPr kumimoji="0" lang="en-US" altLang="zh-CN" sz="36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xy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(x</a:t>
            </a:r>
            <a:r>
              <a:rPr kumimoji="0" lang="en-US" altLang="zh-CN" sz="36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-8xy+y</a:t>
            </a:r>
            <a:r>
              <a:rPr kumimoji="0" lang="en-US" altLang="zh-CN" sz="36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)=-6.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41EAA8F-B0DB-4880-BDD2-02B6312200F1}"/>
                  </a:ext>
                </a:extLst>
              </p:cNvPr>
              <p:cNvSpPr txBox="1"/>
              <p:nvPr/>
            </p:nvSpPr>
            <p:spPr>
              <a:xfrm>
                <a:off x="1035050" y="2216265"/>
                <a:ext cx="6508750" cy="8412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原式</a:t>
                </a:r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zh-CN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zh-CN" altLang="zh-CN" sz="3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0" lang="zh-CN" altLang="zh-CN" sz="36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36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kumimoji="0" lang="en-US" altLang="zh-CN" sz="36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kumimoji="0" lang="en-US" altLang="zh-CN" sz="3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0" lang="zh-CN" altLang="zh-CN" sz="36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36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𝐲</m:t>
                                </m:r>
                              </m:e>
                              <m:sup>
                                <m:r>
                                  <a:rPr kumimoji="0" lang="en-US" altLang="zh-CN" sz="36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=169.</a:t>
                </a:r>
                <a:endParaRPr kumimoji="0" lang="zh-CN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41EAA8F-B0DB-4880-BDD2-02B631220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50" y="2216265"/>
                <a:ext cx="6508750" cy="841256"/>
              </a:xfrm>
              <a:prstGeom prst="rect">
                <a:avLst/>
              </a:prstGeom>
              <a:blipFill>
                <a:blip r:embed="rId3"/>
                <a:stretch>
                  <a:fillRect l="-2903" b="-188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58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E08ECFA-B5FF-4C71-B7E8-773FF0032648}"/>
              </a:ext>
            </a:extLst>
          </p:cNvPr>
          <p:cNvSpPr txBox="1"/>
          <p:nvPr/>
        </p:nvSpPr>
        <p:spPr>
          <a:xfrm>
            <a:off x="513761" y="1193858"/>
            <a:ext cx="82696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+xy=54,y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+xy=27,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x-y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的值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84AE3F-B89E-4492-AC40-A3B3B19560EE}"/>
              </a:ext>
            </a:extLst>
          </p:cNvPr>
          <p:cNvSpPr txBox="1"/>
          <p:nvPr/>
        </p:nvSpPr>
        <p:spPr>
          <a:xfrm>
            <a:off x="1058159" y="2628170"/>
            <a:ext cx="77252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36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+xy=54,y</a:t>
            </a:r>
            <a:r>
              <a:rPr kumimoji="0" lang="en-US" altLang="zh-CN" sz="36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+xy=27,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36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-y</a:t>
            </a:r>
            <a:r>
              <a:rPr kumimoji="0" lang="en-US" altLang="zh-CN" sz="36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=27,(</a:t>
            </a: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x+y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36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=81,∴x+y=±9,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(x-y)(</a:t>
            </a: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x+y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)=27,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x-y=27÷(±9)=±3.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1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件1" id="{149AC5C7-67E7-460B-8A15-B8819DE71665}" vid="{C6A1233C-222A-46A8-9BCE-0E2EB3F6A9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课件1</Template>
  <TotalTime>100</TotalTime>
  <Words>489</Words>
  <Application>Microsoft Office PowerPoint</Application>
  <PresentationFormat>全屏显示(4:3)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楷体</vt:lpstr>
      <vt:lpstr>Arial</vt:lpstr>
      <vt:lpstr>Cambria Math</vt:lpstr>
      <vt:lpstr>课件1</vt:lpstr>
      <vt:lpstr>第25课时  分解因式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 qianyi</dc:creator>
  <cp:lastModifiedBy>guan qianyi</cp:lastModifiedBy>
  <cp:revision>6</cp:revision>
  <dcterms:created xsi:type="dcterms:W3CDTF">2020-11-28T15:41:30Z</dcterms:created>
  <dcterms:modified xsi:type="dcterms:W3CDTF">2020-11-28T17:21:39Z</dcterms:modified>
</cp:coreProperties>
</file>