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68" r:id="rId3"/>
    <p:sldId id="269" r:id="rId4"/>
    <p:sldId id="270" r:id="rId5"/>
    <p:sldId id="27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7" d="100"/>
          <a:sy n="77" d="100"/>
        </p:scale>
        <p:origin x="-9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5977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786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4518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6087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6386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3454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4630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423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6026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74660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685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47161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60561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60317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6856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230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497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755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4670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B41CEF09-BFE1-451F-B004-986BF5AECF72}"/>
              </a:ext>
            </a:extLst>
          </p:cNvPr>
          <p:cNvSpPr/>
          <p:nvPr userDrawn="1"/>
        </p:nvSpPr>
        <p:spPr>
          <a:xfrm rot="19869752">
            <a:off x="1363430" y="2674373"/>
            <a:ext cx="64171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>
                    <a:lumMod val="9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21</a:t>
            </a:r>
            <a:r>
              <a:rPr lang="zh-CN" altLang="en-US" sz="5400" dirty="0">
                <a:solidFill>
                  <a:schemeClr val="bg1">
                    <a:lumMod val="9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版数学一本通八下</a:t>
            </a:r>
            <a:endParaRPr lang="zh-CN" altLang="en-US" sz="5400" b="1" cap="none" spc="50" dirty="0">
              <a:ln w="0"/>
              <a:solidFill>
                <a:schemeClr val="bg1">
                  <a:lumMod val="9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1029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961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203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02C77-A0B5-4A6E-8000-7068AD62FB93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BFEB2-529D-45F7-AB59-C07A170F9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1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02C77-A0B5-4A6E-8000-7068AD62FB93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BFEB2-529D-45F7-AB59-C07A170F9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729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文本框 1048583"/>
          <p:cNvSpPr txBox="1"/>
          <p:nvPr/>
        </p:nvSpPr>
        <p:spPr>
          <a:xfrm>
            <a:off x="3074692" y="1192822"/>
            <a:ext cx="2862892" cy="1036823"/>
          </a:xfrm>
          <a:prstGeom prst="rect">
            <a:avLst/>
          </a:prstGeom>
          <a:noFill/>
          <a:ln>
            <a:noFill/>
          </a:ln>
        </p:spPr>
        <p:txBody>
          <a:bodyPr vert="horz" wrap="square" lIns="51435" tIns="25718" rIns="51435" bIns="25718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第</a:t>
            </a:r>
            <a:r>
              <a:rPr lang="en-US" altLang="zh-CN" sz="3200" b="1" kern="0" dirty="0">
                <a:solidFill>
                  <a:srgbClr val="FFFFFF"/>
                </a:solidFill>
                <a:ea typeface="等线" panose="02010600030101010101" pitchFamily="2" charset="-122"/>
                <a:sym typeface="+mn-lt"/>
              </a:rPr>
              <a:t>26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课时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  <a:sym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   分式的运算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03943" y="617785"/>
            <a:ext cx="25090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数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学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一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本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通</a:t>
            </a:r>
          </a:p>
        </p:txBody>
      </p:sp>
      <p:sp>
        <p:nvSpPr>
          <p:cNvPr id="3" name="矩形 2"/>
          <p:cNvSpPr/>
          <p:nvPr/>
        </p:nvSpPr>
        <p:spPr>
          <a:xfrm>
            <a:off x="7957431" y="617785"/>
            <a:ext cx="38262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八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年级下册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1FB3817-9649-4494-954F-28AC47EB5AFD}"/>
              </a:ext>
            </a:extLst>
          </p:cNvPr>
          <p:cNvSpPr txBox="1"/>
          <p:nvPr/>
        </p:nvSpPr>
        <p:spPr>
          <a:xfrm>
            <a:off x="4020532" y="490037"/>
            <a:ext cx="161669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专题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CF8DB4BE-D665-4D12-838C-1AC234612C37}"/>
                  </a:ext>
                </a:extLst>
              </p:cNvPr>
              <p:cNvSpPr txBox="1"/>
              <p:nvPr/>
            </p:nvSpPr>
            <p:spPr>
              <a:xfrm>
                <a:off x="107575" y="157174"/>
                <a:ext cx="9359153" cy="63871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1. 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计算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(1)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  <m:sSup>
                          <m:sSupPr>
                            <m:ctrlPr>
                              <a:rPr lang="zh-CN" altLang="zh-CN" sz="32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𝐛</m:t>
                            </m:r>
                          </m:e>
                          <m:sup>
                            <m:r>
                              <a:rPr lang="en-US" altLang="zh-CN" sz="3200" b="1" i="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𝟏𝟔𝐚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÷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𝐛𝐜</m:t>
                        </m:r>
                      </m:num>
                      <m:den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  <m:sSup>
                          <m:sSupPr>
                            <m:ctrlPr>
                              <a:rPr lang="zh-CN" altLang="zh-CN" sz="32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US" altLang="zh-CN" sz="3200" b="1" i="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·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sz="32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1" i="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𝟐𝐚</m:t>
                            </m:r>
                          </m:num>
                          <m:den>
                            <m:r>
                              <a:rPr lang="en-US" altLang="zh-CN" sz="3200" b="1" i="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𝐛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　　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(2)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32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𝐦</m:t>
                            </m:r>
                          </m:e>
                          <m:sup>
                            <m:r>
                              <a:rPr lang="en-US" altLang="zh-CN" sz="3200" b="1" i="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CN" altLang="zh-CN" sz="32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𝐧</m:t>
                            </m:r>
                          </m:e>
                          <m:sup>
                            <m:r>
                              <a:rPr lang="en-US" altLang="zh-CN" sz="3200" b="1" i="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zh-CN" altLang="zh-CN" sz="32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𝐦</m:t>
                            </m:r>
                          </m:e>
                          <m:sup>
                            <m:r>
                              <a:rPr lang="en-US" altLang="zh-CN" sz="3200" b="1" i="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𝐦𝐧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　　　　　　</a:t>
                </a:r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(3)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</m:num>
                      <m:den>
                        <m:sSup>
                          <m:sSupPr>
                            <m:ctrlPr>
                              <a:rPr lang="zh-CN" altLang="zh-CN" sz="32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200" b="1" i="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𝟑𝐱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·(x</a:t>
                </a:r>
                <a:r>
                  <a:rPr lang="en-US" altLang="zh-CN" sz="32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-9)</a:t>
                </a:r>
                <a:r>
                  <a:rPr lang="en-US" altLang="zh-CN" sz="3200" b="1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(4)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200" b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200" b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200" b="1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·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3200" b="1" i="1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US" altLang="zh-CN" sz="3200" b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200" b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𝟒</m:t>
                        </m:r>
                      </m:num>
                      <m:den>
                        <m:sSup>
                          <m:sSupPr>
                            <m:ctrlPr>
                              <a:rPr lang="zh-CN" altLang="zh-CN" sz="3200" b="1" i="1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US" altLang="zh-CN" sz="3200" b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200" b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𝟐𝐚</m:t>
                        </m:r>
                        <m:r>
                          <a:rPr lang="en-US" altLang="zh-CN" sz="3200" b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200" b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200" b="1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÷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zh-CN" altLang="zh-CN" sz="3200" b="1" i="1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US" altLang="zh-CN" sz="3200" b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200" b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 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 </a:t>
                </a:r>
                <a:endParaRPr lang="en-US" altLang="zh-CN" sz="32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(5)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32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US" altLang="zh-CN" sz="3200" b="1" i="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𝟔𝐚</m:t>
                        </m:r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𝟗</m:t>
                        </m:r>
                      </m:num>
                      <m:den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𝟒</m:t>
                        </m:r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CN" altLang="zh-CN" sz="32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𝐛</m:t>
                            </m:r>
                          </m:e>
                          <m:sup>
                            <m:r>
                              <a:rPr lang="en-US" altLang="zh-CN" sz="3200" b="1" i="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÷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𝐚</m:t>
                        </m:r>
                      </m:num>
                      <m:den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𝐛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·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32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US" altLang="zh-CN" sz="3200" b="1" i="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𝟑𝐚</m:t>
                        </m:r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𝟗</m:t>
                        </m:r>
                      </m:den>
                    </m:f>
                  </m:oMath>
                </a14:m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F8DB4BE-D665-4D12-838C-1AC234612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75" y="157174"/>
                <a:ext cx="9359153" cy="6387198"/>
              </a:xfrm>
              <a:prstGeom prst="rect">
                <a:avLst/>
              </a:prstGeom>
              <a:blipFill>
                <a:blip r:embed="rId2"/>
                <a:stretch>
                  <a:fillRect l="-1694" t="-12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xmlns="" id="{0E212CA4-79A6-428D-BE7D-33CAE56F34F4}"/>
                  </a:ext>
                </a:extLst>
              </p:cNvPr>
              <p:cNvSpPr txBox="1"/>
              <p:nvPr/>
            </p:nvSpPr>
            <p:spPr>
              <a:xfrm>
                <a:off x="1212476" y="1614580"/>
                <a:ext cx="903195" cy="8772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  <m:sSup>
                          <m:sSupPr>
                            <m:ctrlPr>
                              <a:rPr kumimoji="0" lang="zh-CN" altLang="zh-CN" sz="3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altLang="zh-CN" sz="32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kumimoji="0" lang="en-US" altLang="zh-CN" sz="32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𝟒𝐜</m:t>
                        </m:r>
                      </m:den>
                    </m:f>
                  </m:oMath>
                </a14:m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　　　　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E212CA4-79A6-428D-BE7D-33CAE56F3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476" y="1614580"/>
                <a:ext cx="903195" cy="877291"/>
              </a:xfrm>
              <a:prstGeom prst="rect">
                <a:avLst/>
              </a:prstGeom>
              <a:blipFill>
                <a:blip r:embed="rId3"/>
                <a:stretch>
                  <a:fillRect l="-17568"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xmlns="" id="{44F52870-79E2-467C-9D5D-8AEA053B1807}"/>
                  </a:ext>
                </a:extLst>
              </p:cNvPr>
              <p:cNvSpPr txBox="1"/>
              <p:nvPr/>
            </p:nvSpPr>
            <p:spPr>
              <a:xfrm>
                <a:off x="5542429" y="1614580"/>
                <a:ext cx="1172136" cy="7468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𝐦</m:t>
                        </m:r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𝐧</m:t>
                        </m:r>
                      </m:num>
                      <m:den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𝐦</m:t>
                        </m:r>
                      </m:den>
                    </m:f>
                  </m:oMath>
                </a14:m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　　　　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4F52870-79E2-467C-9D5D-8AEA053B1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429" y="1614580"/>
                <a:ext cx="1172136" cy="7468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DBE81FE5-AD0B-4777-916E-6807ADA90FF3}"/>
              </a:ext>
            </a:extLst>
          </p:cNvPr>
          <p:cNvSpPr txBox="1"/>
          <p:nvPr/>
        </p:nvSpPr>
        <p:spPr>
          <a:xfrm>
            <a:off x="1295399" y="4111535"/>
            <a:ext cx="10712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x+3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4167B5E1-892A-4DCD-8B17-CFA7E04AC550}"/>
              </a:ext>
            </a:extLst>
          </p:cNvPr>
          <p:cNvSpPr txBox="1"/>
          <p:nvPr/>
        </p:nvSpPr>
        <p:spPr>
          <a:xfrm>
            <a:off x="5452781" y="4111534"/>
            <a:ext cx="16741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+3a+2	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xmlns="" id="{A7F2CE51-D7C9-4273-8653-9E74B113DDB1}"/>
                  </a:ext>
                </a:extLst>
              </p:cNvPr>
              <p:cNvSpPr txBox="1"/>
              <p:nvPr/>
            </p:nvSpPr>
            <p:spPr>
              <a:xfrm>
                <a:off x="925605" y="5916845"/>
                <a:ext cx="1476936" cy="9411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0" lang="zh-CN" altLang="zh-CN" sz="3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altLang="zh-CN" sz="32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kumimoji="0" lang="en-US" altLang="zh-CN" sz="32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𝐛</m:t>
                        </m:r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7F2CE51-D7C9-4273-8653-9E74B113D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605" y="5916845"/>
                <a:ext cx="1476936" cy="941155"/>
              </a:xfrm>
              <a:prstGeom prst="rect">
                <a:avLst/>
              </a:prstGeom>
              <a:blipFill>
                <a:blip r:embed="rId5"/>
                <a:stretch>
                  <a:fillRect l="-10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0912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1B4A5DD8-AB95-498D-8DCE-CCA14934F04A}"/>
                  </a:ext>
                </a:extLst>
              </p:cNvPr>
              <p:cNvSpPr txBox="1"/>
              <p:nvPr/>
            </p:nvSpPr>
            <p:spPr>
              <a:xfrm>
                <a:off x="376517" y="1171619"/>
                <a:ext cx="9072282" cy="40766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(6)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</m:num>
                      <m:den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𝟒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CN" altLang="zh-CN" sz="32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zh-CN" altLang="zh-CN" sz="32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𝟒𝐱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        (7)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</m:num>
                      <m:den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32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𝟐𝐱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÷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32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 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 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 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(8)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sz="32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𝐚</m:t>
                            </m:r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𝐛</m:t>
                            </m:r>
                          </m:den>
                        </m:f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sz="32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zh-CN" altLang="zh-CN" sz="3200" b="1" i="1">
                                    <a:effectLst/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b="1" i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𝐚</m:t>
                                </m:r>
                              </m:e>
                              <m:sup>
                                <m:r>
                                  <a:rPr lang="en-US" altLang="zh-CN" sz="3200" b="1" i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zh-CN" altLang="zh-CN" sz="3200" b="1" i="1">
                                    <a:effectLst/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b="1" i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𝐛</m:t>
                                </m:r>
                              </m:e>
                              <m:sup>
                                <m:r>
                                  <a:rPr lang="en-US" altLang="zh-CN" sz="3200" b="1" i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÷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𝐚</m:t>
                        </m:r>
                      </m:num>
                      <m:den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𝐛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 (9)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</m:num>
                      <m:den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÷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sz="32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𝟓</m:t>
                            </m:r>
                          </m:num>
                          <m:den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</m:oMath>
                </a14:m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B4A5DD8-AB95-498D-8DCE-CCA14934F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17" y="1171619"/>
                <a:ext cx="9072282" cy="4076693"/>
              </a:xfrm>
              <a:prstGeom prst="rect">
                <a:avLst/>
              </a:prstGeom>
              <a:blipFill>
                <a:blip r:embed="rId2"/>
                <a:stretch>
                  <a:fillRect l="-1747" b="-1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xmlns="" id="{49DAC538-6E17-4372-A28C-A2860939A25D}"/>
                  </a:ext>
                </a:extLst>
              </p:cNvPr>
              <p:cNvSpPr txBox="1"/>
              <p:nvPr/>
            </p:nvSpPr>
            <p:spPr>
              <a:xfrm>
                <a:off x="1098177" y="2551387"/>
                <a:ext cx="1492624" cy="1014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zh-CN" altLang="zh-CN" sz="3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0" lang="en-US" altLang="zh-CN" sz="32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𝟔𝐱</m:t>
                          </m:r>
                          <m:r>
                            <a:rPr kumimoji="0" lang="en-US" altLang="zh-CN" sz="32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kumimoji="0" lang="en-US" altLang="zh-CN" sz="32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kumimoji="0" lang="en-US" altLang="zh-CN" sz="32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𝟒</m:t>
                          </m:r>
                          <m:r>
                            <a:rPr kumimoji="0" lang="en-US" altLang="zh-CN" sz="32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0" lang="zh-CN" altLang="zh-CN" sz="3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32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kumimoji="0" lang="en-US" altLang="zh-CN" sz="32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9DAC538-6E17-4372-A28C-A2860939A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177" y="2551387"/>
                <a:ext cx="1492624" cy="10143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xmlns="" id="{047FB2BD-AC2A-427B-B159-2AB53B86BA04}"/>
                  </a:ext>
                </a:extLst>
              </p:cNvPr>
              <p:cNvSpPr txBox="1"/>
              <p:nvPr/>
            </p:nvSpPr>
            <p:spPr>
              <a:xfrm>
                <a:off x="6212541" y="2406219"/>
                <a:ext cx="1833282" cy="11594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en-US" altLang="zh-CN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4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4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kumimoji="0" lang="en-US" altLang="zh-CN" sz="4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kumimoji="0" lang="en-US" altLang="zh-CN" sz="4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kumimoji="0" lang="en-US" altLang="zh-CN" sz="4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zh-CN" altLang="en-US" sz="32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47FB2BD-AC2A-427B-B159-2AB53B86B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2541" y="2406219"/>
                <a:ext cx="1833282" cy="1159485"/>
              </a:xfrm>
              <a:prstGeom prst="rect">
                <a:avLst/>
              </a:prstGeom>
              <a:blipFill>
                <a:blip r:embed="rId4"/>
                <a:stretch>
                  <a:fillRect l="-14950" t="-2105" b="-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xmlns="" id="{92B9D0F3-78EB-4EDE-AE1B-22E765614523}"/>
                  </a:ext>
                </a:extLst>
              </p:cNvPr>
              <p:cNvSpPr txBox="1"/>
              <p:nvPr/>
            </p:nvSpPr>
            <p:spPr>
              <a:xfrm>
                <a:off x="1192306" y="5313095"/>
                <a:ext cx="1304365" cy="10175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zh-CN" altLang="zh-CN" sz="3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0" lang="en-US" altLang="zh-CN" sz="32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kumimoji="0" lang="en-US" altLang="zh-CN" sz="32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𝐚</m:t>
                          </m:r>
                          <m:r>
                            <a:rPr kumimoji="0" lang="en-US" altLang="zh-CN" sz="32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kumimoji="0" lang="en-US" altLang="zh-CN" sz="32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𝐛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2B9D0F3-78EB-4EDE-AE1B-22E765614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306" y="5313095"/>
                <a:ext cx="1304365" cy="10175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xmlns="" id="{1D662C32-B0F5-4898-9974-4473258113BD}"/>
                  </a:ext>
                </a:extLst>
              </p:cNvPr>
              <p:cNvSpPr txBox="1"/>
              <p:nvPr/>
            </p:nvSpPr>
            <p:spPr>
              <a:xfrm>
                <a:off x="6212541" y="5313095"/>
                <a:ext cx="1931893" cy="10706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en-US" altLang="zh-CN" sz="4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4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44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kumimoji="0" lang="en-US" altLang="zh-CN" sz="44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kumimoji="0" lang="en-US" altLang="zh-CN" sz="44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kumimoji="0" lang="en-US" altLang="zh-CN" sz="44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D662C32-B0F5-4898-9974-447325811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2541" y="5313095"/>
                <a:ext cx="1931893" cy="1070614"/>
              </a:xfrm>
              <a:prstGeom prst="rect">
                <a:avLst/>
              </a:prstGeom>
              <a:blipFill>
                <a:blip r:embed="rId6"/>
                <a:stretch>
                  <a:fillRect l="-12618" t="-1714" b="-9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6628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B0328A61-ADC4-4FEB-AAEB-75CA3580853B}"/>
                  </a:ext>
                </a:extLst>
              </p:cNvPr>
              <p:cNvSpPr txBox="1"/>
              <p:nvPr/>
            </p:nvSpPr>
            <p:spPr>
              <a:xfrm>
                <a:off x="251012" y="608219"/>
                <a:ext cx="8641976" cy="45690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2. 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先化简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再求值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sz="32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𝟐𝐚</m:t>
                            </m:r>
                          </m:num>
                          <m:den>
                            <m:sSup>
                              <m:sSupPr>
                                <m:ctrlPr>
                                  <a:rPr lang="zh-CN" altLang="zh-CN" sz="3200" b="1" i="1">
                                    <a:effectLst/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b="1" i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𝐚</m:t>
                                </m:r>
                              </m:e>
                              <m:sup>
                                <m:r>
                                  <a:rPr lang="en-US" altLang="zh-CN" sz="3200" b="1" i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𝟒</m:t>
                            </m:r>
                          </m:den>
                        </m:f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zh-CN" altLang="zh-CN" sz="32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𝐚</m:t>
                            </m:r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·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𝟑𝐚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其中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-2.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zh-CN" altLang="zh-CN" sz="3200" b="1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 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 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  3. 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先化简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sz="32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𝟑𝐱</m:t>
                            </m:r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𝟒</m:t>
                            </m:r>
                          </m:num>
                          <m:den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÷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再任选一个你喜欢的数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代入求值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0328A61-ADC4-4FEB-AAEB-75CA35808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12" y="608219"/>
                <a:ext cx="8641976" cy="4569008"/>
              </a:xfrm>
              <a:prstGeom prst="rect">
                <a:avLst/>
              </a:prstGeom>
              <a:blipFill>
                <a:blip r:embed="rId2"/>
                <a:stretch>
                  <a:fillRect l="-1763" b="-3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FF28EB82-9B79-49E7-8776-BFDA2E007590}"/>
                  </a:ext>
                </a:extLst>
              </p:cNvPr>
              <p:cNvSpPr txBox="1"/>
              <p:nvPr/>
            </p:nvSpPr>
            <p:spPr>
              <a:xfrm>
                <a:off x="1987014" y="2009404"/>
                <a:ext cx="4572000" cy="8833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原式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kumimoji="0" lang="zh-CN" altLang="zh-CN" sz="3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0" lang="en-US" altLang="zh-CN" sz="32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e>
                        </m:rad>
                      </m:num>
                      <m:den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F28EB82-9B79-49E7-8776-BFDA2E007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014" y="2009404"/>
                <a:ext cx="4572000" cy="883319"/>
              </a:xfrm>
              <a:prstGeom prst="rect">
                <a:avLst/>
              </a:prstGeom>
              <a:blipFill rotWithShape="1">
                <a:blip r:embed="rId3"/>
                <a:stretch>
                  <a:fillRect l="-3467" b="-6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B9220843-3F84-4E3C-9D5E-2D43B5901A97}"/>
              </a:ext>
            </a:extLst>
          </p:cNvPr>
          <p:cNvSpPr txBox="1"/>
          <p:nvPr/>
        </p:nvSpPr>
        <p:spPr>
          <a:xfrm>
            <a:off x="1846730" y="5313770"/>
            <a:ext cx="55401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原式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=x-2,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取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x=0,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原式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=-2.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603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新建 Microsoft PowerPoint 演示文稿" id="{EDE0C7AC-07BA-4FEC-8765-02F7780CE690}" vid="{5F568CC9-763D-497D-8A3B-B3CFDA062CE6}"/>
    </a:ext>
  </a:extLst>
</a:theme>
</file>

<file path=ppt/theme/theme2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新建 Microsoft PowerPoint 演示文稿" id="{EDE0C7AC-07BA-4FEC-8765-02F7780CE690}" vid="{7D0423FD-7C65-42B3-87BD-098FED4135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母版1</Template>
  <TotalTime>169</TotalTime>
  <Words>226</Words>
  <Application>Microsoft Office PowerPoint</Application>
  <PresentationFormat>全屏显示(4:3)</PresentationFormat>
  <Paragraphs>43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6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Be2510@365svip.info</dc:creator>
  <cp:lastModifiedBy>xb21cn</cp:lastModifiedBy>
  <cp:revision>3</cp:revision>
  <dcterms:created xsi:type="dcterms:W3CDTF">2020-11-28T01:42:31Z</dcterms:created>
  <dcterms:modified xsi:type="dcterms:W3CDTF">2020-11-29T14:29:08Z</dcterms:modified>
</cp:coreProperties>
</file>