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312692" y="1219716"/>
            <a:ext cx="5558320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30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分式方程的应用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—</a:t>
            </a: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经济问题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1C595C2-A332-4E10-ADF0-7A3D381F211B}"/>
              </a:ext>
            </a:extLst>
          </p:cNvPr>
          <p:cNvSpPr txBox="1"/>
          <p:nvPr/>
        </p:nvSpPr>
        <p:spPr>
          <a:xfrm>
            <a:off x="0" y="616871"/>
            <a:ext cx="91888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某城市的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商场都卖同一种电动玩具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商场的单价与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商场的单价之比是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5∶4,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商场买这种电动玩具比在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商场少买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求这种电动玩具在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商场的单价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49C18D3-9386-458C-83A5-701AF677E1CE}"/>
                  </a:ext>
                </a:extLst>
              </p:cNvPr>
              <p:cNvSpPr txBox="1"/>
              <p:nvPr/>
            </p:nvSpPr>
            <p:spPr>
              <a:xfrm>
                <a:off x="346262" y="3429000"/>
                <a:ext cx="8496300" cy="22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商场中该种电动玩具的单价分别是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+2=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x=3,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4x=12,5x=15.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商场和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商场的单价分别是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9C18D3-9386-458C-83A5-701AF677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2" y="3429000"/>
                <a:ext cx="8496300" cy="2281009"/>
              </a:xfrm>
              <a:prstGeom prst="rect">
                <a:avLst/>
              </a:prstGeom>
              <a:blipFill>
                <a:blip r:embed="rId2"/>
                <a:stretch>
                  <a:fillRect l="-1865" t="-3476" b="-7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0C4090-6EAE-47D0-8380-8CE469890DC2}"/>
              </a:ext>
            </a:extLst>
          </p:cNvPr>
          <p:cNvSpPr txBox="1"/>
          <p:nvPr/>
        </p:nvSpPr>
        <p:spPr>
          <a:xfrm>
            <a:off x="0" y="637780"/>
            <a:ext cx="93143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母亲节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某商店根据市场调查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元购进第一批盒装花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上市后很快售完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接着又用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元购进第二批这种盒装花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已知第二批所购花的盒数是第一批所购花的盒数的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且每盒花的进价比第一批的进价少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求第一批盒装花每盒的进价是多少元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02B6184-F5E2-4BEF-AECE-AA2A2284FA8C}"/>
                  </a:ext>
                </a:extLst>
              </p:cNvPr>
              <p:cNvSpPr txBox="1"/>
              <p:nvPr/>
            </p:nvSpPr>
            <p:spPr>
              <a:xfrm>
                <a:off x="295835" y="4020437"/>
                <a:ext cx="8848165" cy="228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设第一批盒装花的进价是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盒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𝟓𝟎𝟎𝟎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x=30,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　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x=30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第一批盒装花每盒的进价是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2B6184-F5E2-4BEF-AECE-AA2A2284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" y="4020437"/>
                <a:ext cx="8848165" cy="2288319"/>
              </a:xfrm>
              <a:prstGeom prst="rect">
                <a:avLst/>
              </a:prstGeom>
              <a:blipFill>
                <a:blip r:embed="rId2"/>
                <a:stretch>
                  <a:fillRect l="-1792" t="-3467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4762CA0-E879-4017-9FDD-8428C1506CAC}"/>
              </a:ext>
            </a:extLst>
          </p:cNvPr>
          <p:cNvSpPr txBox="1"/>
          <p:nvPr/>
        </p:nvSpPr>
        <p:spPr>
          <a:xfrm>
            <a:off x="242047" y="554118"/>
            <a:ext cx="86599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国家实施高效节能电器的财政补贴政策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某款空调在政策实施后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客户每购买一台可获得补贴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若同样用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万元来购买此款空调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补贴后可购买的台数比补贴前多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20%,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则该款空调补贴前的售价为每台多少元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AABBD366-A69B-4F51-B00F-308D3613D763}"/>
                  </a:ext>
                </a:extLst>
              </p:cNvPr>
              <p:cNvSpPr txBox="1"/>
              <p:nvPr/>
            </p:nvSpPr>
            <p:spPr>
              <a:xfrm>
                <a:off x="170328" y="3749338"/>
                <a:ext cx="9663953" cy="22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设该款空调补贴前的售价为每台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𝟏𝟏𝟎𝟎𝟎𝟎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×(1+20%)=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𝟏𝟏𝟎𝟎𝟎𝟎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𝟓𝟎𝟎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:x=3000,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:x=3000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该款空调补贴前的售价为每台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3000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BBD366-A69B-4F51-B00F-308D3613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8" y="3749338"/>
                <a:ext cx="9663953" cy="2281009"/>
              </a:xfrm>
              <a:prstGeom prst="rect">
                <a:avLst/>
              </a:prstGeom>
              <a:blipFill>
                <a:blip r:embed="rId2"/>
                <a:stretch>
                  <a:fillRect l="-1640" t="-3476" b="-7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2938A8B-B865-4553-9144-17C2EDAA66C6}"/>
              </a:ext>
            </a:extLst>
          </p:cNvPr>
          <p:cNvSpPr txBox="1"/>
          <p:nvPr/>
        </p:nvSpPr>
        <p:spPr>
          <a:xfrm>
            <a:off x="197222" y="139727"/>
            <a:ext cx="83999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某超市用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元购进某种干果销售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由于销售状况良好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超市又调拨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元资金购进该种干果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但这次的进价比第一次的进价提高了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20%,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购进干果数量是第一次的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倍还多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如果超市按每千克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元的价格出售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当大部分干果售出后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余下的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千克按售价的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折售完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该种干果的第一次进价是每千克多少元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70A0458F-671A-44B3-BE19-0A931D690B19}"/>
                  </a:ext>
                </a:extLst>
              </p:cNvPr>
              <p:cNvSpPr txBox="1"/>
              <p:nvPr/>
            </p:nvSpPr>
            <p:spPr>
              <a:xfrm>
                <a:off x="385481" y="3881021"/>
                <a:ext cx="9610165" cy="2837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设该种干果的第一次进价是每千克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则第二次进价是每千克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(1+20%)x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𝟗𝟎𝟎𝟎</m:t>
                        </m:r>
                      </m:num>
                      <m:den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</m:t>
                        </m:r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%)</m:t>
                        </m:r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+300,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x=5,</a:t>
                </a:r>
                <a:b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x=5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是方程的解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该种干果的第一次进价是每千克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0" lang="zh-CN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kumimoji="0" lang="zh-CN" altLang="en-US" sz="3200" b="1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A0458F-671A-44B3-BE19-0A931D69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1" y="3881021"/>
                <a:ext cx="9610165" cy="2837252"/>
              </a:xfrm>
              <a:prstGeom prst="rect">
                <a:avLst/>
              </a:prstGeom>
              <a:blipFill>
                <a:blip r:embed="rId2"/>
                <a:stretch>
                  <a:fillRect l="-1585" t="-2796" b="-6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DD271FD-ABF1-4B90-B256-66035247B241}"/>
              </a:ext>
            </a:extLst>
          </p:cNvPr>
          <p:cNvSpPr txBox="1"/>
          <p:nvPr/>
        </p:nvSpPr>
        <p:spPr>
          <a:xfrm>
            <a:off x="0" y="107576"/>
            <a:ext cx="94308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某超市用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元购进某种干果销售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由于销售状况良好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超市又调拨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元资金购进该种干果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但这次的进价比第一次的进价提高了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20%,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购进干果数量是第一次的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倍还多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如果超市按每千克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元的价格出售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当大部分干果售出后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余下的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千克按售价的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折售完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超市销售这种干果共盈利多少元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2D106A5E-A8B4-42A4-B05A-23C89AD519C5}"/>
                  </a:ext>
                </a:extLst>
              </p:cNvPr>
              <p:cNvSpPr txBox="1"/>
              <p:nvPr/>
            </p:nvSpPr>
            <p:spPr>
              <a:xfrm>
                <a:off x="276785" y="3899717"/>
                <a:ext cx="8590429" cy="2356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𝟑𝟎𝟎𝟎</m:t>
                            </m:r>
                          </m:num>
                          <m:den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𝟗𝟎𝟎𝟎</m:t>
                            </m:r>
                          </m:num>
                          <m:den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%)×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𝟔𝟎𝟎</m:t>
                        </m:r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9</a:t>
                </a:r>
              </a:p>
              <a:p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+600×9×80%-(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3000+9000)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=(600+1500-600)×9+4320-12000=5820(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).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超市销售这种干果共盈利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5820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106A5E-A8B4-42A4-B05A-23C89AD5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5" y="3899717"/>
                <a:ext cx="8590429" cy="2356222"/>
              </a:xfrm>
              <a:prstGeom prst="rect">
                <a:avLst/>
              </a:prstGeom>
              <a:blipFill rotWithShape="1">
                <a:blip r:embed="rId2"/>
                <a:stretch>
                  <a:fillRect l="-1773" b="-7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030BD67-30BE-4F05-9F9B-EE6BF477F51F}"/>
              </a:ext>
            </a:extLst>
          </p:cNvPr>
          <p:cNvSpPr txBox="1"/>
          <p:nvPr/>
        </p:nvSpPr>
        <p:spPr>
          <a:xfrm>
            <a:off x="0" y="0"/>
            <a:ext cx="93501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为了保护环境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某开发区综合治理指挥部决定购买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两种型号的污水处理设备共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型号的污水处理设备的台数与用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型号的污水处理设备的台数相同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每台设备价格及月处理污水量如下表所示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0E77E7A0-D80F-44F4-B2AD-B6373FF8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7711"/>
              </p:ext>
            </p:extLst>
          </p:nvPr>
        </p:nvGraphicFramePr>
        <p:xfrm>
          <a:off x="2669241" y="2708087"/>
          <a:ext cx="6309659" cy="1755880"/>
        </p:xfrm>
        <a:graphic>
          <a:graphicData uri="http://schemas.openxmlformats.org/drawingml/2006/table">
            <a:tbl>
              <a:tblPr firstRow="1" firstCol="1" bandRow="1"/>
              <a:tblGrid>
                <a:gridCol w="3414059">
                  <a:extLst>
                    <a:ext uri="{9D8B030D-6E8A-4147-A177-3AD203B41FA5}">
                      <a16:colId xmlns:a16="http://schemas.microsoft.com/office/drawing/2014/main" xmlns="" val="1030098702"/>
                    </a:ext>
                  </a:extLst>
                </a:gridCol>
                <a:gridCol w="1318186">
                  <a:extLst>
                    <a:ext uri="{9D8B030D-6E8A-4147-A177-3AD203B41FA5}">
                      <a16:colId xmlns:a16="http://schemas.microsoft.com/office/drawing/2014/main" xmlns="" val="3053529676"/>
                    </a:ext>
                  </a:extLst>
                </a:gridCol>
                <a:gridCol w="1577414">
                  <a:extLst>
                    <a:ext uri="{9D8B030D-6E8A-4147-A177-3AD203B41FA5}">
                      <a16:colId xmlns:a16="http://schemas.microsoft.com/office/drawing/2014/main" xmlns="" val="399940081"/>
                    </a:ext>
                  </a:extLst>
                </a:gridCol>
              </a:tblGrid>
              <a:tr h="438970">
                <a:tc>
                  <a:txBody>
                    <a:bodyPr/>
                    <a:lstStyle/>
                    <a:p>
                      <a:pPr algn="ctr"/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污水处理设备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9739926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ctr"/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价格</a:t>
                      </a:r>
                      <a:r>
                        <a:rPr lang="en-US" sz="2800" b="1" dirty="0">
                          <a:effectLst/>
                          <a:latin typeface="方正书宋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万元</a:t>
                      </a:r>
                      <a:r>
                        <a:rPr lang="en-US" sz="2800" b="1" dirty="0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台</a:t>
                      </a:r>
                      <a:r>
                        <a:rPr lang="en-US" sz="2800" b="1" dirty="0">
                          <a:effectLst/>
                          <a:latin typeface="方正书宋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m-</a:t>
                      </a: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828507"/>
                  </a:ext>
                </a:extLst>
              </a:tr>
              <a:tr h="877940">
                <a:tc>
                  <a:txBody>
                    <a:bodyPr/>
                    <a:lstStyle/>
                    <a:p>
                      <a:pPr algn="ctr"/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月处理污水量</a:t>
                      </a:r>
                      <a:r>
                        <a:rPr lang="en-US" sz="2800" b="1" dirty="0">
                          <a:effectLst/>
                          <a:latin typeface="方正书宋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吨</a:t>
                      </a:r>
                      <a:r>
                        <a:rPr lang="en-US" sz="2800" b="1" dirty="0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台</a:t>
                      </a:r>
                      <a:r>
                        <a:rPr lang="en-US" sz="2800" b="1" dirty="0">
                          <a:effectLst/>
                          <a:latin typeface="方正书宋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423861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39D0EC-D373-4FF8-BDBB-7D4874E31913}"/>
              </a:ext>
            </a:extLst>
          </p:cNvPr>
          <p:cNvSpPr txBox="1"/>
          <p:nvPr/>
        </p:nvSpPr>
        <p:spPr>
          <a:xfrm>
            <a:off x="179294" y="3293640"/>
            <a:ext cx="4751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1122CCF0-6B3D-41F7-90E1-646D134CEFF4}"/>
                  </a:ext>
                </a:extLst>
              </p:cNvPr>
              <p:cNvSpPr txBox="1"/>
              <p:nvPr/>
            </p:nvSpPr>
            <p:spPr>
              <a:xfrm>
                <a:off x="255494" y="4756680"/>
                <a:ext cx="9350187" cy="1303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由题意得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𝟗𝟎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𝟕𝟓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m=18,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m=18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m=18;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22CCF0-6B3D-41F7-90E1-646D134CE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4" y="4756680"/>
                <a:ext cx="9350187" cy="1303434"/>
              </a:xfrm>
              <a:prstGeom prst="rect">
                <a:avLst/>
              </a:prstGeom>
              <a:blipFill>
                <a:blip r:embed="rId2"/>
                <a:stretch>
                  <a:fillRect l="-1695" b="-14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61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81294E0-39BA-42A7-9564-67F09B9F6228}"/>
              </a:ext>
            </a:extLst>
          </p:cNvPr>
          <p:cNvSpPr txBox="1"/>
          <p:nvPr/>
        </p:nvSpPr>
        <p:spPr>
          <a:xfrm>
            <a:off x="179294" y="2223516"/>
            <a:ext cx="88929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型污水处理设备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(10-x)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:18x+15(10-x)≤165,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x≤5,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是整数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种方案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,10-x=10,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月处理污水量为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1800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x=1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,10-x=9,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月处理污水量为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220+180×9=1840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x=2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,10-x=8,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月处理污水量为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220×2+180×8=1880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B6FE788-54F5-4AAA-B17F-2525FC8D4533}"/>
              </a:ext>
            </a:extLst>
          </p:cNvPr>
          <p:cNvSpPr txBox="1"/>
          <p:nvPr/>
        </p:nvSpPr>
        <p:spPr>
          <a:xfrm>
            <a:off x="179294" y="394464"/>
            <a:ext cx="87854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由于受资金限制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指挥部用于购买污水处理设备的资金不超过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问有多少种购买方案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并求出每月最多处理污水量的吨数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74CB6-3DFD-4652-A709-B27E346E4BF1}"/>
              </a:ext>
            </a:extLst>
          </p:cNvPr>
          <p:cNvSpPr txBox="1"/>
          <p:nvPr/>
        </p:nvSpPr>
        <p:spPr>
          <a:xfrm>
            <a:off x="744070" y="1638344"/>
            <a:ext cx="79068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x=3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,10-x=7,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月处理污水量为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220×3+180×7=1920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x=4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,10-x=6,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月处理污水量为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220×4+180×6=1960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x=5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,10-x=5,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月处理污水量为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220×5+180×5=2000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种购买方案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每月最多处理污水量的吨数为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18</TotalTime>
  <Words>1197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3</cp:revision>
  <dcterms:created xsi:type="dcterms:W3CDTF">2020-11-28T05:02:41Z</dcterms:created>
  <dcterms:modified xsi:type="dcterms:W3CDTF">2020-11-29T14:38:53Z</dcterms:modified>
</cp:coreProperties>
</file>