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836E2-20B7-4ABE-9629-8235640AC39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CE99-12E4-4B78-B644-E8340419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0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7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2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6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6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2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0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836E2-20B7-4ABE-9629-8235640AC39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CE99-12E4-4B78-B644-E8340419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836E2-20B7-4ABE-9629-8235640AC39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CE99-12E4-4B78-B644-E8340419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836E2-20B7-4ABE-9629-8235640AC39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CE99-12E4-4B78-B644-E8340419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7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36E2-20B7-4ABE-9629-8235640AC39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CE99-12E4-4B78-B644-E8340419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8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0BB930-B760-4262-B035-C9938724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课时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dirty="0"/>
              <a:t>直角三角形中构造特殊角解题</a:t>
            </a:r>
          </a:p>
        </p:txBody>
      </p:sp>
    </p:spTree>
    <p:extLst>
      <p:ext uri="{BB962C8B-B14F-4D97-AF65-F5344CB8AC3E}">
        <p14:creationId xmlns:p14="http://schemas.microsoft.com/office/powerpoint/2010/main" val="411710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9E246AA-F821-4AF1-A703-1D39797139DF}"/>
              </a:ext>
            </a:extLst>
          </p:cNvPr>
          <p:cNvSpPr txBox="1"/>
          <p:nvPr/>
        </p:nvSpPr>
        <p:spPr>
          <a:xfrm>
            <a:off x="283210" y="288020"/>
            <a:ext cx="886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一、连接两点构造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ABA8E-0849-4E7F-A30D-F1E4EE4C5ADB}"/>
              </a:ext>
            </a:extLst>
          </p:cNvPr>
          <p:cNvSpPr txBox="1"/>
          <p:nvPr/>
        </p:nvSpPr>
        <p:spPr>
          <a:xfrm>
            <a:off x="285750" y="915932"/>
            <a:ext cx="857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,△ABC,AB=AC,∠BAC=120°,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E,AE=2,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555A49-41D0-48CA-B3E8-E9D27BFC60E1}"/>
                  </a:ext>
                </a:extLst>
              </p:cNvPr>
              <p:cNvSpPr txBox="1"/>
              <p:nvPr/>
            </p:nvSpPr>
            <p:spPr>
              <a:xfrm>
                <a:off x="495300" y="2234852"/>
                <a:ext cx="7550149" cy="365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∠DAC=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∠BAC=60°,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∠B=∠C=30°,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　　</a:t>
                </a:r>
                <a:endParaRPr lang="en-US" altLang="zh-CN" sz="36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Rt△ADE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AD=2AE=4,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Rt△ADC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AC=2AD=8,</a:t>
                </a:r>
                <a:b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CE=AC-AE=8-2=6.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555A49-41D0-48CA-B3E8-E9D27BFC6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234852"/>
                <a:ext cx="7550149" cy="3659913"/>
              </a:xfrm>
              <a:prstGeom prst="rect">
                <a:avLst/>
              </a:prstGeom>
              <a:blipFill>
                <a:blip r:embed="rId2"/>
                <a:stretch>
                  <a:fillRect l="-2421" t="-2667" b="-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22.jpeg">
            <a:extLst>
              <a:ext uri="{FF2B5EF4-FFF2-40B4-BE49-F238E27FC236}">
                <a16:creationId xmlns:a16="http://schemas.microsoft.com/office/drawing/2014/main" id="{39D67246-E620-49A6-8CF0-A25AD9A5B9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2110" y="2296522"/>
            <a:ext cx="2735580" cy="10439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ACA03-EF39-4350-94E4-CC50B86683CB}"/>
              </a:ext>
            </a:extLst>
          </p:cNvPr>
          <p:cNvSpPr txBox="1"/>
          <p:nvPr/>
        </p:nvSpPr>
        <p:spPr>
          <a:xfrm>
            <a:off x="6286499" y="3517539"/>
            <a:ext cx="175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5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4A9E58-D3FA-4982-A80C-67F9BEEE3BC5}"/>
              </a:ext>
            </a:extLst>
          </p:cNvPr>
          <p:cNvSpPr txBox="1"/>
          <p:nvPr/>
        </p:nvSpPr>
        <p:spPr>
          <a:xfrm>
            <a:off x="488950" y="928388"/>
            <a:ext cx="865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,AB=AC,∠BAC=120°,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3.jpeg">
            <a:extLst>
              <a:ext uri="{FF2B5EF4-FFF2-40B4-BE49-F238E27FC236}">
                <a16:creationId xmlns:a16="http://schemas.microsoft.com/office/drawing/2014/main" id="{FB2BAFE1-D1F7-40DF-91F5-AEE41AFC4F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6415" y="2349500"/>
            <a:ext cx="2807970" cy="1079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FFB126-6941-4DD4-AAF8-1B6B4826E05F}"/>
              </a:ext>
            </a:extLst>
          </p:cNvPr>
          <p:cNvSpPr txBox="1"/>
          <p:nvPr/>
        </p:nvSpPr>
        <p:spPr>
          <a:xfrm>
            <a:off x="6654800" y="3481124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A8B06E-4E7E-4143-AF73-E36A3E8D5A14}"/>
                  </a:ext>
                </a:extLst>
              </p:cNvPr>
              <p:cNvSpPr txBox="1"/>
              <p:nvPr/>
            </p:nvSpPr>
            <p:spPr>
              <a:xfrm>
                <a:off x="488950" y="3429000"/>
                <a:ext cx="9080500" cy="1835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∠B=30°,AB=2BE,BD=2DE=2×2=4,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,∴AC=AB=2BE=4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A8B06E-4E7E-4143-AF73-E36A3E8D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3429000"/>
                <a:ext cx="9080500" cy="1835631"/>
              </a:xfrm>
              <a:prstGeom prst="rect">
                <a:avLst/>
              </a:prstGeom>
              <a:blipFill>
                <a:blip r:embed="rId3"/>
                <a:stretch>
                  <a:fillRect l="-2013" t="-5316" b="-10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6C13BA4-5E7D-463F-AC08-735367326B7D}"/>
              </a:ext>
            </a:extLst>
          </p:cNvPr>
          <p:cNvSpPr txBox="1"/>
          <p:nvPr/>
        </p:nvSpPr>
        <p:spPr>
          <a:xfrm>
            <a:off x="283210" y="288020"/>
            <a:ext cx="886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一、连接两点构造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6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AA9354-5B5C-45F2-A746-F07C26020C99}"/>
              </a:ext>
            </a:extLst>
          </p:cNvPr>
          <p:cNvSpPr txBox="1"/>
          <p:nvPr/>
        </p:nvSpPr>
        <p:spPr>
          <a:xfrm>
            <a:off x="552450" y="1107350"/>
            <a:ext cx="8083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ABCD,AB=AD=2,BC=3,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CD=1,∠A=90°,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∠ADC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A6DFC-95B8-4738-9561-F915640FC1E6}"/>
              </a:ext>
            </a:extLst>
          </p:cNvPr>
          <p:cNvSpPr txBox="1"/>
          <p:nvPr/>
        </p:nvSpPr>
        <p:spPr>
          <a:xfrm>
            <a:off x="252095" y="3590946"/>
            <a:ext cx="9469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BD,∠ADB=45°,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5397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判别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是直角三角形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5397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∴∠ADC=∠ADB+∠BDC=45°+90°=135°.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4.jpeg">
            <a:extLst>
              <a:ext uri="{FF2B5EF4-FFF2-40B4-BE49-F238E27FC236}">
                <a16:creationId xmlns:a16="http://schemas.microsoft.com/office/drawing/2014/main" id="{29419418-11C6-4343-ABEB-FF78A87095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2905" y="2385726"/>
            <a:ext cx="1583690" cy="1979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50CBC-31C4-47A6-B918-01CC821F140F}"/>
              </a:ext>
            </a:extLst>
          </p:cNvPr>
          <p:cNvSpPr txBox="1"/>
          <p:nvPr/>
        </p:nvSpPr>
        <p:spPr>
          <a:xfrm>
            <a:off x="6972300" y="4365656"/>
            <a:ext cx="186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D645F2-1802-4542-8775-B68CE4759571}"/>
              </a:ext>
            </a:extLst>
          </p:cNvPr>
          <p:cNvSpPr txBox="1"/>
          <p:nvPr/>
        </p:nvSpPr>
        <p:spPr>
          <a:xfrm>
            <a:off x="283210" y="288020"/>
            <a:ext cx="886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一、连接两点构造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7A9A1F-AFB5-4BDB-BB37-327F04733019}"/>
              </a:ext>
            </a:extLst>
          </p:cNvPr>
          <p:cNvSpPr txBox="1"/>
          <p:nvPr/>
        </p:nvSpPr>
        <p:spPr>
          <a:xfrm>
            <a:off x="584200" y="235668"/>
            <a:ext cx="8214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二、延长两边构造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41F4D-5917-4114-B779-83C61CEBE973}"/>
              </a:ext>
            </a:extLst>
          </p:cNvPr>
          <p:cNvSpPr txBox="1"/>
          <p:nvPr/>
        </p:nvSpPr>
        <p:spPr>
          <a:xfrm>
            <a:off x="630079" y="918707"/>
            <a:ext cx="7529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∠ABC=∠ADC=90°,∠C=45°,BC=4,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33B07-B442-44C7-A52D-B768408CB615}"/>
              </a:ext>
            </a:extLst>
          </p:cNvPr>
          <p:cNvSpPr txBox="1"/>
          <p:nvPr/>
        </p:nvSpPr>
        <p:spPr>
          <a:xfrm>
            <a:off x="381000" y="3492470"/>
            <a:ext cx="9366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BA,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延长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相交于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得到两个等腰直角三角形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△CBE,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的面积是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25.jpeg">
            <a:extLst>
              <a:ext uri="{FF2B5EF4-FFF2-40B4-BE49-F238E27FC236}">
                <a16:creationId xmlns:a16="http://schemas.microsoft.com/office/drawing/2014/main" id="{EF506EDD-AC2D-4E48-BF6D-B747ED1592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2414" y="2266632"/>
            <a:ext cx="2051685" cy="15119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734E9F-A39E-46EB-8B83-A50CC085BE3D}"/>
              </a:ext>
            </a:extLst>
          </p:cNvPr>
          <p:cNvSpPr txBox="1"/>
          <p:nvPr/>
        </p:nvSpPr>
        <p:spPr>
          <a:xfrm>
            <a:off x="7042150" y="3714205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84BA98B-2B32-46BD-91A1-498F62F906EC}"/>
              </a:ext>
            </a:extLst>
          </p:cNvPr>
          <p:cNvSpPr txBox="1"/>
          <p:nvPr/>
        </p:nvSpPr>
        <p:spPr>
          <a:xfrm>
            <a:off x="809625" y="887043"/>
            <a:ext cx="737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,AD=4,BC=1,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∠A=30°,∠B=90°,∠ADC=120°,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170A82-C88A-4D29-9250-356F73D4CE70}"/>
              </a:ext>
            </a:extLst>
          </p:cNvPr>
          <p:cNvSpPr txBox="1"/>
          <p:nvPr/>
        </p:nvSpPr>
        <p:spPr>
          <a:xfrm>
            <a:off x="641350" y="2797200"/>
            <a:ext cx="73723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分别延长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△EDC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是等边三角形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CD=CE=DE=x,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endParaRPr lang="en-US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∵AD=4,BC=1,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∴2(1+x)=x+4,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x=2,</a:t>
            </a:r>
            <a:b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CD=2.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6.jpeg">
            <a:extLst>
              <a:ext uri="{FF2B5EF4-FFF2-40B4-BE49-F238E27FC236}">
                <a16:creationId xmlns:a16="http://schemas.microsoft.com/office/drawing/2014/main" id="{D2C80FE5-8B7B-4084-AAA9-97659D6D6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7262" y="2202750"/>
            <a:ext cx="2339975" cy="10439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FF025A-DEF5-48E6-A5B0-E5AFBF4880C0}"/>
              </a:ext>
            </a:extLst>
          </p:cNvPr>
          <p:cNvSpPr txBox="1"/>
          <p:nvPr/>
        </p:nvSpPr>
        <p:spPr>
          <a:xfrm>
            <a:off x="6731000" y="3426645"/>
            <a:ext cx="177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FBF33-7E0D-4E3C-9E42-3630CB2F2F57}"/>
              </a:ext>
            </a:extLst>
          </p:cNvPr>
          <p:cNvSpPr txBox="1"/>
          <p:nvPr/>
        </p:nvSpPr>
        <p:spPr>
          <a:xfrm>
            <a:off x="584200" y="235668"/>
            <a:ext cx="8214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二、延长两边构造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30°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0B8A38-8FC9-4B06-96EB-EA30A06482EE}"/>
              </a:ext>
            </a:extLst>
          </p:cNvPr>
          <p:cNvSpPr txBox="1"/>
          <p:nvPr/>
        </p:nvSpPr>
        <p:spPr>
          <a:xfrm>
            <a:off x="533400" y="259442"/>
            <a:ext cx="652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三、作垂线构造特殊角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7.jpeg">
            <a:extLst>
              <a:ext uri="{FF2B5EF4-FFF2-40B4-BE49-F238E27FC236}">
                <a16:creationId xmlns:a16="http://schemas.microsoft.com/office/drawing/2014/main" id="{C32A3975-0B9A-4646-871D-787A44059E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2650" y="2079917"/>
            <a:ext cx="1547495" cy="1547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76A758-0007-4E45-9A1B-F353EB79122C}"/>
              </a:ext>
            </a:extLst>
          </p:cNvPr>
          <p:cNvSpPr txBox="1"/>
          <p:nvPr/>
        </p:nvSpPr>
        <p:spPr>
          <a:xfrm>
            <a:off x="7461250" y="3748340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04DC6A-E103-4950-A942-3C80572181A1}"/>
                  </a:ext>
                </a:extLst>
              </p:cNvPr>
              <p:cNvSpPr txBox="1"/>
              <p:nvPr/>
            </p:nvSpPr>
            <p:spPr>
              <a:xfrm>
                <a:off x="584198" y="995659"/>
                <a:ext cx="8026402" cy="180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在四边形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,∠A=120°,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∠ABC=90°,AD=3,BC=3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,BD=7.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04DC6A-E103-4950-A942-3C805721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8" y="995659"/>
                <a:ext cx="8026402" cy="1806585"/>
              </a:xfrm>
              <a:prstGeom prst="rect">
                <a:avLst/>
              </a:prstGeom>
              <a:blipFill>
                <a:blip r:embed="rId3"/>
                <a:stretch>
                  <a:fillRect l="-2354" t="-5051" b="-11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9B6BE3-3551-4FE9-AD52-4252BA320C63}"/>
                  </a:ext>
                </a:extLst>
              </p:cNvPr>
              <p:cNvSpPr txBox="1"/>
              <p:nvPr/>
            </p:nvSpPr>
            <p:spPr>
              <a:xfrm>
                <a:off x="533400" y="2802244"/>
                <a:ext cx="6286502" cy="4147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DE⊥AB,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的延长线于点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AD=3,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𝐁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𝐃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∴AB=BE-AE=5;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9B6BE3-3551-4FE9-AD52-4252BA32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02244"/>
                <a:ext cx="6286502" cy="4147097"/>
              </a:xfrm>
              <a:prstGeom prst="rect">
                <a:avLst/>
              </a:prstGeom>
              <a:blipFill>
                <a:blip r:embed="rId4"/>
                <a:stretch>
                  <a:fillRect l="-3007" t="-2353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0BDD21-5E95-45F2-ACCB-992ECFF591CD}"/>
                  </a:ext>
                </a:extLst>
              </p:cNvPr>
              <p:cNvSpPr txBox="1"/>
              <p:nvPr/>
            </p:nvSpPr>
            <p:spPr>
              <a:xfrm>
                <a:off x="825500" y="1616441"/>
                <a:ext cx="6699250" cy="3349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DF⊥BC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BF=DE=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,∵BC=3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∴CF=BC-BF=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,BF=CF,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△BDF≌△CDF(SAS),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∴CD=BD=7.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0BDD21-5E95-45F2-ACCB-992ECFF5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616441"/>
                <a:ext cx="6699250" cy="3349507"/>
              </a:xfrm>
              <a:prstGeom prst="rect">
                <a:avLst/>
              </a:prstGeom>
              <a:blipFill>
                <a:blip r:embed="rId2"/>
                <a:stretch>
                  <a:fillRect l="-2730" t="-2727" b="-5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1D6B583-8F5F-4631-B9A5-A430A03F4937}"/>
              </a:ext>
            </a:extLst>
          </p:cNvPr>
          <p:cNvSpPr txBox="1"/>
          <p:nvPr/>
        </p:nvSpPr>
        <p:spPr>
          <a:xfrm>
            <a:off x="825500" y="90577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image27.jpeg">
            <a:extLst>
              <a:ext uri="{FF2B5EF4-FFF2-40B4-BE49-F238E27FC236}">
                <a16:creationId xmlns:a16="http://schemas.microsoft.com/office/drawing/2014/main" id="{2AA2DB66-E1AB-4757-A09D-98BE563E65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6100" y="1108367"/>
            <a:ext cx="1547495" cy="15474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5D6F98-BD5D-4FDF-967D-4A032A997834}"/>
              </a:ext>
            </a:extLst>
          </p:cNvPr>
          <p:cNvSpPr txBox="1"/>
          <p:nvPr/>
        </p:nvSpPr>
        <p:spPr>
          <a:xfrm>
            <a:off x="7124700" y="2776790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D7BAAA-3B44-4C82-A3BD-65066ED8E705}"/>
              </a:ext>
            </a:extLst>
          </p:cNvPr>
          <p:cNvSpPr txBox="1"/>
          <p:nvPr/>
        </p:nvSpPr>
        <p:spPr>
          <a:xfrm>
            <a:off x="533400" y="259442"/>
            <a:ext cx="652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三、作垂线构造特殊角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117</TotalTime>
  <Words>675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第5课时  直角三角形中构造特殊角解题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6</cp:revision>
  <dcterms:created xsi:type="dcterms:W3CDTF">2020-11-28T01:58:17Z</dcterms:created>
  <dcterms:modified xsi:type="dcterms:W3CDTF">2020-11-28T03:55:17Z</dcterms:modified>
</cp:coreProperties>
</file>