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82" r:id="rId3"/>
  </p:sldMasterIdLst>
  <p:sldIdLst>
    <p:sldId id="256" r:id="rId4"/>
    <p:sldId id="275" r:id="rId5"/>
    <p:sldId id="257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74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71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64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790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414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34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561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567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176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886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91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20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60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87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3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8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46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6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41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23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2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72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3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9D2708A9-61A7-45AB-8B00-4E0016E3F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zh-CN" sz="32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2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课时</a:t>
            </a:r>
            <a:r>
              <a:rPr lang="en-US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全等三角形的性质和判定</a:t>
            </a:r>
            <a:r>
              <a:rPr lang="en-US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预备节</a:t>
            </a:r>
            <a:r>
              <a:rPr lang="en-US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7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189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172265A-BC7F-4401-938F-410E6892B0A8}"/>
              </a:ext>
            </a:extLst>
          </p:cNvPr>
          <p:cNvSpPr txBox="1"/>
          <p:nvPr/>
        </p:nvSpPr>
        <p:spPr>
          <a:xfrm>
            <a:off x="742950" y="353189"/>
            <a:ext cx="80454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9.(20·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无锡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 AB∥CD,AB=CD,BE=CF.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:(1)△ABF≌△DCE</a:t>
            </a:r>
            <a:r>
              <a:rPr lang="zh-CN" altLang="en-US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A24FBD9B-AC81-459A-B432-FFE3C1812CCE}"/>
                  </a:ext>
                </a:extLst>
              </p:cNvPr>
              <p:cNvSpPr txBox="1"/>
              <p:nvPr/>
            </p:nvSpPr>
            <p:spPr>
              <a:xfrm>
                <a:off x="742950" y="2255800"/>
                <a:ext cx="9124950" cy="4327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:(1)∵AB//CD,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∴∠B=∠C</a:t>
                </a:r>
                <a:r>
                  <a:rPr lang="en-US" altLang="zh-CN" sz="3600" b="1" dirty="0" smtClean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sz="3600" b="1" dirty="0" smtClean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∵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BE=CF,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∴BE-EF=CF-EF,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BF=CE,</a:t>
                </a: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△ABF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△DCE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𝐀𝐁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𝑫𝑪</m:t>
                              </m:r>
                            </m:e>
                          </m:mr>
                          <m:mr>
                            <m:e>
                              <m:r>
                                <a:rPr lang="zh-CN" altLang="zh-CN" sz="3600" b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∠</m:t>
                              </m:r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𝐁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=∠</m:t>
                              </m:r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𝐁𝐅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𝑪𝑬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   ∴△ABF≌△DCE(SAS);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24FBD9B-AC81-459A-B432-FFE3C1812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255800"/>
                <a:ext cx="9124950" cy="4327338"/>
              </a:xfrm>
              <a:prstGeom prst="rect">
                <a:avLst/>
              </a:prstGeom>
              <a:blipFill rotWithShape="1">
                <a:blip r:embed="rId2"/>
                <a:stretch>
                  <a:fillRect l="-2071" t="-2113" b="-4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11.jpeg">
            <a:extLst>
              <a:ext uri="{FF2B5EF4-FFF2-40B4-BE49-F238E27FC236}">
                <a16:creationId xmlns:a16="http://schemas.microsoft.com/office/drawing/2014/main" xmlns="" id="{856E255B-0A03-436F-88B9-08D2E305786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4200" y="713965"/>
            <a:ext cx="3124200" cy="16780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BA07C050-2D6B-4AC1-A0DF-AFE4C5C61CDC}"/>
              </a:ext>
            </a:extLst>
          </p:cNvPr>
          <p:cNvSpPr txBox="1"/>
          <p:nvPr/>
        </p:nvSpPr>
        <p:spPr>
          <a:xfrm>
            <a:off x="6724650" y="2568161"/>
            <a:ext cx="1276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46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CA15D82-7862-41C1-A542-6A8E9F54CDA5}"/>
              </a:ext>
            </a:extLst>
          </p:cNvPr>
          <p:cNvSpPr txBox="1"/>
          <p:nvPr/>
        </p:nvSpPr>
        <p:spPr>
          <a:xfrm>
            <a:off x="1028700" y="1860540"/>
            <a:ext cx="62293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(2)∵△ABF≌△DCE,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∴∠AFB=∠DEC,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∴180°-∠AFB=180°-∠DEC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:∠AFE=∠DEF,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∴AF//DE.</a:t>
            </a:r>
            <a:endParaRPr kumimoji="0" lang="zh-CN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0EB000AC-EF82-48F1-9364-3878B91690AD}"/>
              </a:ext>
            </a:extLst>
          </p:cNvPr>
          <p:cNvSpPr txBox="1"/>
          <p:nvPr/>
        </p:nvSpPr>
        <p:spPr>
          <a:xfrm>
            <a:off x="958850" y="106112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(2)AF∥DE</a:t>
            </a:r>
            <a:endParaRPr lang="zh-CN" altLang="en-US" dirty="0"/>
          </a:p>
        </p:txBody>
      </p:sp>
      <p:pic>
        <p:nvPicPr>
          <p:cNvPr id="12" name="image11.jpeg">
            <a:extLst>
              <a:ext uri="{FF2B5EF4-FFF2-40B4-BE49-F238E27FC236}">
                <a16:creationId xmlns:a16="http://schemas.microsoft.com/office/drawing/2014/main" xmlns="" id="{3AF0E81A-8AFB-40E0-A68D-EBF9D2B43BD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4200" y="713965"/>
            <a:ext cx="3124200" cy="167808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AE6FA7D1-583F-4C41-AB32-3487574B1946}"/>
              </a:ext>
            </a:extLst>
          </p:cNvPr>
          <p:cNvSpPr txBox="1"/>
          <p:nvPr/>
        </p:nvSpPr>
        <p:spPr>
          <a:xfrm>
            <a:off x="6724650" y="2568161"/>
            <a:ext cx="1276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4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8CEC3A00-4D8B-4358-A330-647EE8A161F6}"/>
              </a:ext>
            </a:extLst>
          </p:cNvPr>
          <p:cNvSpPr txBox="1"/>
          <p:nvPr/>
        </p:nvSpPr>
        <p:spPr>
          <a:xfrm>
            <a:off x="533400" y="438846"/>
            <a:ext cx="7340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10.(20·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铜仁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,∠B=∠E,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BF=EC,AC∥DF.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:△ABC≌△DEF.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C9BB9053-C077-42BF-9CE3-FDB0E35667C5}"/>
                  </a:ext>
                </a:extLst>
              </p:cNvPr>
              <p:cNvSpPr txBox="1"/>
              <p:nvPr/>
            </p:nvSpPr>
            <p:spPr>
              <a:xfrm>
                <a:off x="685800" y="2124672"/>
                <a:ext cx="8458200" cy="4323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:∵AC//DF,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∴∠ACB=∠DFE</a:t>
                </a:r>
                <a:r>
                  <a:rPr lang="en-US" altLang="zh-CN" sz="3600" b="1" dirty="0" smtClean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zh-CN" altLang="zh-CN" sz="3600" b="1" dirty="0" smtClean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又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∵BF=CE,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lang="en-US" altLang="zh-CN" sz="3600" b="1" dirty="0" smtClean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BF+FC=CE+FC  </a:t>
                </a:r>
                <a:r>
                  <a:rPr lang="zh-CN" altLang="zh-CN" sz="3600" b="1" dirty="0" smtClean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zh-CN" altLang="en-US" sz="3600" b="1" dirty="0" smtClean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3600" b="1" dirty="0" smtClean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BC=EF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  </a:t>
                </a: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△ABC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△DEF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zh-CN" sz="3600" b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∠</m:t>
                              </m:r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𝐁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=∠</m:t>
                              </m:r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𝑬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𝐁𝐂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𝑬𝑭</m:t>
                              </m:r>
                            </m:e>
                          </m:mr>
                          <m:mr>
                            <m:e>
                              <m:r>
                                <a:rPr lang="zh-CN" altLang="zh-CN" sz="3600" b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∠</m:t>
                              </m:r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𝐀𝐂𝐁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=∠</m:t>
                              </m:r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𝑫𝑭𝑬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∴△ABC≌△DEF(ASA).</a:t>
                </a:r>
                <a:endParaRPr lang="zh-CN" altLang="zh-CN" sz="11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9BB9053-C077-42BF-9CE3-FDB0E3566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124672"/>
                <a:ext cx="8458200" cy="4323748"/>
              </a:xfrm>
              <a:prstGeom prst="rect">
                <a:avLst/>
              </a:prstGeom>
              <a:blipFill rotWithShape="1">
                <a:blip r:embed="rId2"/>
                <a:stretch>
                  <a:fillRect l="-2235" t="-2116" b="-4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12.jpeg">
            <a:extLst>
              <a:ext uri="{FF2B5EF4-FFF2-40B4-BE49-F238E27FC236}">
                <a16:creationId xmlns:a16="http://schemas.microsoft.com/office/drawing/2014/main" xmlns="" id="{F2D930F9-A9ED-4466-93B3-DA2F717648A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08382" y="1639175"/>
            <a:ext cx="2699385" cy="169164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88B5CF20-89E6-4190-85A6-E8F47CF9237E}"/>
              </a:ext>
            </a:extLst>
          </p:cNvPr>
          <p:cNvSpPr txBox="1"/>
          <p:nvPr/>
        </p:nvSpPr>
        <p:spPr>
          <a:xfrm>
            <a:off x="6419850" y="3059668"/>
            <a:ext cx="1276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77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71E884B-FD54-4167-8AAF-2BE29D7ADCB6}"/>
              </a:ext>
            </a:extLst>
          </p:cNvPr>
          <p:cNvSpPr txBox="1"/>
          <p:nvPr/>
        </p:nvSpPr>
        <p:spPr>
          <a:xfrm>
            <a:off x="698500" y="285740"/>
            <a:ext cx="8051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11.(20·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衡阳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∠B=∠C,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过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的中点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DE⊥AB,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DF⊥AC,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垂足分别为点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:DE=DF.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9056FD86-4BE0-4E02-9C5B-0A234818D851}"/>
                  </a:ext>
                </a:extLst>
              </p:cNvPr>
              <p:cNvSpPr txBox="1"/>
              <p:nvPr/>
            </p:nvSpPr>
            <p:spPr>
              <a:xfrm>
                <a:off x="393700" y="2041782"/>
                <a:ext cx="8401050" cy="4631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∵DE⊥AB,DF⊥AC,∴∠BED=∠CFD=90°,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∵D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BC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的中点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∴BD=CD, 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△BED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△CFD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zh-CN" sz="3600" b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∠</m:t>
                              </m:r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𝐁𝐄𝐃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=∠</m:t>
                              </m:r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𝑪𝑭𝑫</m:t>
                              </m:r>
                            </m:e>
                          </m:mr>
                          <m:mr>
                            <m:e>
                              <m:r>
                                <a:rPr lang="zh-CN" altLang="zh-CN" sz="3600" b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∠</m:t>
                              </m:r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𝐁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=∠</m:t>
                              </m:r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𝐁𝐃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𝑪𝑫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∴△BED≌△CFD(AAS),∴DE=DF.</a:t>
                </a:r>
                <a:endParaRPr lang="zh-CN" altLang="zh-CN" sz="11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056FD86-4BE0-4E02-9C5B-0A234818D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2041782"/>
                <a:ext cx="8401050" cy="4631011"/>
              </a:xfrm>
              <a:prstGeom prst="rect">
                <a:avLst/>
              </a:prstGeom>
              <a:blipFill>
                <a:blip r:embed="rId2"/>
                <a:stretch>
                  <a:fillRect l="-2250" t="-2105" r="-145" b="-4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13.jpeg">
            <a:extLst>
              <a:ext uri="{FF2B5EF4-FFF2-40B4-BE49-F238E27FC236}">
                <a16:creationId xmlns:a16="http://schemas.microsoft.com/office/drawing/2014/main" xmlns="" id="{588FB870-E008-4C3B-9D4A-87BE22B845F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61430" y="4158932"/>
            <a:ext cx="2231390" cy="151193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3AB386D8-8F40-4923-B855-BFC07E3B0A7C}"/>
              </a:ext>
            </a:extLst>
          </p:cNvPr>
          <p:cNvSpPr txBox="1"/>
          <p:nvPr/>
        </p:nvSpPr>
        <p:spPr>
          <a:xfrm>
            <a:off x="7191375" y="5802498"/>
            <a:ext cx="1276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2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15D6763-D1B5-4F1F-AD51-08552C91E95A}"/>
              </a:ext>
            </a:extLst>
          </p:cNvPr>
          <p:cNvSpPr txBox="1"/>
          <p:nvPr/>
        </p:nvSpPr>
        <p:spPr>
          <a:xfrm>
            <a:off x="527050" y="335846"/>
            <a:ext cx="85471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分别是等边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上的点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BE=AF,CE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P.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:CE=BF;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∠BPC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的度数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F0693AF-2627-48C8-8F17-6EE5B859EDD8}"/>
              </a:ext>
            </a:extLst>
          </p:cNvPr>
          <p:cNvSpPr txBox="1"/>
          <p:nvPr/>
        </p:nvSpPr>
        <p:spPr>
          <a:xfrm>
            <a:off x="657225" y="3686323"/>
            <a:ext cx="7505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△BCE≌△ABF(SAS</a:t>
            </a:r>
            <a:r>
              <a:rPr lang="en-US" altLang="zh-CN" sz="36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),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CE=BF;</a:t>
            </a:r>
            <a:endParaRPr lang="zh-CN" altLang="zh-CN" sz="11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09EFF46-55F8-4C2C-A5BA-288C824D54BC}"/>
              </a:ext>
            </a:extLst>
          </p:cNvPr>
          <p:cNvSpPr txBox="1"/>
          <p:nvPr/>
        </p:nvSpPr>
        <p:spPr>
          <a:xfrm>
            <a:off x="744907" y="48455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(2)∠BPC=120°.</a:t>
            </a:r>
            <a:endParaRPr lang="zh-CN" altLang="zh-CN" sz="11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4" name="image15.jpeg">
            <a:extLst>
              <a:ext uri="{FF2B5EF4-FFF2-40B4-BE49-F238E27FC236}">
                <a16:creationId xmlns:a16="http://schemas.microsoft.com/office/drawing/2014/main" xmlns="" id="{54936AAA-9C35-4D4F-B017-1A53425CB28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8085" y="1701165"/>
            <a:ext cx="1979930" cy="172783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D5D12AD-5B5C-46B0-AD48-84ACF58F2E8B}"/>
              </a:ext>
            </a:extLst>
          </p:cNvPr>
          <p:cNvSpPr txBox="1"/>
          <p:nvPr/>
        </p:nvSpPr>
        <p:spPr>
          <a:xfrm>
            <a:off x="6746558" y="3429000"/>
            <a:ext cx="1276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93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13479"/>
            <a:ext cx="8768219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老师同学们，你们好，八年级下册第一章的教学内容结合北师大教材，</a:t>
            </a: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根据教</a:t>
            </a:r>
            <a:r>
              <a:rPr lang="zh-CN" altLang="en-US" sz="2800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学实</a:t>
            </a: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际，</a:t>
            </a:r>
            <a:r>
              <a:rPr lang="zh-CN" altLang="en-US" sz="2800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在保持总课时不变的情况下做了如下调整</a:t>
            </a:r>
            <a:endParaRPr lang="en-US" altLang="zh-CN" sz="2800" b="1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全等三角形（预备节）</a:t>
            </a:r>
            <a:endParaRPr lang="en-US" altLang="zh-CN" sz="28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等腰三角形的性质</a:t>
            </a:r>
            <a:endParaRPr lang="en-US" altLang="zh-CN" sz="28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等腰三角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形的判定</a:t>
            </a:r>
            <a:endParaRPr lang="en-US" altLang="zh-CN" sz="28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等边三角形的性质和判定</a:t>
            </a:r>
            <a:endParaRPr lang="en-US" altLang="zh-CN" sz="28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5.30°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的直角三角形</a:t>
            </a:r>
            <a:endParaRPr lang="en-US" altLang="zh-CN" sz="28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勾股定理即逆定理</a:t>
            </a:r>
            <a:endParaRPr lang="en-US" altLang="zh-CN" sz="28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7.HL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证明直角三角形全等</a:t>
            </a:r>
            <a:endParaRPr lang="en-US" altLang="zh-CN" sz="28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8.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线段垂直平分线的性质和判定</a:t>
            </a:r>
            <a:endParaRPr lang="en-US" altLang="zh-CN" sz="28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9.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线段垂直平分线的画图与应用</a:t>
            </a:r>
            <a:endParaRPr lang="en-US" altLang="zh-CN" sz="28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10.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角平分线的性质和判定</a:t>
            </a:r>
            <a:endParaRPr lang="en-US" altLang="zh-CN" sz="28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11.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角平分线的画图和应用</a:t>
            </a:r>
            <a:endParaRPr lang="en-US" altLang="zh-CN" sz="28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请老</a:t>
            </a:r>
            <a:r>
              <a:rPr lang="zh-CN" altLang="en-US" sz="2800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师和同学们在使用的过程中结合教材做相应的调整</a:t>
            </a:r>
            <a:endParaRPr lang="en-US" altLang="zh-CN" sz="2800" b="1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30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5D48ABF-23A7-4DCD-B086-02D734ADC627}"/>
              </a:ext>
            </a:extLst>
          </p:cNvPr>
          <p:cNvSpPr txBox="1"/>
          <p:nvPr/>
        </p:nvSpPr>
        <p:spPr>
          <a:xfrm>
            <a:off x="742950" y="654040"/>
            <a:ext cx="77343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三角形全等的四种判定方法是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①_____________;②_____________;③_____________;④_____________.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57BE0291-4EB0-47C3-B295-CCD249E45B13}"/>
              </a:ext>
            </a:extLst>
          </p:cNvPr>
          <p:cNvSpPr txBox="1"/>
          <p:nvPr/>
        </p:nvSpPr>
        <p:spPr>
          <a:xfrm>
            <a:off x="635000" y="3771037"/>
            <a:ext cx="8083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若两个三角形全等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则对应边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对应角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______.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87929640-4DF1-4250-A87C-0070627256C8}"/>
              </a:ext>
            </a:extLst>
          </p:cNvPr>
          <p:cNvSpPr txBox="1"/>
          <p:nvPr/>
        </p:nvSpPr>
        <p:spPr>
          <a:xfrm>
            <a:off x="1276350" y="1188561"/>
            <a:ext cx="3917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边角边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(SAS)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32F203AA-93D3-49E1-884E-77087085D148}"/>
              </a:ext>
            </a:extLst>
          </p:cNvPr>
          <p:cNvSpPr txBox="1"/>
          <p:nvPr/>
        </p:nvSpPr>
        <p:spPr>
          <a:xfrm>
            <a:off x="5200649" y="1124208"/>
            <a:ext cx="28610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角边角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(ASA)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AF277506-730C-4839-993F-AC630C3364FA}"/>
              </a:ext>
            </a:extLst>
          </p:cNvPr>
          <p:cNvSpPr txBox="1"/>
          <p:nvPr/>
        </p:nvSpPr>
        <p:spPr>
          <a:xfrm>
            <a:off x="1297419" y="1681028"/>
            <a:ext cx="2833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角角边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(AAS)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7005EE48-4642-46EE-A28B-4B5C62678F31}"/>
              </a:ext>
            </a:extLst>
          </p:cNvPr>
          <p:cNvSpPr txBox="1"/>
          <p:nvPr/>
        </p:nvSpPr>
        <p:spPr>
          <a:xfrm>
            <a:off x="5137150" y="1672877"/>
            <a:ext cx="31434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边边边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(SSS)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8DD1F84F-8EF6-4120-94AF-FF9C632FBF5B}"/>
              </a:ext>
            </a:extLst>
          </p:cNvPr>
          <p:cNvSpPr txBox="1"/>
          <p:nvPr/>
        </p:nvSpPr>
        <p:spPr>
          <a:xfrm>
            <a:off x="6946900" y="3724870"/>
            <a:ext cx="1530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相等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8E000C40-5F94-411B-9196-60B1642B5073}"/>
              </a:ext>
            </a:extLst>
          </p:cNvPr>
          <p:cNvSpPr txBox="1"/>
          <p:nvPr/>
        </p:nvSpPr>
        <p:spPr>
          <a:xfrm>
            <a:off x="2024063" y="4280158"/>
            <a:ext cx="2107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相等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79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  <p:bldP spid="19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906A94A-524B-41C7-AD14-15E0FDD7DB7B}"/>
              </a:ext>
            </a:extLst>
          </p:cNvPr>
          <p:cNvSpPr txBox="1"/>
          <p:nvPr/>
        </p:nvSpPr>
        <p:spPr>
          <a:xfrm>
            <a:off x="393700" y="378748"/>
            <a:ext cx="8356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,∠ABC=∠DEF,AB=DE,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要说明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△ABC≌△DEF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“SAS”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为依据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还须添加的一个条件为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___________;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“ASA”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为依据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还须添加的一个条件为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__________;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“AAS”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为依据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还须添加的一个条件为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__________________.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4.jpeg">
            <a:extLst>
              <a:ext uri="{FF2B5EF4-FFF2-40B4-BE49-F238E27FC236}">
                <a16:creationId xmlns:a16="http://schemas.microsoft.com/office/drawing/2014/main" xmlns="" id="{FC25CFB1-FCDA-4EFD-8F4E-9EBBA61EC48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2185" y="5039707"/>
            <a:ext cx="2087880" cy="14395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3A9668D-895A-4C6D-B560-B999D7A52155}"/>
              </a:ext>
            </a:extLst>
          </p:cNvPr>
          <p:cNvSpPr txBox="1"/>
          <p:nvPr/>
        </p:nvSpPr>
        <p:spPr>
          <a:xfrm>
            <a:off x="6610350" y="6479252"/>
            <a:ext cx="1276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3350D73-B460-44C4-A1E4-03C51D914184}"/>
              </a:ext>
            </a:extLst>
          </p:cNvPr>
          <p:cNvSpPr txBox="1"/>
          <p:nvPr/>
        </p:nvSpPr>
        <p:spPr>
          <a:xfrm>
            <a:off x="1555750" y="1991320"/>
            <a:ext cx="3670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BC=EF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BE=CF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584B32D6-4506-4501-9D1B-B53E9AB9D022}"/>
              </a:ext>
            </a:extLst>
          </p:cNvPr>
          <p:cNvSpPr txBox="1"/>
          <p:nvPr/>
        </p:nvSpPr>
        <p:spPr>
          <a:xfrm>
            <a:off x="2020248" y="3025259"/>
            <a:ext cx="2741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∠A=∠D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0B5D86E5-F15A-4224-8AC8-90AB37DC0348}"/>
              </a:ext>
            </a:extLst>
          </p:cNvPr>
          <p:cNvSpPr txBox="1"/>
          <p:nvPr/>
        </p:nvSpPr>
        <p:spPr>
          <a:xfrm>
            <a:off x="1949450" y="4127371"/>
            <a:ext cx="4271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∠ACB=∠F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AC∥DF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737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AF05917-EB09-454B-A8E5-C3A24D3F53D4}"/>
              </a:ext>
            </a:extLst>
          </p:cNvPr>
          <p:cNvSpPr txBox="1"/>
          <p:nvPr/>
        </p:nvSpPr>
        <p:spPr>
          <a:xfrm>
            <a:off x="463550" y="691287"/>
            <a:ext cx="7988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∠APO=∠BPO,∠A=∠B,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:△AOP≌△BOP.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428301C1-A270-449B-9F64-B0C9C3FB539F}"/>
                  </a:ext>
                </a:extLst>
              </p:cNvPr>
              <p:cNvSpPr txBox="1"/>
              <p:nvPr/>
            </p:nvSpPr>
            <p:spPr>
              <a:xfrm>
                <a:off x="736600" y="2322290"/>
                <a:ext cx="7156450" cy="29690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△AOP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△BOP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3600" b="1" i="1"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3600" b="1" i="1">
                                  <a:effectLst/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zh-CN" sz="3600" b="1" smtClean="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∠</m:t>
                                </m:r>
                                <m:r>
                                  <a:rPr lang="en-US" altLang="zh-CN" sz="3600" b="1" i="1" smtClean="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𝐀</m:t>
                                </m:r>
                                <m:r>
                                  <a:rPr lang="en-US" altLang="zh-CN" sz="3600" b="1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=∠</m:t>
                                </m:r>
                                <m:r>
                                  <a:rPr lang="en-US" altLang="zh-CN" sz="3600" b="1" i="1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𝐁</m:t>
                                </m:r>
                                <m:r>
                                  <a:rPr lang="en-US" altLang="zh-CN" sz="3600" b="1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zh-CN" altLang="zh-CN" sz="3600" b="1" smtClean="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已知</m:t>
                                </m:r>
                                <m:r>
                                  <a:rPr lang="en-US" altLang="zh-CN" sz="3600" b="1" smtClean="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zh-CN" sz="3600" b="1" smtClean="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∠</m:t>
                                </m:r>
                                <m:r>
                                  <a:rPr lang="en-US" altLang="zh-CN" sz="3600" b="1" i="1" smtClean="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𝐀𝐏𝐎</m:t>
                                </m:r>
                                <m:r>
                                  <a:rPr lang="en-US" altLang="zh-CN" sz="3600" b="1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=∠</m:t>
                                </m:r>
                                <m:r>
                                  <a:rPr lang="en-US" altLang="zh-CN" sz="3600" b="1" i="1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𝐁𝐏𝐎</m:t>
                                </m:r>
                                <m:r>
                                  <a:rPr lang="en-US" altLang="zh-CN" sz="3600" b="1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3600" b="1" i="0" smtClean="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         </m:t>
                                </m:r>
                                <m:r>
                                  <a:rPr lang="en-US" altLang="zh-CN" sz="3600" b="1" smtClean="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b="1" i="1" smtClean="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𝐎𝐏</m:t>
                                </m:r>
                                <m:r>
                                  <a:rPr lang="en-US" altLang="zh-CN" sz="3600" b="1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3600" b="1" i="1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𝐎𝐏</m:t>
                                </m:r>
                                <m:r>
                                  <a:rPr lang="en-US" altLang="zh-CN" sz="3600" b="1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3600" b="1" i="0" smtClean="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             </m:t>
                                </m:r>
                                <m:r>
                                  <a:rPr lang="en-US" altLang="zh-CN" sz="3600" b="1" smtClean="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11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∴______≌_______(    ).</a:t>
                </a:r>
                <a:endPara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28301C1-A270-449B-9F64-B0C9C3FB5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2322290"/>
                <a:ext cx="7156450" cy="2969018"/>
              </a:xfrm>
              <a:prstGeom prst="rect">
                <a:avLst/>
              </a:prstGeom>
              <a:blipFill rotWithShape="1">
                <a:blip r:embed="rId2"/>
                <a:stretch>
                  <a:fillRect l="-2641" t="-3080" b="-6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5.jpeg">
            <a:extLst>
              <a:ext uri="{FF2B5EF4-FFF2-40B4-BE49-F238E27FC236}">
                <a16:creationId xmlns:a16="http://schemas.microsoft.com/office/drawing/2014/main" xmlns="" id="{0DE769F4-5946-4116-9DCD-6EE37E1C1E5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3542" y="1807242"/>
            <a:ext cx="2262308" cy="159902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FADEB0E6-C0B5-4F50-A59D-BAC88B75F040}"/>
              </a:ext>
            </a:extLst>
          </p:cNvPr>
          <p:cNvSpPr txBox="1"/>
          <p:nvPr/>
        </p:nvSpPr>
        <p:spPr>
          <a:xfrm>
            <a:off x="7131050" y="3652278"/>
            <a:ext cx="1276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 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D1B1ED74-1900-4642-B94B-0B13C9465722}"/>
              </a:ext>
            </a:extLst>
          </p:cNvPr>
          <p:cNvSpPr txBox="1"/>
          <p:nvPr/>
        </p:nvSpPr>
        <p:spPr>
          <a:xfrm>
            <a:off x="5381948" y="3483633"/>
            <a:ext cx="1323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E9CC43F9-2728-431E-BF10-3FB9C8D53076}"/>
              </a:ext>
            </a:extLst>
          </p:cNvPr>
          <p:cNvSpPr txBox="1"/>
          <p:nvPr/>
        </p:nvSpPr>
        <p:spPr>
          <a:xfrm>
            <a:off x="1428815" y="4587948"/>
            <a:ext cx="1587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△AOP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48F3E75A-AE46-4207-ABB3-7538B2DF1340}"/>
              </a:ext>
            </a:extLst>
          </p:cNvPr>
          <p:cNvSpPr txBox="1"/>
          <p:nvPr/>
        </p:nvSpPr>
        <p:spPr>
          <a:xfrm>
            <a:off x="3229201" y="4551876"/>
            <a:ext cx="1587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△BOP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12A40B5B-45FD-4BB5-AD4A-3FA8CA97BF94}"/>
              </a:ext>
            </a:extLst>
          </p:cNvPr>
          <p:cNvSpPr txBox="1"/>
          <p:nvPr/>
        </p:nvSpPr>
        <p:spPr>
          <a:xfrm>
            <a:off x="5029512" y="4629951"/>
            <a:ext cx="1325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AAS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043CBB19-0824-4B41-99B3-EBB89C849765}"/>
              </a:ext>
            </a:extLst>
          </p:cNvPr>
          <p:cNvSpPr txBox="1"/>
          <p:nvPr/>
        </p:nvSpPr>
        <p:spPr>
          <a:xfrm>
            <a:off x="4544137" y="4071865"/>
            <a:ext cx="19858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公共边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194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0" grpId="0"/>
      <p:bldP spid="22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9DD68AF-B51B-433C-AA94-0234146C1AB9}"/>
              </a:ext>
            </a:extLst>
          </p:cNvPr>
          <p:cNvSpPr txBox="1"/>
          <p:nvPr/>
        </p:nvSpPr>
        <p:spPr>
          <a:xfrm>
            <a:off x="831850" y="315511"/>
            <a:ext cx="76517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,AB=AC,∠B=∠C,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△ABD≌△ACE.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A7F8C67C-8CE8-4DB0-9158-D3D227DA263A}"/>
                  </a:ext>
                </a:extLst>
              </p:cNvPr>
              <p:cNvSpPr txBox="1"/>
              <p:nvPr/>
            </p:nvSpPr>
            <p:spPr>
              <a:xfrm>
                <a:off x="671099" y="2098996"/>
                <a:ext cx="6861175" cy="29915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△ABD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△ACE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3600" b="1" i="1"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3600" b="1" i="1">
                                  <a:effectLst/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zh-CN" sz="3600" b="1" smtClean="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∠</m:t>
                                </m:r>
                                <m:r>
                                  <a:rPr lang="en-US" altLang="zh-CN" sz="3600" b="1" i="1" smtClean="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_____</m:t>
                                </m:r>
                                <m:r>
                                  <a:rPr lang="en-US" altLang="zh-CN" sz="3600" b="1" smtClean="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zh-CN" altLang="zh-CN" sz="3600" b="1" smtClean="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∠</m:t>
                                </m:r>
                                <m:r>
                                  <a:rPr lang="en-US" altLang="zh-CN" sz="36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_____</m:t>
                                </m:r>
                                <m:r>
                                  <a:rPr lang="zh-CN" altLang="zh-CN" sz="36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sz="3600" b="1" smtClean="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zh-CN" altLang="zh-CN" sz="3600" b="1" smtClean="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已知</m:t>
                                </m:r>
                                <m:r>
                                  <a:rPr lang="en-US" altLang="zh-CN" sz="3600" b="1" smtClean="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_____</m:t>
                                </m:r>
                                <m:r>
                                  <a:rPr lang="en-US" altLang="zh-CN" sz="3600" b="1" smtClean="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36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_____</m:t>
                                </m:r>
                                <m:r>
                                  <a:rPr lang="zh-CN" altLang="zh-CN" sz="36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sz="3600" b="1" smtClean="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zh-CN" altLang="zh-CN" sz="3600" b="1" smtClean="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已知</m:t>
                                </m:r>
                                <m:r>
                                  <a:rPr lang="en-US" altLang="zh-CN" sz="3600" b="1" smtClean="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zh-CN" sz="3600" b="1" smtClean="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∠</m:t>
                                </m:r>
                                <m:r>
                                  <a:rPr lang="en-US" altLang="zh-CN" sz="3600" b="1" i="0" smtClean="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_____</m:t>
                                </m:r>
                                <m:r>
                                  <a:rPr lang="en-US" altLang="zh-CN" sz="3600" b="1" smtClean="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zh-CN" altLang="zh-CN" sz="3600" b="1" smtClean="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∠</m:t>
                                </m:r>
                                <m:r>
                                  <a:rPr lang="en-US" altLang="zh-CN" sz="36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_____</m:t>
                                </m:r>
                                <m:r>
                                  <a:rPr lang="zh-CN" altLang="zh-CN" sz="36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sz="3600" b="1" smtClean="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zh-CN" altLang="zh-CN" sz="3600" b="1" smtClean="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公共角</m:t>
                                </m:r>
                                <m:r>
                                  <a:rPr lang="en-US" altLang="zh-CN" sz="3600" b="1" smtClean="0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11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∴ </a:t>
                </a:r>
                <a:r>
                  <a:rPr lang="en-US" altLang="zh-CN" sz="36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___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_____</m:t>
                    </m:r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≌</a:t>
                </a:r>
                <a14:m>
                  <m:oMath xmlns:m="http://schemas.openxmlformats.org/officeDocument/2006/math">
                    <m:r>
                      <a:rPr lang="en-US" altLang="zh-CN" sz="3600" b="1" i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____</m:t>
                    </m:r>
                    <m:r>
                      <a:rPr lang="en-US" altLang="zh-CN" sz="3600" b="1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_____</m:t>
                    </m:r>
                  </m:oMath>
                </a14:m>
                <a:r>
                  <a:rPr lang="en-US" altLang="zh-CN" sz="3600" b="1" dirty="0">
                    <a:solidFill>
                      <a:srgbClr val="FF00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    )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libri" panose="020F0502020204030204" pitchFamily="34" charset="0"/>
                  </a:rPr>
                  <a:t> </a:t>
                </a:r>
                <a:endParaRPr lang="zh-CN" altLang="zh-CN" sz="11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7F8C67C-8CE8-4DB0-9158-D3D227DA2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99" y="2098996"/>
                <a:ext cx="6861175" cy="2991588"/>
              </a:xfrm>
              <a:prstGeom prst="rect">
                <a:avLst/>
              </a:prstGeom>
              <a:blipFill rotWithShape="1">
                <a:blip r:embed="rId2"/>
                <a:stretch>
                  <a:fillRect l="-2664" t="-3055" b="-6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6.jpeg">
            <a:extLst>
              <a:ext uri="{FF2B5EF4-FFF2-40B4-BE49-F238E27FC236}">
                <a16:creationId xmlns:a16="http://schemas.microsoft.com/office/drawing/2014/main" xmlns="" id="{F1FF7F74-4BBA-4E24-8349-4E124DC4A0F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9250" y="1415732"/>
            <a:ext cx="2015490" cy="183578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1E52A43D-FB5D-44B7-A860-2845B9878F27}"/>
              </a:ext>
            </a:extLst>
          </p:cNvPr>
          <p:cNvSpPr txBox="1"/>
          <p:nvPr/>
        </p:nvSpPr>
        <p:spPr>
          <a:xfrm>
            <a:off x="7207250" y="3465036"/>
            <a:ext cx="1276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 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116F6449-5C96-4559-ADDD-0C11EC9257AA}"/>
              </a:ext>
            </a:extLst>
          </p:cNvPr>
          <p:cNvSpPr txBox="1"/>
          <p:nvPr/>
        </p:nvSpPr>
        <p:spPr>
          <a:xfrm>
            <a:off x="5480050" y="4333993"/>
            <a:ext cx="121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ASA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B5C7F69C-E54C-4068-A902-E02F6E7307A0}"/>
              </a:ext>
            </a:extLst>
          </p:cNvPr>
          <p:cNvSpPr txBox="1"/>
          <p:nvPr/>
        </p:nvSpPr>
        <p:spPr>
          <a:xfrm>
            <a:off x="2220912" y="3817107"/>
            <a:ext cx="10136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D4232095-5CE6-4934-9E80-3447D056DA92}"/>
              </a:ext>
            </a:extLst>
          </p:cNvPr>
          <p:cNvSpPr txBox="1"/>
          <p:nvPr/>
        </p:nvSpPr>
        <p:spPr>
          <a:xfrm>
            <a:off x="3846512" y="3243639"/>
            <a:ext cx="121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86739A7C-4FFC-4E31-AA4F-17908CC5C7C8}"/>
              </a:ext>
            </a:extLst>
          </p:cNvPr>
          <p:cNvSpPr txBox="1"/>
          <p:nvPr/>
        </p:nvSpPr>
        <p:spPr>
          <a:xfrm>
            <a:off x="2323147" y="3236429"/>
            <a:ext cx="121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AB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A9A612FE-9488-4503-AD0C-60B6E340E96A}"/>
              </a:ext>
            </a:extLst>
          </p:cNvPr>
          <p:cNvSpPr txBox="1"/>
          <p:nvPr/>
        </p:nvSpPr>
        <p:spPr>
          <a:xfrm>
            <a:off x="4229100" y="2590098"/>
            <a:ext cx="121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CF151965-C135-4827-B28D-BC82A7929CC6}"/>
              </a:ext>
            </a:extLst>
          </p:cNvPr>
          <p:cNvSpPr txBox="1"/>
          <p:nvPr/>
        </p:nvSpPr>
        <p:spPr>
          <a:xfrm>
            <a:off x="2578100" y="2597308"/>
            <a:ext cx="121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E283E253-7E37-4EFB-A0DD-725A77D46251}"/>
              </a:ext>
            </a:extLst>
          </p:cNvPr>
          <p:cNvSpPr txBox="1"/>
          <p:nvPr/>
        </p:nvSpPr>
        <p:spPr>
          <a:xfrm>
            <a:off x="1654175" y="4315944"/>
            <a:ext cx="1533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△ABD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3CA56361-E08D-42D4-8CB4-E7F136392924}"/>
              </a:ext>
            </a:extLst>
          </p:cNvPr>
          <p:cNvSpPr txBox="1"/>
          <p:nvPr/>
        </p:nvSpPr>
        <p:spPr>
          <a:xfrm>
            <a:off x="3914775" y="4333993"/>
            <a:ext cx="1533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△ACE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25E01B52-B5ED-412D-AE92-35E35929DC83}"/>
              </a:ext>
            </a:extLst>
          </p:cNvPr>
          <p:cNvSpPr txBox="1"/>
          <p:nvPr/>
        </p:nvSpPr>
        <p:spPr>
          <a:xfrm>
            <a:off x="4161868" y="3834368"/>
            <a:ext cx="10136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35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7" grpId="0"/>
      <p:bldP spid="28" grpId="0"/>
      <p:bldP spid="29" grpId="0"/>
      <p:bldP spid="30" grpId="0"/>
      <p:bldP spid="32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5F0E698-BC03-4B82-86C9-BB6868E60609}"/>
              </a:ext>
            </a:extLst>
          </p:cNvPr>
          <p:cNvSpPr txBox="1"/>
          <p:nvPr/>
        </p:nvSpPr>
        <p:spPr>
          <a:xfrm>
            <a:off x="527050" y="288064"/>
            <a:ext cx="7378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AB=AC,AD=AE,∠1=∠2,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:∠B=∠C.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E13297E4-8042-46D7-9241-52CA2127FE3F}"/>
                  </a:ext>
                </a:extLst>
              </p:cNvPr>
              <p:cNvSpPr txBox="1"/>
              <p:nvPr/>
            </p:nvSpPr>
            <p:spPr>
              <a:xfrm>
                <a:off x="527050" y="1821600"/>
                <a:ext cx="8299450" cy="4631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:∵∠1=∠2(     ),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∴∠1+∠______=∠2+∠______.</a:t>
                </a:r>
              </a:p>
              <a:p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:∠BAD=∠CAE,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△BAD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△CAE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𝐀𝐁</m:t>
                              </m:r>
                              <m:r>
                                <a:rPr lang="en-US" altLang="zh-CN" sz="3600" b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𝐀𝐂</m:t>
                              </m:r>
                              <m:r>
                                <a:rPr lang="en-US" altLang="zh-CN" sz="3600" b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3600" b="1" i="0" smtClean="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         </m:t>
                              </m:r>
                              <m:r>
                                <a:rPr lang="en-US" altLang="zh-CN" sz="3600" b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zh-CN" altLang="zh-CN" sz="3600" b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∠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𝐁𝐀𝐃</m:t>
                              </m:r>
                              <m:r>
                                <a:rPr lang="en-US" altLang="zh-CN" sz="3600" b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=∠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𝑪𝑨𝑬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𝐀𝐃</m:t>
                              </m:r>
                              <m:r>
                                <a:rPr lang="en-US" altLang="zh-CN" sz="3600" b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𝐀𝐄</m:t>
                              </m:r>
                              <m:r>
                                <a:rPr lang="en-US" altLang="zh-CN" sz="3600" b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3600" b="1" i="0" smtClean="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         </m:t>
                              </m:r>
                              <m:r>
                                <a:rPr lang="en-US" altLang="zh-CN" sz="3600" b="1" smtClean="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3600" b="1" dirty="0" smtClean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∴△BAD≌△CAE(   </a:t>
                </a:r>
                <a:r>
                  <a:rPr lang="en-US" altLang="zh-CN" sz="3600" b="1" dirty="0" smtClean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).</a:t>
                </a:r>
              </a:p>
              <a:p>
                <a:r>
                  <a:rPr lang="zh-CN" altLang="zh-CN" sz="3600" b="1" dirty="0" smtClean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∠B=∠C(                      ).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libri" panose="020F0502020204030204" pitchFamily="34" charset="0"/>
                  </a:rPr>
                  <a:t> </a:t>
                </a:r>
                <a:endParaRPr lang="zh-CN" altLang="zh-CN" sz="11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13297E4-8042-46D7-9241-52CA2127F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50" y="1821600"/>
                <a:ext cx="8299450" cy="4631011"/>
              </a:xfrm>
              <a:prstGeom prst="rect">
                <a:avLst/>
              </a:prstGeom>
              <a:blipFill rotWithShape="1">
                <a:blip r:embed="rId2"/>
                <a:stretch>
                  <a:fillRect l="-2203" t="-1976" b="-4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7.jpeg">
            <a:extLst>
              <a:ext uri="{FF2B5EF4-FFF2-40B4-BE49-F238E27FC236}">
                <a16:creationId xmlns:a16="http://schemas.microsoft.com/office/drawing/2014/main" xmlns="" id="{FF96E66B-62EC-4551-A66C-98DCA7F1539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50965" y="1119607"/>
            <a:ext cx="2375535" cy="140398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CE1ADF2B-7AA1-49DF-9608-CC884D2B16CA}"/>
              </a:ext>
            </a:extLst>
          </p:cNvPr>
          <p:cNvSpPr txBox="1"/>
          <p:nvPr/>
        </p:nvSpPr>
        <p:spPr>
          <a:xfrm>
            <a:off x="7867650" y="2523592"/>
            <a:ext cx="1276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FA535C29-C9A9-4B04-A860-DCC2E983392A}"/>
              </a:ext>
            </a:extLst>
          </p:cNvPr>
          <p:cNvSpPr txBox="1"/>
          <p:nvPr/>
        </p:nvSpPr>
        <p:spPr>
          <a:xfrm>
            <a:off x="3756025" y="1821600"/>
            <a:ext cx="2143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已知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B4B57FC8-CA9C-4262-9DA3-4AEA356FFCCE}"/>
              </a:ext>
            </a:extLst>
          </p:cNvPr>
          <p:cNvSpPr txBox="1"/>
          <p:nvPr/>
        </p:nvSpPr>
        <p:spPr>
          <a:xfrm>
            <a:off x="2324736" y="2298365"/>
            <a:ext cx="2143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BAE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462CFE35-77A5-49D4-9092-9262FC9A1059}"/>
              </a:ext>
            </a:extLst>
          </p:cNvPr>
          <p:cNvSpPr txBox="1"/>
          <p:nvPr/>
        </p:nvSpPr>
        <p:spPr>
          <a:xfrm>
            <a:off x="5765165" y="2355515"/>
            <a:ext cx="1323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BAE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4D63E598-D937-411E-A7BF-2671B52608B4}"/>
              </a:ext>
            </a:extLst>
          </p:cNvPr>
          <p:cNvSpPr txBox="1"/>
          <p:nvPr/>
        </p:nvSpPr>
        <p:spPr>
          <a:xfrm>
            <a:off x="3874770" y="5159949"/>
            <a:ext cx="1533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SAS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1BF31AAD-C5B1-4FBC-8F73-C1DF85108FF8}"/>
              </a:ext>
            </a:extLst>
          </p:cNvPr>
          <p:cNvSpPr txBox="1"/>
          <p:nvPr/>
        </p:nvSpPr>
        <p:spPr>
          <a:xfrm>
            <a:off x="2991008" y="5806280"/>
            <a:ext cx="5548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全等三角形的对应角相等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8D06A21C-9A66-41FC-A0C0-EFACB0A8D2CD}"/>
              </a:ext>
            </a:extLst>
          </p:cNvPr>
          <p:cNvSpPr txBox="1"/>
          <p:nvPr/>
        </p:nvSpPr>
        <p:spPr>
          <a:xfrm>
            <a:off x="2533650" y="4589372"/>
            <a:ext cx="2143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已知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881C797E-6131-4E2E-B353-549024C89BD5}"/>
              </a:ext>
            </a:extLst>
          </p:cNvPr>
          <p:cNvSpPr txBox="1"/>
          <p:nvPr/>
        </p:nvSpPr>
        <p:spPr>
          <a:xfrm>
            <a:off x="2498408" y="3485970"/>
            <a:ext cx="2143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已知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49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F799414-0965-46D3-B53A-5FC73A42440C}"/>
              </a:ext>
            </a:extLst>
          </p:cNvPr>
          <p:cNvSpPr txBox="1"/>
          <p:nvPr/>
        </p:nvSpPr>
        <p:spPr>
          <a:xfrm>
            <a:off x="508000" y="153938"/>
            <a:ext cx="84285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,AB∥CD,AE⊥BD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E,CF⊥BD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BF=DE.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:AB=CD.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D0339DFC-044F-4FA6-BB37-77EFDDABA42A}"/>
                  </a:ext>
                </a:extLst>
              </p:cNvPr>
              <p:cNvSpPr txBox="1"/>
              <p:nvPr/>
            </p:nvSpPr>
            <p:spPr>
              <a:xfrm>
                <a:off x="355600" y="1354267"/>
                <a:ext cx="8788400" cy="5185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:∵AB∥CD,∴∠1=______.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∵AE⊥BD,CF⊥BD,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∴∠AEB=______=90°.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∵BF=DE,∴BE=______.   </a:t>
                </a:r>
              </a:p>
              <a:p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△ABE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△CDF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zh-CN" sz="3600" b="1" smtClean="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∠</m:t>
                              </m:r>
                              <m:r>
                                <a:rPr lang="en-US" altLang="zh-CN" sz="3600" b="1" i="1" smtClean="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600" b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zh-CN" sz="3600" b="1" dirty="0">
                                  <a:latin typeface="黑体" panose="02010609060101010101" pitchFamily="49" charset="-122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____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1" i="1" smtClean="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𝐁𝐄</m:t>
                              </m:r>
                              <m:r>
                                <a:rPr lang="en-US" altLang="zh-CN" sz="3600" b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zh-CN" sz="3600" b="1" dirty="0">
                                  <a:latin typeface="黑体" panose="02010609060101010101" pitchFamily="49" charset="-122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____</m:t>
                              </m:r>
                            </m:e>
                          </m:mr>
                          <m:mr>
                            <m:e>
                              <m:r>
                                <a:rPr lang="zh-CN" altLang="zh-CN" sz="3600" b="1" smtClean="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∠</m:t>
                              </m:r>
                              <m:r>
                                <a:rPr lang="en-US" altLang="zh-CN" sz="3600" b="1" i="1" smtClean="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𝐀𝐄𝐁</m:t>
                              </m:r>
                              <m:r>
                                <a:rPr lang="en-US" altLang="zh-CN" sz="3600" b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3600" b="1" i="1" smtClean="0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___</m:t>
                              </m:r>
                              <m:r>
                                <m:rPr>
                                  <m:nor/>
                                </m:rPr>
                                <a:rPr lang="en-US" altLang="zh-CN" sz="3600" b="1" dirty="0">
                                  <a:latin typeface="黑体" panose="02010609060101010101" pitchFamily="49" charset="-122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____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∴△ABE≌△CDF(     ).</a:t>
                </a:r>
              </a:p>
              <a:p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AB=CD(                      ).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libri" panose="020F0502020204030204" pitchFamily="34" charset="0"/>
                  </a:rPr>
                  <a:t> </a:t>
                </a:r>
                <a:endParaRPr lang="zh-CN" altLang="zh-CN" sz="11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0339DFC-044F-4FA6-BB37-77EFDDABA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1354267"/>
                <a:ext cx="8788400" cy="5185009"/>
              </a:xfrm>
              <a:prstGeom prst="rect">
                <a:avLst/>
              </a:prstGeom>
              <a:blipFill>
                <a:blip r:embed="rId2"/>
                <a:stretch>
                  <a:fillRect l="-2080" t="-1763" r="-1456" b="-2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8.jpeg">
            <a:extLst>
              <a:ext uri="{FF2B5EF4-FFF2-40B4-BE49-F238E27FC236}">
                <a16:creationId xmlns:a16="http://schemas.microsoft.com/office/drawing/2014/main" xmlns="" id="{D957D592-F849-4560-9E6E-67DB1525A7B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5342" y="2554596"/>
            <a:ext cx="3071166" cy="14668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FC73CB36-8D6E-4F61-B4D7-C9760346EB51}"/>
              </a:ext>
            </a:extLst>
          </p:cNvPr>
          <p:cNvSpPr txBox="1"/>
          <p:nvPr/>
        </p:nvSpPr>
        <p:spPr>
          <a:xfrm>
            <a:off x="6200775" y="4088124"/>
            <a:ext cx="1276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E8AA4891-20CA-43A6-B396-45A8D5D85F83}"/>
              </a:ext>
            </a:extLst>
          </p:cNvPr>
          <p:cNvSpPr txBox="1"/>
          <p:nvPr/>
        </p:nvSpPr>
        <p:spPr>
          <a:xfrm>
            <a:off x="5333871" y="1277372"/>
            <a:ext cx="1844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∠2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628A4ECF-EA34-4160-B4D4-62A40D1C8F14}"/>
              </a:ext>
            </a:extLst>
          </p:cNvPr>
          <p:cNvSpPr txBox="1"/>
          <p:nvPr/>
        </p:nvSpPr>
        <p:spPr>
          <a:xfrm>
            <a:off x="2040279" y="2431535"/>
            <a:ext cx="1844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∠CFD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EF63FBA2-24F3-429D-8834-B85D630C8A95}"/>
              </a:ext>
            </a:extLst>
          </p:cNvPr>
          <p:cNvSpPr txBox="1"/>
          <p:nvPr/>
        </p:nvSpPr>
        <p:spPr>
          <a:xfrm>
            <a:off x="3758155" y="2964855"/>
            <a:ext cx="1543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DF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47B47F0F-0F73-45DE-881E-C32F226A6A99}"/>
              </a:ext>
            </a:extLst>
          </p:cNvPr>
          <p:cNvSpPr txBox="1"/>
          <p:nvPr/>
        </p:nvSpPr>
        <p:spPr>
          <a:xfrm>
            <a:off x="7400925" y="4575920"/>
            <a:ext cx="2419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ASA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EE5DD095-E94F-49E1-86E0-DA60A8016ABF}"/>
              </a:ext>
            </a:extLst>
          </p:cNvPr>
          <p:cNvSpPr txBox="1"/>
          <p:nvPr/>
        </p:nvSpPr>
        <p:spPr>
          <a:xfrm>
            <a:off x="2266385" y="5649616"/>
            <a:ext cx="66525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全等三角形的对应边相等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xmlns="" id="{3E5FD0AB-B406-49F7-A772-BEA0B026E58D}"/>
                  </a:ext>
                </a:extLst>
              </p:cNvPr>
              <p:cNvSpPr txBox="1"/>
              <p:nvPr/>
            </p:nvSpPr>
            <p:spPr>
              <a:xfrm>
                <a:off x="1489548" y="4064113"/>
                <a:ext cx="239553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3600" b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∠</m:t>
                      </m:r>
                      <m:r>
                        <a:rPr lang="en-US" altLang="zh-CN" sz="36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altLang="zh-CN" sz="3600" b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E5FD0AB-B406-49F7-A772-BEA0B026E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548" y="4064113"/>
                <a:ext cx="239553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xmlns="" id="{54F1F84D-A6A7-45C9-A13E-50FCCFFC9CE6}"/>
                  </a:ext>
                </a:extLst>
              </p:cNvPr>
              <p:cNvSpPr txBox="1"/>
              <p:nvPr/>
            </p:nvSpPr>
            <p:spPr>
              <a:xfrm>
                <a:off x="2319610" y="5023615"/>
                <a:ext cx="18448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3600" b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∠</m:t>
                      </m:r>
                      <m:r>
                        <a:rPr lang="en-US" altLang="zh-CN" sz="36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𝐂𝐅𝐃</m:t>
                      </m:r>
                      <m:r>
                        <a:rPr lang="en-US" altLang="zh-CN" sz="3600" b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4F1F84D-A6A7-45C9-A13E-50FCCFFC9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610" y="5023615"/>
                <a:ext cx="1844806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A8D2997B-B2FE-475B-9FC3-C90774504346}"/>
              </a:ext>
            </a:extLst>
          </p:cNvPr>
          <p:cNvSpPr txBox="1"/>
          <p:nvPr/>
        </p:nvSpPr>
        <p:spPr>
          <a:xfrm>
            <a:off x="2455304" y="4575921"/>
            <a:ext cx="964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DF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01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1" grpId="0"/>
      <p:bldP spid="23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3CDEEAF-268E-4DA3-B0A5-28A02C217835}"/>
              </a:ext>
            </a:extLst>
          </p:cNvPr>
          <p:cNvSpPr txBox="1"/>
          <p:nvPr/>
        </p:nvSpPr>
        <p:spPr>
          <a:xfrm>
            <a:off x="603250" y="407938"/>
            <a:ext cx="7696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8.(20·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昆明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∠BAE,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,∠C=∠E,AB=AD.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:BC=DE.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DA2C0F08-6850-4B81-ADF3-9573FC5E69D4}"/>
                  </a:ext>
                </a:extLst>
              </p:cNvPr>
              <p:cNvSpPr txBox="1"/>
              <p:nvPr/>
            </p:nvSpPr>
            <p:spPr>
              <a:xfrm>
                <a:off x="333375" y="2521906"/>
                <a:ext cx="7696200" cy="40770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:∵AC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∠BAE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的平分线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∴∠BAC=∠DAE,</a:t>
                </a:r>
                <a:endParaRPr lang="zh-CN" altLang="zh-CN" sz="11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△BAC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△DAE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zh-CN" sz="3600" b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∠</m:t>
                              </m:r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𝐂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=∠</m:t>
                              </m:r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𝑬</m:t>
                              </m:r>
                            </m:e>
                          </m:mr>
                          <m:mr>
                            <m:e>
                              <m:r>
                                <a:rPr lang="zh-CN" altLang="zh-CN" sz="3600" b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∠</m:t>
                              </m:r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𝐁𝐀𝐂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=∠</m:t>
                              </m:r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𝑫𝑨𝑬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𝐀𝐁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𝑨𝑫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∴△BAC≌△DAE(AAS),</a:t>
                </a:r>
                <a:endParaRPr lang="zh-CN" altLang="zh-CN" sz="11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BC=DE.</a:t>
                </a:r>
                <a:endParaRPr lang="zh-CN" altLang="zh-CN" sz="11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A2C0F08-6850-4B81-ADF3-9573FC5E6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2521906"/>
                <a:ext cx="7696200" cy="4077014"/>
              </a:xfrm>
              <a:prstGeom prst="rect">
                <a:avLst/>
              </a:prstGeom>
              <a:blipFill>
                <a:blip r:embed="rId2"/>
                <a:stretch>
                  <a:fillRect l="-2456" t="-2392" r="-1347" b="-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10.jpeg">
            <a:extLst>
              <a:ext uri="{FF2B5EF4-FFF2-40B4-BE49-F238E27FC236}">
                <a16:creationId xmlns:a16="http://schemas.microsoft.com/office/drawing/2014/main" xmlns="" id="{75C4CB69-6DAC-4390-A188-00DE60F5605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93205" y="1737360"/>
            <a:ext cx="2015490" cy="16916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393653EC-A93B-477C-BF76-48954D89EB6B}"/>
              </a:ext>
            </a:extLst>
          </p:cNvPr>
          <p:cNvSpPr txBox="1"/>
          <p:nvPr/>
        </p:nvSpPr>
        <p:spPr>
          <a:xfrm>
            <a:off x="7534275" y="3558093"/>
            <a:ext cx="1276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12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434B63CC-86BB-4A41-A171-8DB12CDF6F8D}" vid="{0E82758F-6A9D-4B2B-8DCE-19E6534DE7A5}"/>
    </a:ext>
  </a:extLst>
</a:theme>
</file>

<file path=ppt/theme/theme2.xml><?xml version="1.0" encoding="utf-8"?>
<a:theme xmlns:a="http://schemas.openxmlformats.org/drawingml/2006/main" name="1_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5D18112A-AEF4-4A1D-BB8C-71BEE7DD764D}" vid="{75D266CC-580D-4BF3-A3E6-B0BB2D135213}"/>
    </a:ext>
  </a:extLst>
</a:theme>
</file>

<file path=ppt/theme/theme3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58</TotalTime>
  <Words>1219</Words>
  <Application>Microsoft Office PowerPoint</Application>
  <PresentationFormat>全屏显示(4:3)</PresentationFormat>
  <Paragraphs>136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课件1</vt:lpstr>
      <vt:lpstr>1_课件1</vt:lpstr>
      <vt:lpstr>积分</vt:lpstr>
      <vt:lpstr>第1课时  全等三角形的性质和判定(预备节)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第1课时 全等三角形的性质和判定(预备节)</dc:title>
  <dc:creator>guan qianyi</dc:creator>
  <cp:lastModifiedBy>xb21cn</cp:lastModifiedBy>
  <cp:revision>8</cp:revision>
  <dcterms:created xsi:type="dcterms:W3CDTF">2020-11-23T12:14:39Z</dcterms:created>
  <dcterms:modified xsi:type="dcterms:W3CDTF">2020-11-24T14:55:39Z</dcterms:modified>
</cp:coreProperties>
</file>