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3C3DD-BD8B-405F-B602-1D1E5E48173D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AE3F1-5D48-4CE9-B6C5-05629BE88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0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3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0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7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2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4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8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01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3C3DD-BD8B-405F-B602-1D1E5E48173D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AE3F1-5D48-4CE9-B6C5-05629BE88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1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3C3DD-BD8B-405F-B602-1D1E5E48173D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AE3F1-5D48-4CE9-B6C5-05629BE88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1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3C3DD-BD8B-405F-B602-1D1E5E48173D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AE3F1-5D48-4CE9-B6C5-05629BE88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4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9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C3DD-BD8B-405F-B602-1D1E5E48173D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E3F1-5D48-4CE9-B6C5-05629BE88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5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5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A204FEE7-773D-45B9-AC91-EBC0668A3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</a:t>
            </a: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角平分线</a:t>
            </a: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(1)——</a:t>
            </a:r>
            <a:r>
              <a:rPr lang="zh-CN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性质和判定</a:t>
            </a:r>
            <a:endParaRPr lang="zh-CN" altLang="en-US" sz="8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9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01C4652-20E0-4DA8-B9BE-AB7B2EEC12D6}"/>
              </a:ext>
            </a:extLst>
          </p:cNvPr>
          <p:cNvSpPr txBox="1"/>
          <p:nvPr/>
        </p:nvSpPr>
        <p:spPr>
          <a:xfrm>
            <a:off x="857250" y="354692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(2)OC=OD;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(3)OE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41FE35A-376B-4DBB-888F-C6288F22719B}"/>
              </a:ext>
            </a:extLst>
          </p:cNvPr>
          <p:cNvSpPr txBox="1"/>
          <p:nvPr/>
        </p:nvSpPr>
        <p:spPr>
          <a:xfrm>
            <a:off x="857250" y="1504950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Rt△OED≌Rt△OEC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(HL),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∴OC=OD;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AE240FB-5F60-40FF-A6A8-E0016110E808}"/>
              </a:ext>
            </a:extLst>
          </p:cNvPr>
          <p:cNvSpPr txBox="1"/>
          <p:nvPr/>
        </p:nvSpPr>
        <p:spPr>
          <a:xfrm>
            <a:off x="857250" y="2781245"/>
            <a:ext cx="6870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△DOF≌△COF,</a:t>
            </a: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∴DF=FC,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∵ED=EC,</a:t>
            </a: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∴OE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是线段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142.jpeg">
            <a:extLst>
              <a:ext uri="{FF2B5EF4-FFF2-40B4-BE49-F238E27FC236}">
                <a16:creationId xmlns:a16="http://schemas.microsoft.com/office/drawing/2014/main" xmlns="" id="{74C02555-4F26-4718-894E-55A5C98B74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5307" y="1580366"/>
            <a:ext cx="1835785" cy="14039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656354B-BB7C-4185-B3AE-70E30C89BD62}"/>
              </a:ext>
            </a:extLst>
          </p:cNvPr>
          <p:cNvSpPr txBox="1"/>
          <p:nvPr/>
        </p:nvSpPr>
        <p:spPr>
          <a:xfrm>
            <a:off x="6857999" y="3048491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3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44.jpeg">
            <a:extLst>
              <a:ext uri="{FF2B5EF4-FFF2-40B4-BE49-F238E27FC236}">
                <a16:creationId xmlns:a16="http://schemas.microsoft.com/office/drawing/2014/main" xmlns="" id="{E86F3B44-79B8-4819-8B48-08745385CB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917065"/>
            <a:ext cx="1367790" cy="15119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855B2AC-A761-40F5-BBB6-FDF16664C56E}"/>
              </a:ext>
            </a:extLst>
          </p:cNvPr>
          <p:cNvSpPr txBox="1"/>
          <p:nvPr/>
        </p:nvSpPr>
        <p:spPr>
          <a:xfrm>
            <a:off x="5255895" y="35084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E87DE9E-8B9A-469B-B4DF-5FEE2AEF4743}"/>
              </a:ext>
            </a:extLst>
          </p:cNvPr>
          <p:cNvSpPr txBox="1"/>
          <p:nvPr/>
        </p:nvSpPr>
        <p:spPr>
          <a:xfrm>
            <a:off x="470681" y="282471"/>
            <a:ext cx="8533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ABDC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,∠D=∠ABD=90°,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:CO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∠ACD;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:OA⊥OC;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ED811BF-6A6B-4A89-A182-B8FC70BFB633}"/>
              </a:ext>
            </a:extLst>
          </p:cNvPr>
          <p:cNvSpPr txBox="1"/>
          <p:nvPr/>
        </p:nvSpPr>
        <p:spPr>
          <a:xfrm>
            <a:off x="635000" y="2755330"/>
            <a:ext cx="6115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OE⊥AC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8859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OB=OE=OD,</a:t>
            </a:r>
          </a:p>
          <a:p>
            <a:pPr indent="18859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∴CO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∠ACD;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A2A8906-F3D3-457B-A93D-67E975135969}"/>
              </a:ext>
            </a:extLst>
          </p:cNvPr>
          <p:cNvSpPr txBox="1"/>
          <p:nvPr/>
        </p:nvSpPr>
        <p:spPr>
          <a:xfrm>
            <a:off x="481012" y="4509656"/>
            <a:ext cx="8181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Rt△ABO≌Rt△AEO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∴∠AOB=∠AOE,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∠COD=∠COE,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∴∠AOC=∠AOE+∠COE=90°,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∴OA⊥OC;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5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5FD54F9-6B19-468E-9FC4-BFF1A64AF702}"/>
              </a:ext>
            </a:extLst>
          </p:cNvPr>
          <p:cNvSpPr txBox="1"/>
          <p:nvPr/>
        </p:nvSpPr>
        <p:spPr>
          <a:xfrm>
            <a:off x="1104900" y="93014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:AB+CD=AC.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D2832A5-87C4-40B8-AB10-A53F62F3A489}"/>
              </a:ext>
            </a:extLst>
          </p:cNvPr>
          <p:cNvSpPr txBox="1"/>
          <p:nvPr/>
        </p:nvSpPr>
        <p:spPr>
          <a:xfrm>
            <a:off x="661839" y="2028868"/>
            <a:ext cx="70115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(3)∵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Rt△ABO≌Rt△AEO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∴AB=AE,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CD=CE,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5963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∵AC=AE+CE,∴AB+CD=AC.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44.jpeg">
            <a:extLst>
              <a:ext uri="{FF2B5EF4-FFF2-40B4-BE49-F238E27FC236}">
                <a16:creationId xmlns:a16="http://schemas.microsoft.com/office/drawing/2014/main" xmlns="" id="{CC7275B7-9D00-46A8-8FC9-B05667B37E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917065"/>
            <a:ext cx="1367790" cy="15119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AF27265-86E6-421C-80E6-DB03358E9ADC}"/>
              </a:ext>
            </a:extLst>
          </p:cNvPr>
          <p:cNvSpPr txBox="1"/>
          <p:nvPr/>
        </p:nvSpPr>
        <p:spPr>
          <a:xfrm>
            <a:off x="5255895" y="35084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9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804F018-07BF-4064-BB12-C123BE971CF9}"/>
              </a:ext>
            </a:extLst>
          </p:cNvPr>
          <p:cNvSpPr txBox="1"/>
          <p:nvPr/>
        </p:nvSpPr>
        <p:spPr>
          <a:xfrm>
            <a:off x="663573" y="383346"/>
            <a:ext cx="82541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PE⊥AC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PE=3,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的距离是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A.3	B.4	C.5	D.6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A9DF69D-7718-412C-8CDC-087D5FF88323}"/>
              </a:ext>
            </a:extLst>
          </p:cNvPr>
          <p:cNvSpPr txBox="1"/>
          <p:nvPr/>
        </p:nvSpPr>
        <p:spPr>
          <a:xfrm>
            <a:off x="663574" y="3375754"/>
            <a:ext cx="81975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,PC⊥OC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C,PD⊥OD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PC=PD,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</a:t>
            </a:r>
            <a:r>
              <a:rPr lang="en-US" altLang="zh-CN" sz="36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A.∠1&gt;∠2	B.∠1=∠2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C.∠1&lt;∠2	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不能确定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96EDD32-69CB-463F-8CC9-06F980D7BA3D}"/>
              </a:ext>
            </a:extLst>
          </p:cNvPr>
          <p:cNvSpPr txBox="1"/>
          <p:nvPr/>
        </p:nvSpPr>
        <p:spPr>
          <a:xfrm>
            <a:off x="2936450" y="1439646"/>
            <a:ext cx="787138" cy="643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08F7C35-4B8F-40A2-B5B2-C56E477009A2}"/>
              </a:ext>
            </a:extLst>
          </p:cNvPr>
          <p:cNvSpPr txBox="1"/>
          <p:nvPr/>
        </p:nvSpPr>
        <p:spPr>
          <a:xfrm>
            <a:off x="3723588" y="3886239"/>
            <a:ext cx="787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image130.jpeg">
            <a:extLst>
              <a:ext uri="{FF2B5EF4-FFF2-40B4-BE49-F238E27FC236}">
                <a16:creationId xmlns:a16="http://schemas.microsoft.com/office/drawing/2014/main" xmlns="" id="{166BB3AC-6F3D-446D-822E-05C1E003B7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0414" y="1761484"/>
            <a:ext cx="1583690" cy="1439545"/>
          </a:xfrm>
          <a:prstGeom prst="rect">
            <a:avLst/>
          </a:prstGeom>
        </p:spPr>
      </p:pic>
      <p:pic>
        <p:nvPicPr>
          <p:cNvPr id="12" name="image131.jpeg">
            <a:extLst>
              <a:ext uri="{FF2B5EF4-FFF2-40B4-BE49-F238E27FC236}">
                <a16:creationId xmlns:a16="http://schemas.microsoft.com/office/drawing/2014/main" xmlns="" id="{105C2BFB-9BFA-4FB0-A2FA-8B2AB4B92D2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2283" y="4447857"/>
            <a:ext cx="1799590" cy="16198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DCBC220-B60F-412B-A596-05A05CA4132F}"/>
              </a:ext>
            </a:extLst>
          </p:cNvPr>
          <p:cNvSpPr txBox="1"/>
          <p:nvPr/>
        </p:nvSpPr>
        <p:spPr>
          <a:xfrm>
            <a:off x="4790664" y="3137980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83EA51C-1E79-40C4-9671-41A06E53AC41}"/>
              </a:ext>
            </a:extLst>
          </p:cNvPr>
          <p:cNvSpPr txBox="1"/>
          <p:nvPr/>
        </p:nvSpPr>
        <p:spPr>
          <a:xfrm>
            <a:off x="5220171" y="5998830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4F50632-1DE0-46EC-AAA1-D5647AF3BA9B}"/>
              </a:ext>
            </a:extLst>
          </p:cNvPr>
          <p:cNvSpPr txBox="1"/>
          <p:nvPr/>
        </p:nvSpPr>
        <p:spPr>
          <a:xfrm>
            <a:off x="641350" y="457999"/>
            <a:ext cx="75628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,OP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∠AOB,PA⊥OA,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PB⊥OB,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A,B.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下列结论中不一定成立的是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</a:t>
            </a:r>
            <a:r>
              <a:rPr lang="en-US" altLang="zh-CN" sz="36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A.PA=PB	B.PO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∠APB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C.OA=OB	D.AB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0AF93C-4991-4B5F-8F03-8CF79F67243F}"/>
              </a:ext>
            </a:extLst>
          </p:cNvPr>
          <p:cNvSpPr txBox="1"/>
          <p:nvPr/>
        </p:nvSpPr>
        <p:spPr>
          <a:xfrm>
            <a:off x="641350" y="3590096"/>
            <a:ext cx="7302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,∠B=∠D=90°,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根据角平分线性质填空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∠1=∠2,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____=____;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∠3=∠4,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____=____.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7C64A37-7980-4FD8-81A6-FAAE3DF9D0D2}"/>
              </a:ext>
            </a:extLst>
          </p:cNvPr>
          <p:cNvSpPr txBox="1"/>
          <p:nvPr/>
        </p:nvSpPr>
        <p:spPr>
          <a:xfrm>
            <a:off x="4572000" y="1567321"/>
            <a:ext cx="787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DB5FB76-3978-48A1-9727-C876CBF43C49}"/>
              </a:ext>
            </a:extLst>
          </p:cNvPr>
          <p:cNvSpPr txBox="1"/>
          <p:nvPr/>
        </p:nvSpPr>
        <p:spPr>
          <a:xfrm>
            <a:off x="4333236" y="4644347"/>
            <a:ext cx="912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B77030B-4BB0-4D16-8D66-9BDEFD8F64F8}"/>
              </a:ext>
            </a:extLst>
          </p:cNvPr>
          <p:cNvSpPr txBox="1"/>
          <p:nvPr/>
        </p:nvSpPr>
        <p:spPr>
          <a:xfrm>
            <a:off x="5466074" y="4644347"/>
            <a:ext cx="947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C05A1ED-33A5-477B-A2A9-2BE01BE1D111}"/>
              </a:ext>
            </a:extLst>
          </p:cNvPr>
          <p:cNvSpPr txBox="1"/>
          <p:nvPr/>
        </p:nvSpPr>
        <p:spPr>
          <a:xfrm>
            <a:off x="4290815" y="5175437"/>
            <a:ext cx="996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6A77478-1FEC-4CF4-9E79-743CFCD5B557}"/>
              </a:ext>
            </a:extLst>
          </p:cNvPr>
          <p:cNvSpPr txBox="1"/>
          <p:nvPr/>
        </p:nvSpPr>
        <p:spPr>
          <a:xfrm>
            <a:off x="5194170" y="5175438"/>
            <a:ext cx="1069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AD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" name="image132.jpeg">
            <a:extLst>
              <a:ext uri="{FF2B5EF4-FFF2-40B4-BE49-F238E27FC236}">
                <a16:creationId xmlns:a16="http://schemas.microsoft.com/office/drawing/2014/main" xmlns="" id="{0F5D9625-1795-49C6-9296-C545858117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1820" y="1957904"/>
            <a:ext cx="1799590" cy="1439545"/>
          </a:xfrm>
          <a:prstGeom prst="rect">
            <a:avLst/>
          </a:prstGeom>
        </p:spPr>
      </p:pic>
      <p:pic>
        <p:nvPicPr>
          <p:cNvPr id="16" name="image133.jpeg">
            <a:extLst>
              <a:ext uri="{FF2B5EF4-FFF2-40B4-BE49-F238E27FC236}">
                <a16:creationId xmlns:a16="http://schemas.microsoft.com/office/drawing/2014/main" xmlns="" id="{321180BD-3EAC-4D9C-B26F-E6F0E07F99A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5194" y="4744258"/>
            <a:ext cx="1799590" cy="161988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76D93D6-295F-4FF1-86BD-240C298E9C7A}"/>
              </a:ext>
            </a:extLst>
          </p:cNvPr>
          <p:cNvSpPr txBox="1"/>
          <p:nvPr/>
        </p:nvSpPr>
        <p:spPr>
          <a:xfrm>
            <a:off x="5661660" y="3328302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5F154FD-DB06-42A8-9764-612C9AF3BE49}"/>
              </a:ext>
            </a:extLst>
          </p:cNvPr>
          <p:cNvSpPr txBox="1"/>
          <p:nvPr/>
        </p:nvSpPr>
        <p:spPr>
          <a:xfrm>
            <a:off x="5661660" y="6121028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6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17F93B9F-52A3-4FF3-ACCC-C5FA28D5A0BB}"/>
                  </a:ext>
                </a:extLst>
              </p:cNvPr>
              <p:cNvSpPr txBox="1"/>
              <p:nvPr/>
            </p:nvSpPr>
            <p:spPr>
              <a:xfrm>
                <a:off x="476250" y="292605"/>
                <a:ext cx="8356600" cy="3659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Rt△ABC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,∠B=90°,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以顶点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为圆心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适当长为半径画弧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分别交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于点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再分别以点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为圆心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MN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的长为半径画弧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两弧交于点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作射线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AP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交边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于点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BD=3,AC=10,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△ACD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的面积是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F93B9F-52A3-4FF3-ACCC-C5FA28D5A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292605"/>
                <a:ext cx="8356600" cy="3659913"/>
              </a:xfrm>
              <a:prstGeom prst="rect">
                <a:avLst/>
              </a:prstGeom>
              <a:blipFill>
                <a:blip r:embed="rId2"/>
                <a:stretch>
                  <a:fillRect l="-2188" t="-2500" r="-802" b="-4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85B2F8F-35D2-4781-B00A-94593800F9F9}"/>
              </a:ext>
            </a:extLst>
          </p:cNvPr>
          <p:cNvSpPr txBox="1"/>
          <p:nvPr/>
        </p:nvSpPr>
        <p:spPr>
          <a:xfrm>
            <a:off x="539750" y="4622745"/>
            <a:ext cx="8293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,∠AOB=70°,QC⊥OA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QD⊥OB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QC=QD,</a:t>
            </a: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∠AOQ=____°.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2B7918D-8220-4AB3-A9FE-9FCCDD3ACA80}"/>
              </a:ext>
            </a:extLst>
          </p:cNvPr>
          <p:cNvSpPr txBox="1"/>
          <p:nvPr/>
        </p:nvSpPr>
        <p:spPr>
          <a:xfrm>
            <a:off x="2092750" y="3180702"/>
            <a:ext cx="69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D0B408E-13D2-495A-9B3D-9734A7C1E6CD}"/>
              </a:ext>
            </a:extLst>
          </p:cNvPr>
          <p:cNvSpPr txBox="1"/>
          <p:nvPr/>
        </p:nvSpPr>
        <p:spPr>
          <a:xfrm>
            <a:off x="2559376" y="5641098"/>
            <a:ext cx="843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35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image134.jpeg">
            <a:extLst>
              <a:ext uri="{FF2B5EF4-FFF2-40B4-BE49-F238E27FC236}">
                <a16:creationId xmlns:a16="http://schemas.microsoft.com/office/drawing/2014/main" xmlns="" id="{19009C23-A4A4-48DA-AEBA-20A47BB932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0337" y="3429000"/>
            <a:ext cx="2195830" cy="1295400"/>
          </a:xfrm>
          <a:prstGeom prst="rect">
            <a:avLst/>
          </a:prstGeom>
        </p:spPr>
      </p:pic>
      <p:pic>
        <p:nvPicPr>
          <p:cNvPr id="11" name="image135.jpeg">
            <a:extLst>
              <a:ext uri="{FF2B5EF4-FFF2-40B4-BE49-F238E27FC236}">
                <a16:creationId xmlns:a16="http://schemas.microsoft.com/office/drawing/2014/main" xmlns="" id="{F8D926ED-51A6-4301-8045-C767671FA73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7863" y="5208295"/>
            <a:ext cx="1475740" cy="15119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C6ABB536-25F6-4661-B748-BFB73AD1711C}"/>
              </a:ext>
            </a:extLst>
          </p:cNvPr>
          <p:cNvSpPr txBox="1"/>
          <p:nvPr/>
        </p:nvSpPr>
        <p:spPr>
          <a:xfrm>
            <a:off x="6594914" y="4224855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4DE1E20-1F91-4235-85EC-0E127715F566}"/>
              </a:ext>
            </a:extLst>
          </p:cNvPr>
          <p:cNvSpPr txBox="1"/>
          <p:nvPr/>
        </p:nvSpPr>
        <p:spPr>
          <a:xfrm>
            <a:off x="6525733" y="6287429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C05DF84-0E9B-4E94-956A-C48563B6D301}"/>
              </a:ext>
            </a:extLst>
          </p:cNvPr>
          <p:cNvSpPr txBox="1"/>
          <p:nvPr/>
        </p:nvSpPr>
        <p:spPr>
          <a:xfrm>
            <a:off x="457200" y="806439"/>
            <a:ext cx="8686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,DE⊥AB,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DF⊥AC,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垂足分别是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E,F,BE=CF.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的角平分线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45CFB2E-D5D9-4909-8A48-66ACE8C14EB3}"/>
              </a:ext>
            </a:extLst>
          </p:cNvPr>
          <p:cNvSpPr txBox="1"/>
          <p:nvPr/>
        </p:nvSpPr>
        <p:spPr>
          <a:xfrm>
            <a:off x="590550" y="3046615"/>
            <a:ext cx="6845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Rt△BDE≌Rt△DCF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(HL),</a:t>
            </a:r>
          </a:p>
          <a:p>
            <a:pPr indent="116840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∴DE=DF,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16840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∵DE⊥AB,DF⊥AC,</a:t>
            </a:r>
          </a:p>
          <a:p>
            <a:pPr indent="116840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是角平分线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36.jpeg">
            <a:extLst>
              <a:ext uri="{FF2B5EF4-FFF2-40B4-BE49-F238E27FC236}">
                <a16:creationId xmlns:a16="http://schemas.microsoft.com/office/drawing/2014/main" xmlns="" id="{534D4F15-C6A7-4A5A-A3E6-1E45AE37A0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6996" y="2569401"/>
            <a:ext cx="1331595" cy="17278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FD380CC-A056-4EAB-B722-D04741FCB075}"/>
              </a:ext>
            </a:extLst>
          </p:cNvPr>
          <p:cNvSpPr txBox="1"/>
          <p:nvPr/>
        </p:nvSpPr>
        <p:spPr>
          <a:xfrm>
            <a:off x="6396951" y="4305872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82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37.jpeg">
            <a:extLst>
              <a:ext uri="{FF2B5EF4-FFF2-40B4-BE49-F238E27FC236}">
                <a16:creationId xmlns:a16="http://schemas.microsoft.com/office/drawing/2014/main" xmlns="" id="{1EC57CD5-2625-4DAB-BE48-3C094A60742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85" y="2610588"/>
            <a:ext cx="2195830" cy="15119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332D371-FE96-406A-A482-2FA57761CAAC}"/>
              </a:ext>
            </a:extLst>
          </p:cNvPr>
          <p:cNvSpPr txBox="1"/>
          <p:nvPr/>
        </p:nvSpPr>
        <p:spPr>
          <a:xfrm>
            <a:off x="4616450" y="43642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F519B4B-1F57-4659-A9CF-29D270615FD6}"/>
              </a:ext>
            </a:extLst>
          </p:cNvPr>
          <p:cNvSpPr txBox="1"/>
          <p:nvPr/>
        </p:nvSpPr>
        <p:spPr>
          <a:xfrm>
            <a:off x="641350" y="544497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的两边上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AB=AD,BC=DC,CE⊥AD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,CF⊥AB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:CE=CF.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B9E9327-EB90-42AE-9365-7C0BB8AB5752}"/>
              </a:ext>
            </a:extLst>
          </p:cNvPr>
          <p:cNvSpPr txBox="1"/>
          <p:nvPr/>
        </p:nvSpPr>
        <p:spPr>
          <a:xfrm>
            <a:off x="545464" y="3129163"/>
            <a:ext cx="59823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△ABC≌△ADC(SSS),</a:t>
            </a:r>
          </a:p>
          <a:p>
            <a:pPr indent="116840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∴∠DAC=∠BAC.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16840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∵CE⊥AD,CF⊥AB,</a:t>
            </a:r>
          </a:p>
          <a:p>
            <a:pPr indent="116840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∴CE=CF.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077BB20-7B9E-41E6-A321-CEFA701CBF41}"/>
              </a:ext>
            </a:extLst>
          </p:cNvPr>
          <p:cNvSpPr txBox="1"/>
          <p:nvPr/>
        </p:nvSpPr>
        <p:spPr>
          <a:xfrm>
            <a:off x="673101" y="596845"/>
            <a:ext cx="7207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∠ABC,DE⊥AB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DF⊥BC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F,AB=6,BC=8.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=28,</a:t>
            </a: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DE=____.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CA2743A-D236-48AC-AE2F-3635C69003A3}"/>
              </a:ext>
            </a:extLst>
          </p:cNvPr>
          <p:cNvSpPr txBox="1"/>
          <p:nvPr/>
        </p:nvSpPr>
        <p:spPr>
          <a:xfrm>
            <a:off x="511175" y="3297996"/>
            <a:ext cx="7850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长分别为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其三条角平分线交于点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△ABO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∶S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△BCO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∶S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△CAO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=________.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38AB863-2083-4B91-B420-1341330CDDAE}"/>
              </a:ext>
            </a:extLst>
          </p:cNvPr>
          <p:cNvSpPr txBox="1"/>
          <p:nvPr/>
        </p:nvSpPr>
        <p:spPr>
          <a:xfrm>
            <a:off x="2083325" y="1604953"/>
            <a:ext cx="787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C178687-593F-4DEB-9623-1A6A3930DF0C}"/>
              </a:ext>
            </a:extLst>
          </p:cNvPr>
          <p:cNvSpPr txBox="1"/>
          <p:nvPr/>
        </p:nvSpPr>
        <p:spPr>
          <a:xfrm>
            <a:off x="5349711" y="4387333"/>
            <a:ext cx="2050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4∶5∶6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image139.jpeg">
            <a:extLst>
              <a:ext uri="{FF2B5EF4-FFF2-40B4-BE49-F238E27FC236}">
                <a16:creationId xmlns:a16="http://schemas.microsoft.com/office/drawing/2014/main" xmlns="" id="{16D54BC9-357B-447E-BE0E-0113A60A10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6375" y="1793295"/>
            <a:ext cx="2159635" cy="1619885"/>
          </a:xfrm>
          <a:prstGeom prst="rect">
            <a:avLst/>
          </a:prstGeom>
        </p:spPr>
      </p:pic>
      <p:pic>
        <p:nvPicPr>
          <p:cNvPr id="11" name="image140.jpeg">
            <a:extLst>
              <a:ext uri="{FF2B5EF4-FFF2-40B4-BE49-F238E27FC236}">
                <a16:creationId xmlns:a16="http://schemas.microsoft.com/office/drawing/2014/main" xmlns="" id="{CC064EE1-AE76-422D-839A-B0527A5A471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5518" y="5205501"/>
            <a:ext cx="2303780" cy="13677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4D350F9-DD53-4490-BE78-A1EF81512032}"/>
              </a:ext>
            </a:extLst>
          </p:cNvPr>
          <p:cNvSpPr txBox="1"/>
          <p:nvPr/>
        </p:nvSpPr>
        <p:spPr>
          <a:xfrm>
            <a:off x="6189561" y="6203959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23B161C-8460-471E-91AA-4F3BE8383BCF}"/>
              </a:ext>
            </a:extLst>
          </p:cNvPr>
          <p:cNvSpPr txBox="1"/>
          <p:nvPr/>
        </p:nvSpPr>
        <p:spPr>
          <a:xfrm>
            <a:off x="5909761" y="2969574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1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41.jpeg">
            <a:extLst>
              <a:ext uri="{FF2B5EF4-FFF2-40B4-BE49-F238E27FC236}">
                <a16:creationId xmlns:a16="http://schemas.microsoft.com/office/drawing/2014/main" xmlns="" id="{B6DB1080-F532-41AC-9E96-D20F3FAEA5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2529" y="1155700"/>
            <a:ext cx="2548049" cy="2222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12D4FB8-3425-46A0-BCFD-0A01CB4164BE}"/>
              </a:ext>
            </a:extLst>
          </p:cNvPr>
          <p:cNvSpPr txBox="1"/>
          <p:nvPr/>
        </p:nvSpPr>
        <p:spPr>
          <a:xfrm>
            <a:off x="5661660" y="3471665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207F826-6086-421F-9692-9C0BC477E778}"/>
              </a:ext>
            </a:extLst>
          </p:cNvPr>
          <p:cNvSpPr txBox="1"/>
          <p:nvPr/>
        </p:nvSpPr>
        <p:spPr>
          <a:xfrm>
            <a:off x="845820" y="428960"/>
            <a:ext cx="75996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,BF⊥AC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F,CE⊥AB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BD=CD.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:(1)△BDE≌△CDF;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3161BDDE-7679-4F34-AA10-7FB88D79CCDF}"/>
                  </a:ext>
                </a:extLst>
              </p:cNvPr>
              <p:cNvSpPr txBox="1"/>
              <p:nvPr/>
            </p:nvSpPr>
            <p:spPr>
              <a:xfrm>
                <a:off x="730249" y="2633487"/>
                <a:ext cx="6339853" cy="2415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𝐁𝐃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𝐂𝐃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已知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𝐁𝐃𝐄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𝐂𝐃𝐅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∴△BED≌△CDF(ASA);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161BDDE-7679-4F34-AA10-7FB88D79C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9" y="2633487"/>
                <a:ext cx="6339853" cy="2415020"/>
              </a:xfrm>
              <a:prstGeom prst="rect">
                <a:avLst/>
              </a:prstGeom>
              <a:blipFill>
                <a:blip r:embed="rId3"/>
                <a:stretch>
                  <a:fillRect l="-2981" b="-8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CB42475-AFC6-4514-AB11-807ECD2559E8}"/>
              </a:ext>
            </a:extLst>
          </p:cNvPr>
          <p:cNvSpPr txBox="1"/>
          <p:nvPr/>
        </p:nvSpPr>
        <p:spPr>
          <a:xfrm>
            <a:off x="845820" y="2092314"/>
            <a:ext cx="5580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的平分线上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5B59288-D695-493F-8C29-E345DDE2CACA}"/>
              </a:ext>
            </a:extLst>
          </p:cNvPr>
          <p:cNvSpPr txBox="1"/>
          <p:nvPr/>
        </p:nvSpPr>
        <p:spPr>
          <a:xfrm>
            <a:off x="1530350" y="5015333"/>
            <a:ext cx="8058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AD.∵ED=FD,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∴AD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∠EAF,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的平分线上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42.jpeg">
            <a:extLst>
              <a:ext uri="{FF2B5EF4-FFF2-40B4-BE49-F238E27FC236}">
                <a16:creationId xmlns:a16="http://schemas.microsoft.com/office/drawing/2014/main" xmlns="" id="{0C7C0424-2282-48DE-A6F4-F7218CBDDD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9905" y="1561615"/>
            <a:ext cx="2441965" cy="18673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8246567-C8B4-4650-BE52-4FEFB1F89809}"/>
              </a:ext>
            </a:extLst>
          </p:cNvPr>
          <p:cNvSpPr txBox="1"/>
          <p:nvPr/>
        </p:nvSpPr>
        <p:spPr>
          <a:xfrm>
            <a:off x="6267449" y="3498648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1C007FB-E32F-4A79-AA68-BADF67633C3B}"/>
              </a:ext>
            </a:extLst>
          </p:cNvPr>
          <p:cNvSpPr txBox="1"/>
          <p:nvPr/>
        </p:nvSpPr>
        <p:spPr>
          <a:xfrm>
            <a:off x="844550" y="407452"/>
            <a:ext cx="79506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∠AOB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EC⊥OA,ED⊥OB,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:(1)∠ECD=∠EDC;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5F38A63-C29B-4993-853B-8565EFA23C60}"/>
              </a:ext>
            </a:extLst>
          </p:cNvPr>
          <p:cNvSpPr txBox="1"/>
          <p:nvPr/>
        </p:nvSpPr>
        <p:spPr>
          <a:xfrm>
            <a:off x="742950" y="3429000"/>
            <a:ext cx="7454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:(1)∵OE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∠AOB,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EC⊥OA,ED⊥OB,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∴ED=EC,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∠ECD=∠EDC;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04813323-D6BC-49F3-87DE-A790310ACE87}" vid="{8172D724-D07B-4244-B518-7B226FE50B39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87</TotalTime>
  <Words>984</Words>
  <Application>Microsoft Office PowerPoint</Application>
  <PresentationFormat>全屏显示(4:3)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课件1</vt:lpstr>
      <vt:lpstr>1_课件1</vt:lpstr>
      <vt:lpstr>积分</vt:lpstr>
      <vt:lpstr>第10课时  角平分线(1)——性质和判定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第10课时角平分线(1)——性质和判定 </dc:title>
  <dc:creator>guan qianyi</dc:creator>
  <cp:lastModifiedBy>xb21cn</cp:lastModifiedBy>
  <cp:revision>6</cp:revision>
  <dcterms:created xsi:type="dcterms:W3CDTF">2020-11-24T11:44:27Z</dcterms:created>
  <dcterms:modified xsi:type="dcterms:W3CDTF">2020-11-24T15:20:58Z</dcterms:modified>
</cp:coreProperties>
</file>