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46A24450-3AAC-4EFC-BD2D-17A8AC82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83250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   不等关系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级下册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5974535-6631-4D0C-AF87-B6C37500AD2B}"/>
              </a:ext>
            </a:extLst>
          </p:cNvPr>
          <p:cNvSpPr txBox="1"/>
          <p:nvPr/>
        </p:nvSpPr>
        <p:spPr>
          <a:xfrm>
            <a:off x="161365" y="993895"/>
            <a:ext cx="89826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某种商品进价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但销量较小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为了促销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商场决定打折销售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若为了保证利润率不低于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20%,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那么至多打几折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如果设商场将该商品打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D03C41EB-C335-4541-92E7-5079E2B49E24}"/>
                  </a:ext>
                </a:extLst>
              </p:cNvPr>
              <p:cNvSpPr txBox="1"/>
              <p:nvPr/>
            </p:nvSpPr>
            <p:spPr>
              <a:xfrm>
                <a:off x="1011891" y="3876175"/>
                <a:ext cx="7120217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×200-150≥150×20%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3C41EB-C335-4541-92E7-5079E2B49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91" y="3876175"/>
                <a:ext cx="7120217" cy="746808"/>
              </a:xfrm>
              <a:prstGeom prst="rect">
                <a:avLst/>
              </a:prstGeom>
              <a:blipFill>
                <a:blip r:embed="rId2"/>
                <a:stretch>
                  <a:fillRect l="-2226" t="-8197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6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5EB0B10-BC89-48C6-ABF1-4CCDC434AB59}"/>
              </a:ext>
            </a:extLst>
          </p:cNvPr>
          <p:cNvSpPr txBox="1"/>
          <p:nvPr/>
        </p:nvSpPr>
        <p:spPr>
          <a:xfrm>
            <a:off x="75638" y="143453"/>
            <a:ext cx="91490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用甲､乙两种原料配制成某种果汁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已知这两种原料的维生素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的含量及购买这两种原料的价格如下表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E815A7A-EB22-4EFC-9085-DC937F2E87BB}"/>
              </a:ext>
            </a:extLst>
          </p:cNvPr>
          <p:cNvSpPr txBox="1"/>
          <p:nvPr/>
        </p:nvSpPr>
        <p:spPr>
          <a:xfrm>
            <a:off x="17929" y="3341703"/>
            <a:ext cx="9206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现制作这种果汁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200kg,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要求至少含有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52000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单位的维生素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试写出所需甲种原料的质量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(kg)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应满足的不等式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6296DC25-08A0-40E1-BE50-BC2332FA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15039"/>
              </p:ext>
            </p:extLst>
          </p:nvPr>
        </p:nvGraphicFramePr>
        <p:xfrm>
          <a:off x="502584" y="1713113"/>
          <a:ext cx="8138832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675716">
                  <a:extLst>
                    <a:ext uri="{9D8B030D-6E8A-4147-A177-3AD203B41FA5}">
                      <a16:colId xmlns="" xmlns:a16="http://schemas.microsoft.com/office/drawing/2014/main" val="2183513649"/>
                    </a:ext>
                  </a:extLst>
                </a:gridCol>
                <a:gridCol w="2425700">
                  <a:extLst>
                    <a:ext uri="{9D8B030D-6E8A-4147-A177-3AD203B41FA5}">
                      <a16:colId xmlns="" xmlns:a16="http://schemas.microsoft.com/office/drawing/2014/main" val="2884645025"/>
                    </a:ext>
                  </a:extLst>
                </a:gridCol>
                <a:gridCol w="2037416">
                  <a:extLst>
                    <a:ext uri="{9D8B030D-6E8A-4147-A177-3AD203B41FA5}">
                      <a16:colId xmlns="" xmlns:a16="http://schemas.microsoft.com/office/drawing/2014/main" val="1493936974"/>
                    </a:ext>
                  </a:extLst>
                </a:gridCol>
              </a:tblGrid>
              <a:tr h="29239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甲种原料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乙种原料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8506981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维生素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含量</a:t>
                      </a:r>
                      <a:r>
                        <a:rPr lang="en-US" sz="280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</a:t>
                      </a:r>
                      <a:r>
                        <a:rPr lang="en-US" sz="2800" i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n-US" sz="280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9717317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原料价格</a:t>
                      </a:r>
                      <a:r>
                        <a:rPr lang="en-US" sz="280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800" i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n-US" sz="280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73070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12DCFD-8E0E-4E70-BD67-C10BFCE31101}"/>
              </a:ext>
            </a:extLst>
          </p:cNvPr>
          <p:cNvSpPr txBox="1"/>
          <p:nvPr/>
        </p:nvSpPr>
        <p:spPr>
          <a:xfrm>
            <a:off x="75638" y="4911584"/>
            <a:ext cx="93076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若所需甲种原料的质量为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xkg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则需乙种原料为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(200-x)kg,800x+200(200-x)≥52000;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F8E2DC4-CDD3-481C-8956-047BC5706F32}"/>
              </a:ext>
            </a:extLst>
          </p:cNvPr>
          <p:cNvSpPr txBox="1"/>
          <p:nvPr/>
        </p:nvSpPr>
        <p:spPr>
          <a:xfrm>
            <a:off x="125506" y="537898"/>
            <a:ext cx="9018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如果还要求购买甲､乙两种原料的费用不超过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那么请你写出所需甲种原料的质量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x(kg)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应满足的另一个不等式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ECD3CCDA-76B5-4374-A7EA-9AB3607AE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9975"/>
              </p:ext>
            </p:extLst>
          </p:nvPr>
        </p:nvGraphicFramePr>
        <p:xfrm>
          <a:off x="270621" y="2604210"/>
          <a:ext cx="8138832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856536">
                  <a:extLst>
                    <a:ext uri="{9D8B030D-6E8A-4147-A177-3AD203B41FA5}">
                      <a16:colId xmlns="" xmlns:a16="http://schemas.microsoft.com/office/drawing/2014/main" val="2183513649"/>
                    </a:ext>
                  </a:extLst>
                </a:gridCol>
                <a:gridCol w="1569352">
                  <a:extLst>
                    <a:ext uri="{9D8B030D-6E8A-4147-A177-3AD203B41FA5}">
                      <a16:colId xmlns="" xmlns:a16="http://schemas.microsoft.com/office/drawing/2014/main" val="2884645025"/>
                    </a:ext>
                  </a:extLst>
                </a:gridCol>
                <a:gridCol w="2712944">
                  <a:extLst>
                    <a:ext uri="{9D8B030D-6E8A-4147-A177-3AD203B41FA5}">
                      <a16:colId xmlns="" xmlns:a16="http://schemas.microsoft.com/office/drawing/2014/main" val="1493936974"/>
                    </a:ext>
                  </a:extLst>
                </a:gridCol>
              </a:tblGrid>
              <a:tr h="29239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甲种原料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乙种原料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8506981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维生素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含量</a:t>
                      </a:r>
                      <a:r>
                        <a:rPr lang="en-US" sz="280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</a:t>
                      </a:r>
                      <a:r>
                        <a:rPr lang="en-US" sz="2800" i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n-US" sz="280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4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9717317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pPr algn="ctr"/>
                      <a:r>
                        <a:rPr lang="zh-CN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原料价格</a:t>
                      </a:r>
                      <a:r>
                        <a:rPr lang="en-US" sz="2800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800" i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n-US" sz="2800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4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7307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217502-CF9B-4149-988A-F5420FB1F0AC}"/>
              </a:ext>
            </a:extLst>
          </p:cNvPr>
          <p:cNvSpPr txBox="1"/>
          <p:nvPr/>
        </p:nvSpPr>
        <p:spPr>
          <a:xfrm>
            <a:off x="715298" y="4577489"/>
            <a:ext cx="7546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2)18x+14(200-x)≤1800.</a:t>
            </a:r>
            <a:endParaRPr lang="zh-CN" altLang="zh-CN" sz="18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94B7394-19E6-4CBB-85BF-D3A7C620DDB6}"/>
              </a:ext>
            </a:extLst>
          </p:cNvPr>
          <p:cNvSpPr txBox="1"/>
          <p:nvPr/>
        </p:nvSpPr>
        <p:spPr>
          <a:xfrm>
            <a:off x="143435" y="363915"/>
            <a:ext cx="826545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“①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=1;②x&gt;y;③x+2y;④x-y≥1;⑤x&lt;0”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属于不等式的有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B.3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C.4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D.5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2.“x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为负数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用不等式表示为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&gt;0	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&lt;0	   C.x≥0	  D.x≤0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E673C62-B998-4ACE-AD31-E1DB7936E2E0}"/>
              </a:ext>
            </a:extLst>
          </p:cNvPr>
          <p:cNvSpPr txBox="1"/>
          <p:nvPr/>
        </p:nvSpPr>
        <p:spPr>
          <a:xfrm>
            <a:off x="4572000" y="904401"/>
            <a:ext cx="849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EDDC5BC-0AD1-416B-ABFF-409420E52E1F}"/>
              </a:ext>
            </a:extLst>
          </p:cNvPr>
          <p:cNvSpPr txBox="1"/>
          <p:nvPr/>
        </p:nvSpPr>
        <p:spPr>
          <a:xfrm>
            <a:off x="5775511" y="3817931"/>
            <a:ext cx="1001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DF6B454-423F-4A01-BFEB-0F63370DB28A}"/>
              </a:ext>
            </a:extLst>
          </p:cNvPr>
          <p:cNvSpPr txBox="1"/>
          <p:nvPr/>
        </p:nvSpPr>
        <p:spPr>
          <a:xfrm>
            <a:off x="197223" y="3640943"/>
            <a:ext cx="87495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高钙牛奶的包装盒上注明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克内含钙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≥150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它的含义是指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克内含钙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克内含钙不低于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毫克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克内含钙高于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克内含钙不超过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毫克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8C1975C-9FE6-4658-93A3-1CFAC2CEBAB7}"/>
              </a:ext>
            </a:extLst>
          </p:cNvPr>
          <p:cNvSpPr txBox="1"/>
          <p:nvPr/>
        </p:nvSpPr>
        <p:spPr>
          <a:xfrm>
            <a:off x="197223" y="222585"/>
            <a:ext cx="86778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海尔冰箱背面铭牌上有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“≤250V”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它表示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冰箱的额定电压是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250V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冰箱的额定电压小于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250V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冰箱的额定电压不能超过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250V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非上述说法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F9453EF-43DD-4311-BBD7-D68560B766DA}"/>
              </a:ext>
            </a:extLst>
          </p:cNvPr>
          <p:cNvSpPr txBox="1"/>
          <p:nvPr/>
        </p:nvSpPr>
        <p:spPr>
          <a:xfrm>
            <a:off x="708211" y="7654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9A08EEC-C8CD-4D0D-848E-C3A0CF1E6C56}"/>
              </a:ext>
            </a:extLst>
          </p:cNvPr>
          <p:cNvSpPr txBox="1"/>
          <p:nvPr/>
        </p:nvSpPr>
        <p:spPr>
          <a:xfrm>
            <a:off x="5271246" y="4136177"/>
            <a:ext cx="1021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62133C3-AE33-4FB1-9723-411E380A4C48}"/>
              </a:ext>
            </a:extLst>
          </p:cNvPr>
          <p:cNvSpPr txBox="1"/>
          <p:nvPr/>
        </p:nvSpPr>
        <p:spPr>
          <a:xfrm>
            <a:off x="156880" y="1232212"/>
            <a:ext cx="8830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P(3,a)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在第四象限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63BD0E8-E845-4728-A3E0-34E0403A08F5}"/>
              </a:ext>
            </a:extLst>
          </p:cNvPr>
          <p:cNvSpPr txBox="1"/>
          <p:nvPr/>
        </p:nvSpPr>
        <p:spPr>
          <a:xfrm>
            <a:off x="385481" y="3343853"/>
            <a:ext cx="83730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用适当的符号表示下列关系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(1)a-b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是负数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是非负数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倍不大于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3: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B671F15-80F6-4B99-8243-29EAB82EF8DA}"/>
              </a:ext>
            </a:extLst>
          </p:cNvPr>
          <p:cNvSpPr txBox="1"/>
          <p:nvPr/>
        </p:nvSpPr>
        <p:spPr>
          <a:xfrm>
            <a:off x="2949388" y="1770821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a&lt;0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9B85E2-F0C3-42A7-949D-EE73947B16DD}"/>
              </a:ext>
            </a:extLst>
          </p:cNvPr>
          <p:cNvSpPr txBox="1"/>
          <p:nvPr/>
        </p:nvSpPr>
        <p:spPr>
          <a:xfrm>
            <a:off x="3128682" y="388964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a-b&lt;0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079F179-2914-4463-97A5-3E7CCB8B0184}"/>
              </a:ext>
            </a:extLst>
          </p:cNvPr>
          <p:cNvSpPr txBox="1"/>
          <p:nvPr/>
        </p:nvSpPr>
        <p:spPr>
          <a:xfrm>
            <a:off x="2411505" y="4328737"/>
            <a:ext cx="1613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a&gt;2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034C346-1AC0-4C42-9846-EFF57BAB06AA}"/>
              </a:ext>
            </a:extLst>
          </p:cNvPr>
          <p:cNvSpPr txBox="1"/>
          <p:nvPr/>
        </p:nvSpPr>
        <p:spPr>
          <a:xfrm>
            <a:off x="3101788" y="4821179"/>
            <a:ext cx="1102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x≥0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3A959A0-5943-4838-B592-15B75C58E21C}"/>
              </a:ext>
            </a:extLst>
          </p:cNvPr>
          <p:cNvSpPr txBox="1"/>
          <p:nvPr/>
        </p:nvSpPr>
        <p:spPr>
          <a:xfrm>
            <a:off x="3998260" y="5313621"/>
            <a:ext cx="209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5x≤3 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BF25BD3-9A17-4641-9B41-CBBEED1AD61D}"/>
              </a:ext>
            </a:extLst>
          </p:cNvPr>
          <p:cNvSpPr txBox="1"/>
          <p:nvPr/>
        </p:nvSpPr>
        <p:spPr>
          <a:xfrm>
            <a:off x="197224" y="435837"/>
            <a:ext cx="9959788" cy="621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用不等式表示下列关系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1;	       (2)a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的和是正数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倍与的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3;	(4)y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的差至多为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的一半加上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5;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(6)a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两数和的平方不小于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E81C270-6030-419B-A669-AF40A9A752BE}"/>
              </a:ext>
            </a:extLst>
          </p:cNvPr>
          <p:cNvSpPr txBox="1"/>
          <p:nvPr/>
        </p:nvSpPr>
        <p:spPr>
          <a:xfrm>
            <a:off x="916642" y="1604684"/>
            <a:ext cx="50785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3x&gt;1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451DE6E-38DD-4BBD-ABCD-AAE0A9D75EAD}"/>
              </a:ext>
            </a:extLst>
          </p:cNvPr>
          <p:cNvSpPr txBox="1"/>
          <p:nvPr/>
        </p:nvSpPr>
        <p:spPr>
          <a:xfrm>
            <a:off x="5546912" y="1585719"/>
            <a:ext cx="50785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a+1&gt;0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E226167-2365-471B-B631-6A617485BC1C}"/>
              </a:ext>
            </a:extLst>
          </p:cNvPr>
          <p:cNvSpPr txBox="1"/>
          <p:nvPr/>
        </p:nvSpPr>
        <p:spPr>
          <a:xfrm>
            <a:off x="782171" y="3136612"/>
            <a:ext cx="179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2y+1&gt;3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4EB7DB8-2EBA-4D7F-BDA2-854548B2AF0F}"/>
              </a:ext>
            </a:extLst>
          </p:cNvPr>
          <p:cNvSpPr txBox="1"/>
          <p:nvPr/>
        </p:nvSpPr>
        <p:spPr>
          <a:xfrm>
            <a:off x="5546912" y="3136612"/>
            <a:ext cx="1535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y-5≤0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5D7D1925-273E-49D9-9740-97C7F5C63B18}"/>
                  </a:ext>
                </a:extLst>
              </p:cNvPr>
              <p:cNvSpPr txBox="1"/>
              <p:nvPr/>
            </p:nvSpPr>
            <p:spPr>
              <a:xfrm>
                <a:off x="800101" y="4489579"/>
                <a:ext cx="2050675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x+2≤5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7D1925-273E-49D9-9740-97C7F5C63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1" y="4489579"/>
                <a:ext cx="2050675" cy="801310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7CF9A4E4-595F-4094-8A2D-14940DEC8318}"/>
              </a:ext>
            </a:extLst>
          </p:cNvPr>
          <p:cNvSpPr txBox="1"/>
          <p:nvPr/>
        </p:nvSpPr>
        <p:spPr>
          <a:xfrm>
            <a:off x="683560" y="6088204"/>
            <a:ext cx="2319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76611E2-7B7A-414B-A948-BC22164F1A42}"/>
              </a:ext>
            </a:extLst>
          </p:cNvPr>
          <p:cNvSpPr txBox="1"/>
          <p:nvPr/>
        </p:nvSpPr>
        <p:spPr>
          <a:xfrm>
            <a:off x="457199" y="620395"/>
            <a:ext cx="75213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请设计不同的背景解释下列不等式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(1)a≥0	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(2)x≤5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(3)x+1&gt;-1	       (4)m-4&lt;0</a:t>
            </a:r>
          </a:p>
          <a:p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D77A38C-8CC3-47D4-A01D-05BE269F6400}"/>
              </a:ext>
            </a:extLst>
          </p:cNvPr>
          <p:cNvSpPr txBox="1"/>
          <p:nvPr/>
        </p:nvSpPr>
        <p:spPr>
          <a:xfrm>
            <a:off x="457199" y="233875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不是负数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EE492A0-AB50-4042-84D9-A758BEC0F132}"/>
              </a:ext>
            </a:extLst>
          </p:cNvPr>
          <p:cNvSpPr txBox="1"/>
          <p:nvPr/>
        </p:nvSpPr>
        <p:spPr>
          <a:xfrm>
            <a:off x="4217893" y="23387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不大于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37F35B3-C256-49CD-986A-24608515995F}"/>
              </a:ext>
            </a:extLst>
          </p:cNvPr>
          <p:cNvSpPr txBox="1"/>
          <p:nvPr/>
        </p:nvSpPr>
        <p:spPr>
          <a:xfrm>
            <a:off x="340659" y="56371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的和大于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-1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45B02B7-027B-429B-94C4-E3BFB83C4858}"/>
              </a:ext>
            </a:extLst>
          </p:cNvPr>
          <p:cNvSpPr txBox="1"/>
          <p:nvPr/>
        </p:nvSpPr>
        <p:spPr>
          <a:xfrm>
            <a:off x="4215653" y="565283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的差是负数</a:t>
            </a: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8000C7C-2967-4175-984F-83E40B8CFD62}"/>
              </a:ext>
            </a:extLst>
          </p:cNvPr>
          <p:cNvSpPr txBox="1"/>
          <p:nvPr/>
        </p:nvSpPr>
        <p:spPr>
          <a:xfrm>
            <a:off x="71717" y="181957"/>
            <a:ext cx="919778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下列按要求列出的不等式中错误的是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是非负数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m≥0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是非正数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m≤0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m&lt;-1	D.2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为负数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2m&lt;0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某日我市最高气温是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26℃,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最低气温是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12℃,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则当天气温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t(℃)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的变化范围是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A.t&gt;26	        B.t≥12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C.12&lt;t&lt;26	   D.12≤t≤26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581866D-82F7-43FE-8D02-E1C332EA40AD}"/>
              </a:ext>
            </a:extLst>
          </p:cNvPr>
          <p:cNvSpPr txBox="1"/>
          <p:nvPr/>
        </p:nvSpPr>
        <p:spPr>
          <a:xfrm>
            <a:off x="5260042" y="4104801"/>
            <a:ext cx="46750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C607565-FE3A-48A4-BFF8-94D0961EE145}"/>
              </a:ext>
            </a:extLst>
          </p:cNvPr>
          <p:cNvSpPr txBox="1"/>
          <p:nvPr/>
        </p:nvSpPr>
        <p:spPr>
          <a:xfrm>
            <a:off x="7021606" y="181957"/>
            <a:ext cx="5006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1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FEB10A9A-EA81-4E92-8BC2-55067EB51708}"/>
                  </a:ext>
                </a:extLst>
              </p:cNvPr>
              <p:cNvSpPr txBox="1"/>
              <p:nvPr/>
            </p:nvSpPr>
            <p:spPr>
              <a:xfrm>
                <a:off x="0" y="993881"/>
                <a:ext cx="9771529" cy="425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用不等式表示下列关系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的和大于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可表示为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的和是正数可表示为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的和的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30%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不大于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可表示为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20%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的和不小于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的差可表示为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B10A9A-EA81-4E92-8BC2-55067EB5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3881"/>
                <a:ext cx="9771529" cy="4250779"/>
              </a:xfrm>
              <a:prstGeom prst="rect">
                <a:avLst/>
              </a:prstGeom>
              <a:blipFill>
                <a:blip r:embed="rId2"/>
                <a:stretch>
                  <a:fillRect l="-1560" t="-1865" b="-3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222FD23-3A11-4CBB-A632-C57A995F9EBE}"/>
              </a:ext>
            </a:extLst>
          </p:cNvPr>
          <p:cNvSpPr txBox="1"/>
          <p:nvPr/>
        </p:nvSpPr>
        <p:spPr>
          <a:xfrm>
            <a:off x="4973170" y="1496072"/>
            <a:ext cx="4961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&gt;1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644900F2-B153-4B01-A240-2E5E5C004D57}"/>
                  </a:ext>
                </a:extLst>
              </p:cNvPr>
              <p:cNvSpPr txBox="1"/>
              <p:nvPr/>
            </p:nvSpPr>
            <p:spPr>
              <a:xfrm>
                <a:off x="6860242" y="2462383"/>
                <a:ext cx="5042646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9a+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b&gt;0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4900F2-B153-4B01-A240-2E5E5C00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242" y="2462383"/>
                <a:ext cx="5042646" cy="803682"/>
              </a:xfrm>
              <a:prstGeom prst="rect">
                <a:avLst/>
              </a:prstGeom>
              <a:blipFill>
                <a:blip r:embed="rId3"/>
                <a:stretch>
                  <a:fillRect l="-3019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5E7186B-BFC9-467D-8CCA-5763B5D12B2A}"/>
              </a:ext>
            </a:extLst>
          </p:cNvPr>
          <p:cNvSpPr txBox="1"/>
          <p:nvPr/>
        </p:nvSpPr>
        <p:spPr>
          <a:xfrm>
            <a:off x="6474759" y="3647601"/>
            <a:ext cx="6028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30%(a+3)≤5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482966A-543B-4617-9E41-4A4E6E1CBDFC}"/>
              </a:ext>
            </a:extLst>
          </p:cNvPr>
          <p:cNvSpPr txBox="1"/>
          <p:nvPr/>
        </p:nvSpPr>
        <p:spPr>
          <a:xfrm>
            <a:off x="359709" y="5244660"/>
            <a:ext cx="6329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20%a+a≥3a-3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5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8BE09D0-C57B-4143-8561-CAC458579DAC}"/>
              </a:ext>
            </a:extLst>
          </p:cNvPr>
          <p:cNvSpPr txBox="1"/>
          <p:nvPr/>
        </p:nvSpPr>
        <p:spPr>
          <a:xfrm>
            <a:off x="1" y="674400"/>
            <a:ext cx="9251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有两种商品其单价总和超过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且甲商品的价格是乙商品的价格的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设未知数用不等式表示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一次普法知识竞赛共有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道题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规定答对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题得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答错或不答倒扣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在这次竞赛中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小明获得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分以上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则小明至少答对多少道题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设未知数用不等式表示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3E9D24E-99E6-4056-8D53-072FBA1DD4D4}"/>
              </a:ext>
            </a:extLst>
          </p:cNvPr>
          <p:cNvSpPr txBox="1"/>
          <p:nvPr/>
        </p:nvSpPr>
        <p:spPr>
          <a:xfrm>
            <a:off x="387724" y="5759096"/>
            <a:ext cx="7151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设小明答对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道题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,4x-(30-x)&gt;80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A354A37-1993-4402-AA98-62449813C66D}"/>
              </a:ext>
            </a:extLst>
          </p:cNvPr>
          <p:cNvSpPr txBox="1"/>
          <p:nvPr/>
        </p:nvSpPr>
        <p:spPr>
          <a:xfrm>
            <a:off x="244288" y="2424226"/>
            <a:ext cx="8057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设乙商品的价格为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x+2x-10&gt;100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35</TotalTime>
  <Words>838</Words>
  <Application>Microsoft Office PowerPoint</Application>
  <PresentationFormat>全屏显示(4:3)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</dc:creator>
  <cp:lastModifiedBy>xb21cn</cp:lastModifiedBy>
  <cp:revision>9</cp:revision>
  <dcterms:created xsi:type="dcterms:W3CDTF">2020-11-23T14:44:00Z</dcterms:created>
  <dcterms:modified xsi:type="dcterms:W3CDTF">2020-11-24T15:28:25Z</dcterms:modified>
</cp:coreProperties>
</file>