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68" r:id="rId3"/>
    <p:sldId id="269" r:id="rId4"/>
    <p:sldId id="270" r:id="rId5"/>
    <p:sldId id="271" r:id="rId6"/>
    <p:sldId id="272" r:id="rId7"/>
    <p:sldId id="273" r:id="rId8"/>
    <p:sldId id="275" r:id="rId9"/>
    <p:sldId id="274" r:id="rId10"/>
    <p:sldId id="277" r:id="rId11"/>
    <p:sldId id="276" r:id="rId12"/>
    <p:sldId id="278" r:id="rId13"/>
    <p:sldId id="28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-15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5977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786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4518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6087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6386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3454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4630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423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6026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74660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685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47161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60561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60317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6856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230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497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755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4670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B41CEF09-BFE1-451F-B004-986BF5AECF72}"/>
              </a:ext>
            </a:extLst>
          </p:cNvPr>
          <p:cNvSpPr/>
          <p:nvPr userDrawn="1"/>
        </p:nvSpPr>
        <p:spPr>
          <a:xfrm rot="19869752">
            <a:off x="1482132" y="2629984"/>
            <a:ext cx="64171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21</a:t>
            </a:r>
            <a:r>
              <a:rPr lang="zh-CN" altLang="en-US" sz="5400" dirty="0"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版数学一本通八下</a:t>
            </a:r>
            <a:endParaRPr lang="zh-CN" altLang="en-US" sz="5400" b="1" cap="none" spc="50" dirty="0">
              <a:ln w="0"/>
              <a:solidFill>
                <a:schemeClr val="bg1">
                  <a:lumMod val="9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1029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961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203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02C77-A0B5-4A6E-8000-7068AD62FB93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BFEB2-529D-45F7-AB59-C07A170F9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1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02C77-A0B5-4A6E-8000-7068AD62FB93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BFEB2-529D-45F7-AB59-C07A170F9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72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文本框 1048583"/>
          <p:cNvSpPr txBox="1"/>
          <p:nvPr/>
        </p:nvSpPr>
        <p:spPr>
          <a:xfrm>
            <a:off x="2958150" y="1201787"/>
            <a:ext cx="4374979" cy="1036823"/>
          </a:xfrm>
          <a:prstGeom prst="rect">
            <a:avLst/>
          </a:prstGeom>
          <a:noFill/>
          <a:ln>
            <a:noFill/>
          </a:ln>
        </p:spPr>
        <p:txBody>
          <a:bodyPr vert="horz" wrap="square" lIns="51435" tIns="25718" rIns="51435" bIns="25718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第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13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课时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  <a:sym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不等式的基本性质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03943" y="617785"/>
            <a:ext cx="25090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数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学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一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本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通</a:t>
            </a:r>
          </a:p>
        </p:txBody>
      </p:sp>
      <p:sp>
        <p:nvSpPr>
          <p:cNvPr id="3" name="矩形 2"/>
          <p:cNvSpPr/>
          <p:nvPr/>
        </p:nvSpPr>
        <p:spPr>
          <a:xfrm>
            <a:off x="7957431" y="617785"/>
            <a:ext cx="38262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八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年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级下册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1FB3817-9649-4494-954F-28AC47EB5AFD}"/>
              </a:ext>
            </a:extLst>
          </p:cNvPr>
          <p:cNvSpPr txBox="1"/>
          <p:nvPr/>
        </p:nvSpPr>
        <p:spPr>
          <a:xfrm>
            <a:off x="4020532" y="490037"/>
            <a:ext cx="16166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专题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0C0D4A65-0E4B-4DCE-9CC3-1A84A958D054}"/>
              </a:ext>
            </a:extLst>
          </p:cNvPr>
          <p:cNvSpPr txBox="1"/>
          <p:nvPr/>
        </p:nvSpPr>
        <p:spPr>
          <a:xfrm>
            <a:off x="416994" y="567338"/>
            <a:ext cx="8068235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11</a:t>
            </a:r>
            <a:r>
              <a:rPr lang="en-US" altLang="zh-CN" sz="3200" b="1" i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小强竟然推导出了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0&gt;5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的错误结论</a:t>
            </a:r>
            <a:r>
              <a:rPr lang="en-US" altLang="zh-CN" sz="3200" b="1" i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请你仔细阅读她的推导过程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指出问题到底出在哪里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已知</a:t>
            </a:r>
            <a:r>
              <a:rPr lang="en-US" altLang="zh-CN" sz="3200" b="1" i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lang="en-US" altLang="zh-CN" sz="3200" b="1" i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两边都乘以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得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en-US" altLang="zh-CN" sz="3200" b="1" i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&gt;5</a:t>
            </a:r>
            <a:r>
              <a:rPr lang="en-US" altLang="zh-CN" sz="3200" b="1" i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	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两边都减去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en-US" altLang="zh-CN" sz="3200" b="1" i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得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0&gt;5</a:t>
            </a:r>
            <a:r>
              <a:rPr lang="en-US" altLang="zh-CN" sz="3200" b="1" i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-5</a:t>
            </a:r>
            <a:r>
              <a:rPr lang="en-US" altLang="zh-CN" sz="3200" b="1" i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	②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0&gt;5(</a:t>
            </a:r>
            <a:r>
              <a:rPr lang="en-US" altLang="zh-CN" sz="3200" b="1" i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3200" b="1" i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),	③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两边都除以</a:t>
            </a:r>
            <a:r>
              <a:rPr lang="en-US" altLang="zh-CN" sz="3200" b="1" i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3200" b="1" i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得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0&gt;5</a:t>
            </a:r>
            <a:r>
              <a:rPr lang="en-US" altLang="zh-CN" sz="3200" b="1" i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④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52CB1118-1A7F-4136-88DA-B582824AF844}"/>
              </a:ext>
            </a:extLst>
          </p:cNvPr>
          <p:cNvSpPr txBox="1"/>
          <p:nvPr/>
        </p:nvSpPr>
        <p:spPr>
          <a:xfrm>
            <a:off x="416994" y="4783755"/>
            <a:ext cx="743174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错在第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④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步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.∵x&gt;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y,∴y-x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&lt;0.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不等式两边同时除以负数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y-x,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不等号应改变方向才能成立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84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0670CE71-E7B1-42FB-86A5-2C3D78C0B175}"/>
              </a:ext>
            </a:extLst>
          </p:cNvPr>
          <p:cNvSpPr txBox="1"/>
          <p:nvPr/>
        </p:nvSpPr>
        <p:spPr>
          <a:xfrm>
            <a:off x="224118" y="232699"/>
            <a:ext cx="812202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lang="en-US" altLang="zh-CN" sz="3200" b="1" i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现有不等式的性质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①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在不等式的两边都加上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或减去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同一个整式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不等号的方向不变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②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在不等式的两边都乘以同一个数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或整式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乘的数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或整式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为正时不等号的方向不变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乘的数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或整式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为负时不等号的方向改变</a:t>
            </a:r>
            <a:r>
              <a:rPr lang="en-US" altLang="zh-CN" sz="3200" b="1" i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请解决以下两个问题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利用性质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①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比较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i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3200" b="1" i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的大小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≠0);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利用性质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②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比较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i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3200" b="1" i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的大小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≠0)</a:t>
            </a:r>
            <a:r>
              <a:rPr lang="en-US" altLang="zh-CN" sz="3200" b="1" i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DCF1A893-6FCD-4842-BFB0-917E998AB02C}"/>
              </a:ext>
            </a:extLst>
          </p:cNvPr>
          <p:cNvSpPr txBox="1"/>
          <p:nvPr/>
        </p:nvSpPr>
        <p:spPr>
          <a:xfrm>
            <a:off x="322729" y="4757014"/>
            <a:ext cx="896470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(1)a&gt;0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时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a+a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&gt;a+0,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2a&gt;a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a&lt;0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时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a+a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&lt;a+0,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2a&lt;a;  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1EF61494-E04A-47B3-A030-DAF3E0B3018B}"/>
              </a:ext>
            </a:extLst>
          </p:cNvPr>
          <p:cNvSpPr txBox="1"/>
          <p:nvPr/>
        </p:nvSpPr>
        <p:spPr>
          <a:xfrm>
            <a:off x="295835" y="5731366"/>
            <a:ext cx="911710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(2)a&gt;0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时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,2&gt;1,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得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2·a&gt;1·a,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2a&gt;a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a&lt;0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时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,2&gt;1,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得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2·a&lt;1·a,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2a&lt;a.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144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70.jpeg">
            <a:extLst>
              <a:ext uri="{FF2B5EF4-FFF2-40B4-BE49-F238E27FC236}">
                <a16:creationId xmlns="" xmlns:a16="http://schemas.microsoft.com/office/drawing/2014/main" id="{DD8D06A0-561A-4CED-A09F-C2B5372BAEF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57785" y="934215"/>
            <a:ext cx="2991824" cy="196138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71EB21C4-7182-4AD0-A408-E630123E02DF}"/>
              </a:ext>
            </a:extLst>
          </p:cNvPr>
          <p:cNvSpPr txBox="1"/>
          <p:nvPr/>
        </p:nvSpPr>
        <p:spPr>
          <a:xfrm>
            <a:off x="0" y="172377"/>
            <a:ext cx="839096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13.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,AB=AC,BD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､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CE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是高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,BD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CE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相交于点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求证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:OB=OC;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∠ABC=50°,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∠BOC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的度数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solidFill>
                <a:srgbClr val="FF00FF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solidFill>
                <a:srgbClr val="FF00FF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BB680718-38B6-48DE-A9BA-4F7F974ECE2F}"/>
              </a:ext>
            </a:extLst>
          </p:cNvPr>
          <p:cNvSpPr txBox="1"/>
          <p:nvPr/>
        </p:nvSpPr>
        <p:spPr>
          <a:xfrm>
            <a:off x="-114300" y="4790204"/>
            <a:ext cx="1075514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(2)∵∠ABC=50°,AB=AC,∴∠A=180°-2×50°=80°</a:t>
            </a:r>
          </a:p>
          <a:p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Rt△ABD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∠ABD=90°-80°=10°∴∠BOC=∠ABD +∠BEO=100°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46C069B0-B8A2-43D4-8301-1D0839BAF324}"/>
              </a:ext>
            </a:extLst>
          </p:cNvPr>
          <p:cNvSpPr txBox="1"/>
          <p:nvPr/>
        </p:nvSpPr>
        <p:spPr>
          <a:xfrm>
            <a:off x="0" y="2728101"/>
            <a:ext cx="878541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证明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:(1)∵AB=AC,∴∠ABC=∠ACB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∵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BD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､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CE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的两条</a:t>
            </a:r>
            <a:r>
              <a:rPr kumimoji="0" lang="zh-CN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高线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∴∠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BEC=∠BDC=90°∴△BEC≌△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CDB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∠DBC=∠ECB,∴OB=OC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75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3329D3BC-5E5D-4D91-A093-E097803EB16E}"/>
              </a:ext>
            </a:extLst>
          </p:cNvPr>
          <p:cNvSpPr txBox="1"/>
          <p:nvPr/>
        </p:nvSpPr>
        <p:spPr>
          <a:xfrm>
            <a:off x="347042" y="1015674"/>
            <a:ext cx="862146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不等式两边都加上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或减去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          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                       </a:t>
            </a: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   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不等号的方向不变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不等式两边都乘以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或除以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            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不等号的方向不变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(3)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不等式两边都乘以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或除以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            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不等号的方向改变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F5D1F91C-DF63-480B-BFE5-D7BE7E9BD94E}"/>
              </a:ext>
            </a:extLst>
          </p:cNvPr>
          <p:cNvSpPr txBox="1"/>
          <p:nvPr/>
        </p:nvSpPr>
        <p:spPr>
          <a:xfrm>
            <a:off x="573875" y="1995107"/>
            <a:ext cx="44487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32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同一个数或同一个整式</a:t>
            </a:r>
            <a:r>
              <a:rPr kumimoji="0" lang="en-US" altLang="zh-CN" sz="32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6164ED21-AB55-4947-8BA5-347D95E83CE3}"/>
              </a:ext>
            </a:extLst>
          </p:cNvPr>
          <p:cNvSpPr txBox="1"/>
          <p:nvPr/>
        </p:nvSpPr>
        <p:spPr>
          <a:xfrm>
            <a:off x="5878945" y="2985443"/>
            <a:ext cx="26277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zh-CN" altLang="zh-CN" sz="32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同一个正数 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F151AB10-2E7E-45C9-94CC-C577FF84626F}"/>
              </a:ext>
            </a:extLst>
          </p:cNvPr>
          <p:cNvSpPr txBox="1"/>
          <p:nvPr/>
        </p:nvSpPr>
        <p:spPr>
          <a:xfrm>
            <a:off x="5943600" y="4478195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zh-CN" altLang="zh-CN" sz="32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同一个负数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091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="" xmlns:a16="http://schemas.microsoft.com/office/drawing/2014/main" id="{3E533544-79B9-45BF-AB52-96EE0F41A43E}"/>
                  </a:ext>
                </a:extLst>
              </p:cNvPr>
              <p:cNvSpPr txBox="1"/>
              <p:nvPr/>
            </p:nvSpPr>
            <p:spPr>
              <a:xfrm>
                <a:off x="421341" y="1432941"/>
                <a:ext cx="8301318" cy="39921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(4)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若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a&lt;b,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则</a:t>
                </a:r>
                <a:r>
                  <a:rPr lang="en-US" altLang="zh-CN" sz="3200" b="1" dirty="0" err="1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a+c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3200" b="1" dirty="0" err="1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b+c,a-c</a:t>
                </a:r>
                <a:r>
                  <a:rPr lang="en-US" altLang="zh-CN" sz="3200" b="1" dirty="0">
                    <a:solidFill>
                      <a:srgbClr val="FF00FF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b-c. 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(5)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若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a&lt;b,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则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c&gt;0,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则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ac   </a:t>
                </a:r>
                <a:r>
                  <a:rPr lang="en-US" altLang="zh-CN" sz="3200" b="1" dirty="0" err="1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bc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𝐚</m:t>
                        </m:r>
                      </m:num>
                      <m:den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𝐜</m:t>
                        </m:r>
                      </m:den>
                    </m:f>
                    <m:r>
                      <a:rPr lang="en-US" altLang="zh-CN" sz="3200" b="1" i="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      </m:t>
                    </m:r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𝐛</m:t>
                        </m:r>
                      </m:num>
                      <m:den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𝐜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 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(6)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若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a&lt;b,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且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c&lt;0,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则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ac</a:t>
                </a:r>
                <a:r>
                  <a:rPr lang="en-US" altLang="zh-CN" sz="3200" b="1" dirty="0">
                    <a:solidFill>
                      <a:srgbClr val="FF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3200" b="1" dirty="0" err="1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bc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𝐚</m:t>
                        </m:r>
                      </m:num>
                      <m:den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𝐜</m:t>
                        </m:r>
                      </m:den>
                    </m:f>
                    <m:r>
                      <a:rPr lang="en-US" altLang="zh-CN" sz="3200" b="1" i="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    </m:t>
                    </m:r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𝐛</m:t>
                        </m:r>
                      </m:num>
                      <m:den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𝐜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 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E533544-79B9-45BF-AB52-96EE0F41A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41" y="1432941"/>
                <a:ext cx="8301318" cy="3992118"/>
              </a:xfrm>
              <a:prstGeom prst="rect">
                <a:avLst/>
              </a:prstGeom>
              <a:blipFill>
                <a:blip r:embed="rId2"/>
                <a:stretch>
                  <a:fillRect l="-1836" t="-2748" b="-6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EEEDB32A-B400-40EB-B036-128A834CBA0F}"/>
              </a:ext>
            </a:extLst>
          </p:cNvPr>
          <p:cNvSpPr txBox="1"/>
          <p:nvPr/>
        </p:nvSpPr>
        <p:spPr>
          <a:xfrm>
            <a:off x="3569854" y="1432941"/>
            <a:ext cx="6511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&lt; 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5DB5EA3C-E222-4E5F-909C-6D577464A5FD}"/>
              </a:ext>
            </a:extLst>
          </p:cNvPr>
          <p:cNvSpPr txBox="1"/>
          <p:nvPr/>
        </p:nvSpPr>
        <p:spPr>
          <a:xfrm>
            <a:off x="5869709" y="1432941"/>
            <a:ext cx="6881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&lt;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C252FD68-4843-4C49-9DCD-66BA28D335BD}"/>
              </a:ext>
            </a:extLst>
          </p:cNvPr>
          <p:cNvSpPr txBox="1"/>
          <p:nvPr/>
        </p:nvSpPr>
        <p:spPr>
          <a:xfrm>
            <a:off x="4451928" y="3037322"/>
            <a:ext cx="4710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&lt;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31DAFCD4-8E03-4BDD-B65F-4041D68C2315}"/>
              </a:ext>
            </a:extLst>
          </p:cNvPr>
          <p:cNvSpPr txBox="1"/>
          <p:nvPr/>
        </p:nvSpPr>
        <p:spPr>
          <a:xfrm>
            <a:off x="5943600" y="3037322"/>
            <a:ext cx="6881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&lt; 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689D4592-B8EB-49D2-A93D-7BB9DF102163}"/>
              </a:ext>
            </a:extLst>
          </p:cNvPr>
          <p:cNvSpPr txBox="1"/>
          <p:nvPr/>
        </p:nvSpPr>
        <p:spPr>
          <a:xfrm>
            <a:off x="4572000" y="4783424"/>
            <a:ext cx="9144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&gt;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C7A69749-0A46-4FF0-9000-07D2DD4A3AB7}"/>
              </a:ext>
            </a:extLst>
          </p:cNvPr>
          <p:cNvSpPr txBox="1"/>
          <p:nvPr/>
        </p:nvSpPr>
        <p:spPr>
          <a:xfrm>
            <a:off x="6091381" y="4783423"/>
            <a:ext cx="3740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662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5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="" xmlns:a16="http://schemas.microsoft.com/office/drawing/2014/main" id="{7ED965D3-019A-450C-9DC1-E634273FA568}"/>
                  </a:ext>
                </a:extLst>
              </p:cNvPr>
              <p:cNvSpPr txBox="1"/>
              <p:nvPr/>
            </p:nvSpPr>
            <p:spPr>
              <a:xfrm>
                <a:off x="273423" y="873816"/>
                <a:ext cx="8597153" cy="42484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2.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用不等号填空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(1)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若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a&lt;b,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则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a+1</a:t>
                </a:r>
                <a:r>
                  <a:rPr lang="en-US" altLang="zh-CN" sz="3200" b="1" u="sng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 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b+1,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理由是</a:t>
                </a:r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(2)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若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a&lt;b,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3200" b="1" u="sng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b,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理由是</a:t>
                </a: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(3)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若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m&lt;n,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则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-2m</a:t>
                </a:r>
                <a:r>
                  <a:rPr lang="en-US" altLang="zh-CN" sz="3200" b="1" u="sng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 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-2n,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理由是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 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ED965D3-019A-450C-9DC1-E634273FA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23" y="873816"/>
                <a:ext cx="8597153" cy="4248407"/>
              </a:xfrm>
              <a:prstGeom prst="rect">
                <a:avLst/>
              </a:prstGeom>
              <a:blipFill>
                <a:blip r:embed="rId2"/>
                <a:stretch>
                  <a:fillRect l="-1844" t="-1865" b="-30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0437C83B-9FFB-401D-A1F7-B22D1CB57EDF}"/>
              </a:ext>
            </a:extLst>
          </p:cNvPr>
          <p:cNvSpPr txBox="1"/>
          <p:nvPr/>
        </p:nvSpPr>
        <p:spPr>
          <a:xfrm>
            <a:off x="3338946" y="1337831"/>
            <a:ext cx="4941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&lt;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71A2F27E-231D-4BF6-B470-82E62BCDC556}"/>
              </a:ext>
            </a:extLst>
          </p:cNvPr>
          <p:cNvSpPr txBox="1"/>
          <p:nvPr/>
        </p:nvSpPr>
        <p:spPr>
          <a:xfrm>
            <a:off x="3149601" y="2926486"/>
            <a:ext cx="872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&lt;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245DDE7-1B5A-4085-84E0-E03D4B1F50BC}"/>
              </a:ext>
            </a:extLst>
          </p:cNvPr>
          <p:cNvSpPr txBox="1"/>
          <p:nvPr/>
        </p:nvSpPr>
        <p:spPr>
          <a:xfrm>
            <a:off x="397162" y="2078182"/>
            <a:ext cx="76661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32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不等式两边同时加</a:t>
            </a:r>
            <a:r>
              <a:rPr kumimoji="0" lang="en-US" altLang="zh-CN" sz="32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1,</a:t>
            </a:r>
            <a:r>
              <a:rPr kumimoji="0" lang="zh-CN" altLang="zh-CN" sz="32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不等号的方向不变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="" xmlns:a16="http://schemas.microsoft.com/office/drawing/2014/main" id="{9A07085C-B521-4CFC-A6D3-EBF4EFE42D0C}"/>
                  </a:ext>
                </a:extLst>
              </p:cNvPr>
              <p:cNvSpPr txBox="1"/>
              <p:nvPr/>
            </p:nvSpPr>
            <p:spPr>
              <a:xfrm>
                <a:off x="397162" y="3517205"/>
                <a:ext cx="7910945" cy="8013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zh-CN" altLang="zh-CN" sz="3200" b="1" i="0" u="sng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不等式两边同时乘以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kumimoji="0" lang="en-US" altLang="zh-CN" sz="3200" b="1" i="0" u="sng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kumimoji="0" lang="zh-CN" altLang="zh-CN" sz="3200" b="1" i="0" u="sng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不等号的方向不变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A07085C-B521-4CFC-A6D3-EBF4EFE42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62" y="3517205"/>
                <a:ext cx="7910945" cy="801310"/>
              </a:xfrm>
              <a:prstGeom prst="rect">
                <a:avLst/>
              </a:prstGeom>
              <a:blipFill>
                <a:blip r:embed="rId3"/>
                <a:stretch>
                  <a:fillRect l="-1926" b="-7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60F49800-A48C-4BB6-A452-BF2FD9FBD14F}"/>
              </a:ext>
            </a:extLst>
          </p:cNvPr>
          <p:cNvSpPr txBox="1"/>
          <p:nvPr/>
        </p:nvSpPr>
        <p:spPr>
          <a:xfrm>
            <a:off x="3330660" y="4468958"/>
            <a:ext cx="457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&gt;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4A52710E-FCC7-47AD-8351-A087E4904C5B}"/>
              </a:ext>
            </a:extLst>
          </p:cNvPr>
          <p:cNvSpPr txBox="1"/>
          <p:nvPr/>
        </p:nvSpPr>
        <p:spPr>
          <a:xfrm>
            <a:off x="273423" y="5204176"/>
            <a:ext cx="90377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32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不等式两边同时乘以</a:t>
            </a:r>
            <a:r>
              <a:rPr kumimoji="0" lang="en-US" altLang="zh-CN" sz="32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-2,</a:t>
            </a:r>
            <a:r>
              <a:rPr kumimoji="0" lang="zh-CN" altLang="zh-CN" sz="32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不等号的方向改变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660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1" grpId="0"/>
      <p:bldP spid="13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="" xmlns:a16="http://schemas.microsoft.com/office/drawing/2014/main" id="{C8A77C49-1C98-4D27-A24C-8FD925234F92}"/>
                  </a:ext>
                </a:extLst>
              </p:cNvPr>
              <p:cNvSpPr txBox="1"/>
              <p:nvPr/>
            </p:nvSpPr>
            <p:spPr>
              <a:xfrm>
                <a:off x="215153" y="199446"/>
                <a:ext cx="8713694" cy="61661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3.(20·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贵阳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已知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a&lt;b,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下列式子不一定成立的是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</a:t>
                </a:r>
                <a:endParaRPr lang="zh-CN" altLang="zh-CN" sz="3200" b="1" dirty="0">
                  <a:solidFill>
                    <a:srgbClr val="FF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A.a-1&lt;b-1	          B.-2a&gt;-2b	</a:t>
                </a:r>
              </a:p>
              <a:p>
                <a:endParaRPr lang="en-US" altLang="zh-CN" sz="32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C.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a+1&lt;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b+1     </a:t>
                </a:r>
                <a:r>
                  <a:rPr lang="en-US" altLang="zh-CN" sz="3200" b="1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 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D.ma&gt;mb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4.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下列不等式不能化成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x&gt;-2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的是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</a:t>
                </a:r>
                <a:endParaRPr lang="zh-CN" altLang="zh-CN" sz="3200" b="1" dirty="0">
                  <a:solidFill>
                    <a:srgbClr val="FF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A.x+4&gt;2	          </a:t>
                </a:r>
                <a:r>
                  <a:rPr lang="en-US" altLang="zh-CN" sz="3200" b="1" dirty="0" err="1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B.x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&gt;-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𝟓</m:t>
                        </m:r>
                      </m:num>
                      <m:den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</a:t>
                </a:r>
              </a:p>
              <a:p>
                <a:r>
                  <a:rPr lang="en-US" altLang="zh-CN" sz="3200" b="1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</a:t>
                </a: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C.-2x&gt;-4	          D.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x&gt;-1 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8A77C49-1C98-4D27-A24C-8FD925234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53" y="199446"/>
                <a:ext cx="8713694" cy="6166112"/>
              </a:xfrm>
              <a:prstGeom prst="rect">
                <a:avLst/>
              </a:prstGeom>
              <a:blipFill>
                <a:blip r:embed="rId2"/>
                <a:stretch>
                  <a:fillRect l="-1748" t="-1286" b="-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C9028F33-DC40-48D0-A91A-C7B39B68AB14}"/>
              </a:ext>
            </a:extLst>
          </p:cNvPr>
          <p:cNvSpPr txBox="1"/>
          <p:nvPr/>
        </p:nvSpPr>
        <p:spPr>
          <a:xfrm>
            <a:off x="743527" y="718995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(D)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C1269732-0AAA-4D17-8A8E-4E04B724990D}"/>
              </a:ext>
            </a:extLst>
          </p:cNvPr>
          <p:cNvSpPr txBox="1"/>
          <p:nvPr/>
        </p:nvSpPr>
        <p:spPr>
          <a:xfrm>
            <a:off x="6091381" y="3840886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(C)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56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CCD21FA9-B50C-4786-B41A-801CC23AAC2E}"/>
              </a:ext>
            </a:extLst>
          </p:cNvPr>
          <p:cNvSpPr txBox="1"/>
          <p:nvPr/>
        </p:nvSpPr>
        <p:spPr>
          <a:xfrm>
            <a:off x="0" y="255966"/>
            <a:ext cx="922468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en-US" altLang="zh-CN" sz="3200" b="1" i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“▲”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､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“●”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､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“■”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分别表示三种不同的物体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现用天平称两次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情况如图所示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那么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▲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､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●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､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■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这三种物体按质量从大到小排列应为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image166.jpeg">
            <a:extLst>
              <a:ext uri="{FF2B5EF4-FFF2-40B4-BE49-F238E27FC236}">
                <a16:creationId xmlns="" xmlns:a16="http://schemas.microsoft.com/office/drawing/2014/main" id="{455AC90F-E46A-4D57-B186-21443C3736C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30706" y="2179936"/>
            <a:ext cx="5177464" cy="193486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8C13E839-9F7E-4972-96D8-97BB889F0445}"/>
              </a:ext>
            </a:extLst>
          </p:cNvPr>
          <p:cNvSpPr txBox="1"/>
          <p:nvPr/>
        </p:nvSpPr>
        <p:spPr>
          <a:xfrm>
            <a:off x="448767" y="4558117"/>
            <a:ext cx="761964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A.■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､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●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､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▲	     B.▲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､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■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､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●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C.■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､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▲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､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●	     D.●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､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▲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､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CF8DDB7-AB16-4C80-9C17-1F0A1EEED2CA}"/>
              </a:ext>
            </a:extLst>
          </p:cNvPr>
          <p:cNvSpPr txBox="1"/>
          <p:nvPr/>
        </p:nvSpPr>
        <p:spPr>
          <a:xfrm>
            <a:off x="6633882" y="1307813"/>
            <a:ext cx="47333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(C)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848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="" xmlns:a16="http://schemas.microsoft.com/office/drawing/2014/main" id="{E3151503-6FFA-44EA-B559-3E83174E2EE2}"/>
                  </a:ext>
                </a:extLst>
              </p:cNvPr>
              <p:cNvSpPr txBox="1"/>
              <p:nvPr/>
            </p:nvSpPr>
            <p:spPr>
              <a:xfrm>
                <a:off x="134471" y="730537"/>
                <a:ext cx="8588188" cy="47408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6.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说出下列不等式的变形是根据不等式的哪一条性质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(1)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由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x&gt;-3,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得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x&gt;-6,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(2)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由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3+x≤5,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得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x≤2,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(3)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由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-2x&lt;6,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得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x&gt;-3,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(4)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由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3x≥2x-4,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得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x≥-4,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3151503-6FFA-44EA-B559-3E83174E2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71" y="730537"/>
                <a:ext cx="8588188" cy="4740850"/>
              </a:xfrm>
              <a:prstGeom prst="rect">
                <a:avLst/>
              </a:prstGeom>
              <a:blipFill>
                <a:blip r:embed="rId2"/>
                <a:stretch>
                  <a:fillRect l="-1774" t="-1671" b="-32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71B47BCC-6FA8-4643-A99A-C267F23F0668}"/>
              </a:ext>
            </a:extLst>
          </p:cNvPr>
          <p:cNvSpPr txBox="1"/>
          <p:nvPr/>
        </p:nvSpPr>
        <p:spPr>
          <a:xfrm>
            <a:off x="3926540" y="1823592"/>
            <a:ext cx="55670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不等式两边都乘以</a:t>
            </a:r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kumimoji="0" lang="zh-CN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得</a:t>
            </a:r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x&gt;-6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08E85B6F-08D0-4921-9C33-1239D56D843D}"/>
              </a:ext>
            </a:extLst>
          </p:cNvPr>
          <p:cNvSpPr txBox="1"/>
          <p:nvPr/>
        </p:nvSpPr>
        <p:spPr>
          <a:xfrm>
            <a:off x="3926540" y="2916647"/>
            <a:ext cx="71000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不等式两边都减去</a:t>
            </a:r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 </a:t>
            </a:r>
            <a:r>
              <a:rPr kumimoji="0" lang="zh-CN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得</a:t>
            </a:r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x≤2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4C600F1A-A330-406A-AF22-A6441280AAA9}"/>
              </a:ext>
            </a:extLst>
          </p:cNvPr>
          <p:cNvSpPr txBox="1"/>
          <p:nvPr/>
        </p:nvSpPr>
        <p:spPr>
          <a:xfrm>
            <a:off x="3845859" y="3981982"/>
            <a:ext cx="55222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不等式两边都除以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-2 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得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x&gt;-3 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D8C28C0C-F9FD-4D2E-A079-F4C729BBA475}"/>
              </a:ext>
            </a:extLst>
          </p:cNvPr>
          <p:cNvSpPr txBox="1"/>
          <p:nvPr/>
        </p:nvSpPr>
        <p:spPr>
          <a:xfrm>
            <a:off x="4715434" y="4874729"/>
            <a:ext cx="552225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不等式两边都减去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2x </a:t>
            </a:r>
          </a:p>
          <a:p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得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x≥-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011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="" xmlns:a16="http://schemas.microsoft.com/office/drawing/2014/main" id="{2E307B28-6F9F-4C32-A867-5D482720BD08}"/>
                  </a:ext>
                </a:extLst>
              </p:cNvPr>
              <p:cNvSpPr txBox="1"/>
              <p:nvPr/>
            </p:nvSpPr>
            <p:spPr>
              <a:xfrm>
                <a:off x="0" y="264226"/>
                <a:ext cx="9314329" cy="22810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7.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依据不等式的性质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把下列不等式化成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x&gt;a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或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x&lt;a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的形式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(1)x+3&lt;5    (2)x-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𝟒</m:t>
                        </m:r>
                      </m:num>
                      <m:den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𝟓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&gt;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𝟓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(3)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𝟕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x&lt;-3    (4)-2x&lt;5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E307B28-6F9F-4C32-A867-5D482720B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4226"/>
                <a:ext cx="9314329" cy="2281009"/>
              </a:xfrm>
              <a:prstGeom prst="rect">
                <a:avLst/>
              </a:prstGeom>
              <a:blipFill>
                <a:blip r:embed="rId2"/>
                <a:stretch>
                  <a:fillRect l="-1636" t="-3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8A539F63-61F7-4E7F-949D-D0901C05E4EC}"/>
              </a:ext>
            </a:extLst>
          </p:cNvPr>
          <p:cNvSpPr txBox="1"/>
          <p:nvPr/>
        </p:nvSpPr>
        <p:spPr>
          <a:xfrm>
            <a:off x="215151" y="3657617"/>
            <a:ext cx="841785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8.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下列命题正确的是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endParaRPr lang="zh-CN" altLang="zh-CN" sz="3200" b="1" dirty="0"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a&gt;</a:t>
            </a:r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b,b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&lt;c,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a&gt;c	   B.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a&gt;b,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ac&gt;</a:t>
            </a:r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bc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a&gt;b,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ac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&gt;bc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   D.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ac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&gt;bc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a&gt;b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="" xmlns:a16="http://schemas.microsoft.com/office/drawing/2014/main" id="{174682C8-D6AF-4F0B-A266-591EAEDABA00}"/>
                  </a:ext>
                </a:extLst>
              </p:cNvPr>
              <p:cNvSpPr txBox="1"/>
              <p:nvPr/>
            </p:nvSpPr>
            <p:spPr>
              <a:xfrm>
                <a:off x="600633" y="2140925"/>
                <a:ext cx="8417859" cy="8086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x&lt;2       x&gt;1        x&lt;-21        x&gt;-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𝟓</m:t>
                        </m:r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74682C8-D6AF-4F0B-A266-591EAEDAB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33" y="2140925"/>
                <a:ext cx="8417859" cy="808619"/>
              </a:xfrm>
              <a:prstGeom prst="rect">
                <a:avLst/>
              </a:prstGeom>
              <a:blipFill>
                <a:blip r:embed="rId3"/>
                <a:stretch>
                  <a:fillRect l="-1884" b="-67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7A083D7B-6BCE-4595-B362-FCA1D729B456}"/>
              </a:ext>
            </a:extLst>
          </p:cNvPr>
          <p:cNvSpPr txBox="1"/>
          <p:nvPr/>
        </p:nvSpPr>
        <p:spPr>
          <a:xfrm>
            <a:off x="4105835" y="3657617"/>
            <a:ext cx="47333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(D)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348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="" xmlns:a16="http://schemas.microsoft.com/office/drawing/2014/main" id="{9D2D9AF8-08A6-45BC-B0D9-7F776BA39111}"/>
                  </a:ext>
                </a:extLst>
              </p:cNvPr>
              <p:cNvSpPr txBox="1"/>
              <p:nvPr/>
            </p:nvSpPr>
            <p:spPr>
              <a:xfrm>
                <a:off x="349622" y="1017881"/>
                <a:ext cx="8901953" cy="49653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9.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已知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a&gt;b,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用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“&gt;”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或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“&lt;”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填空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(1)-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𝐚</m:t>
                        </m:r>
                      </m:num>
                      <m:den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𝟕</m:t>
                        </m:r>
                      </m:den>
                    </m:f>
                  </m:oMath>
                </a14:m>
                <a:r>
                  <a:rPr lang="en-US" altLang="zh-CN" sz="3200" b="1" u="sng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 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𝐛</m:t>
                        </m:r>
                      </m:num>
                      <m:den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𝟕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;   (2)3-a</a:t>
                </a:r>
                <a:r>
                  <a:rPr lang="en-US" altLang="zh-CN" sz="3200" b="1" u="sng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 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3-b;   </a:t>
                </a: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(3)-18-a</a:t>
                </a:r>
                <a:r>
                  <a:rPr lang="en-US" altLang="zh-CN" sz="3200" b="1" u="sng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 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-18-b. 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10.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根据不等式的基本性质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把下列不等式化成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x&gt;a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或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x&lt;a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的形式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(1)4x-1≥3         (2)-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x+1≥4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solidFill>
                      <a:srgbClr val="FF00FF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          </a:t>
                </a:r>
                <a:endParaRPr lang="zh-CN" altLang="zh-CN" sz="3200" b="1" dirty="0">
                  <a:solidFill>
                    <a:srgbClr val="FF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D2D9AF8-08A6-45BC-B0D9-7F776BA39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22" y="1017881"/>
                <a:ext cx="8901953" cy="4965334"/>
              </a:xfrm>
              <a:prstGeom prst="rect">
                <a:avLst/>
              </a:prstGeom>
              <a:blipFill>
                <a:blip r:embed="rId2"/>
                <a:stretch>
                  <a:fillRect l="-1711" t="-1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ECDB53A8-394C-446E-BFF6-BE901CBEFB4A}"/>
              </a:ext>
            </a:extLst>
          </p:cNvPr>
          <p:cNvSpPr txBox="1"/>
          <p:nvPr/>
        </p:nvSpPr>
        <p:spPr>
          <a:xfrm>
            <a:off x="1506071" y="1603649"/>
            <a:ext cx="4213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&lt;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F780262-EE3B-435C-8AB0-10FDF7FCFA20}"/>
              </a:ext>
            </a:extLst>
          </p:cNvPr>
          <p:cNvSpPr txBox="1"/>
          <p:nvPr/>
        </p:nvSpPr>
        <p:spPr>
          <a:xfrm>
            <a:off x="4545105" y="1603649"/>
            <a:ext cx="5109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&lt;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95FFE54F-DFF5-4D1E-9FEC-D77835BA21C7}"/>
              </a:ext>
            </a:extLst>
          </p:cNvPr>
          <p:cNvSpPr txBox="1"/>
          <p:nvPr/>
        </p:nvSpPr>
        <p:spPr>
          <a:xfrm>
            <a:off x="2151530" y="2188424"/>
            <a:ext cx="4213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&lt;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5DE0707F-3D50-4AD4-8578-9F36E48FB33B}"/>
              </a:ext>
            </a:extLst>
          </p:cNvPr>
          <p:cNvSpPr txBox="1"/>
          <p:nvPr/>
        </p:nvSpPr>
        <p:spPr>
          <a:xfrm>
            <a:off x="1004047" y="5547731"/>
            <a:ext cx="17660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x≥1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3E7AEC6A-C319-4A8F-A09F-BF15A5D2B270}"/>
              </a:ext>
            </a:extLst>
          </p:cNvPr>
          <p:cNvSpPr txBox="1"/>
          <p:nvPr/>
        </p:nvSpPr>
        <p:spPr>
          <a:xfrm>
            <a:off x="4912659" y="5519803"/>
            <a:ext cx="46257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x≤-6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568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1" grpId="0"/>
      <p:bldP spid="13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新建 Microsoft PowerPoint 演示文稿" id="{EDE0C7AC-07BA-4FEC-8765-02F7780CE690}" vid="{5F568CC9-763D-497D-8A3B-B3CFDA062CE6}"/>
    </a:ext>
  </a:extLst>
</a:theme>
</file>

<file path=ppt/theme/theme2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新建 Microsoft PowerPoint 演示文稿" id="{EDE0C7AC-07BA-4FEC-8765-02F7780CE690}" vid="{7D0423FD-7C65-42B3-87BD-098FED4135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母版1</Template>
  <TotalTime>37</TotalTime>
  <Words>999</Words>
  <Application>Microsoft Office PowerPoint</Application>
  <PresentationFormat>全屏显示(4:3)</PresentationFormat>
  <Paragraphs>126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Be2510@365svip.info</dc:creator>
  <cp:lastModifiedBy>xb21cn</cp:lastModifiedBy>
  <cp:revision>7</cp:revision>
  <dcterms:created xsi:type="dcterms:W3CDTF">2020-11-23T15:18:05Z</dcterms:created>
  <dcterms:modified xsi:type="dcterms:W3CDTF">2020-11-24T15:32:13Z</dcterms:modified>
</cp:coreProperties>
</file>