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68" r:id="rId3"/>
    <p:sldId id="269" r:id="rId4"/>
    <p:sldId id="270" r:id="rId5"/>
    <p:sldId id="271" r:id="rId6"/>
    <p:sldId id="272" r:id="rId7"/>
    <p:sldId id="273" r:id="rId8"/>
    <p:sldId id="274" r:id="rId9"/>
    <p:sldId id="276" r:id="rId10"/>
    <p:sldId id="275" r:id="rId11"/>
    <p:sldId id="277" r:id="rId12"/>
    <p:sldId id="27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7" d="100"/>
          <a:sy n="77" d="100"/>
        </p:scale>
        <p:origin x="-9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5977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786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4518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6087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6386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3454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4630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423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6026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74660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685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47161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60561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60317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6856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230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497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755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4670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B41CEF09-BFE1-451F-B004-986BF5AECF72}"/>
              </a:ext>
            </a:extLst>
          </p:cNvPr>
          <p:cNvSpPr/>
          <p:nvPr userDrawn="1"/>
        </p:nvSpPr>
        <p:spPr>
          <a:xfrm rot="19869752">
            <a:off x="1363430" y="2674373"/>
            <a:ext cx="64171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>
                    <a:lumMod val="9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21</a:t>
            </a:r>
            <a:r>
              <a:rPr lang="zh-CN" altLang="en-US" sz="5400" dirty="0">
                <a:solidFill>
                  <a:schemeClr val="bg1">
                    <a:lumMod val="9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版数学一本通八下</a:t>
            </a:r>
            <a:endParaRPr lang="zh-CN" altLang="en-US" sz="5400" b="1" cap="none" spc="50" dirty="0">
              <a:ln w="0"/>
              <a:solidFill>
                <a:schemeClr val="bg1">
                  <a:lumMod val="9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1029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961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203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02C77-A0B5-4A6E-8000-7068AD62FB93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BFEB2-529D-45F7-AB59-C07A170F9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1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02C77-A0B5-4A6E-8000-7068AD62FB93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BFEB2-529D-45F7-AB59-C07A170F9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729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文本框 1048583"/>
          <p:cNvSpPr txBox="1"/>
          <p:nvPr/>
        </p:nvSpPr>
        <p:spPr>
          <a:xfrm>
            <a:off x="2065405" y="1130424"/>
            <a:ext cx="5892026" cy="1529266"/>
          </a:xfrm>
          <a:prstGeom prst="rect">
            <a:avLst/>
          </a:prstGeom>
          <a:noFill/>
          <a:ln>
            <a:noFill/>
          </a:ln>
        </p:spPr>
        <p:txBody>
          <a:bodyPr vert="horz" wrap="square" lIns="51435" tIns="25718" rIns="51435" bIns="25718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第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15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课时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  <a:sym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一元一次不等式（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1</a:t>
            </a:r>
            <a:r>
              <a:rPr lang="zh-CN" altLang="en-US" sz="3200" b="1" kern="0" dirty="0">
                <a:solidFill>
                  <a:srgbClr val="FFFFFF"/>
                </a:solidFill>
                <a:ea typeface="等线" panose="02010600030101010101" pitchFamily="2" charset="-122"/>
                <a:sym typeface="+mn-lt"/>
              </a:rPr>
              <a:t>）</a:t>
            </a:r>
            <a:r>
              <a:rPr lang="en-US" altLang="zh-CN" sz="3200" b="1" kern="0" dirty="0">
                <a:solidFill>
                  <a:srgbClr val="FFFFFF"/>
                </a:solidFill>
                <a:ea typeface="等线" panose="02010600030101010101" pitchFamily="2" charset="-122"/>
                <a:sym typeface="+mn-lt"/>
              </a:rPr>
              <a:t>——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解不等式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03943" y="617785"/>
            <a:ext cx="25090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数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学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一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本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通</a:t>
            </a:r>
          </a:p>
        </p:txBody>
      </p:sp>
      <p:sp>
        <p:nvSpPr>
          <p:cNvPr id="3" name="矩形 2"/>
          <p:cNvSpPr/>
          <p:nvPr/>
        </p:nvSpPr>
        <p:spPr>
          <a:xfrm>
            <a:off x="7957431" y="617785"/>
            <a:ext cx="38262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八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年级下册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1FB3817-9649-4494-954F-28AC47EB5AFD}"/>
              </a:ext>
            </a:extLst>
          </p:cNvPr>
          <p:cNvSpPr txBox="1"/>
          <p:nvPr/>
        </p:nvSpPr>
        <p:spPr>
          <a:xfrm>
            <a:off x="4020532" y="490037"/>
            <a:ext cx="161669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专题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6AC75983-A147-48CB-BB64-F3EB6A2B6F5F}"/>
              </a:ext>
            </a:extLst>
          </p:cNvPr>
          <p:cNvSpPr txBox="1"/>
          <p:nvPr/>
        </p:nvSpPr>
        <p:spPr>
          <a:xfrm>
            <a:off x="80682" y="269080"/>
            <a:ext cx="833717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15.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,△ACB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△ECD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都是等腰直角三角形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,∠ACB=∠ECD=90°,D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边上一点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求证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:△ACE≌△BCD;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09708ADC-C24A-4301-813B-27B3B0ACC4EF}"/>
                  </a:ext>
                </a:extLst>
              </p:cNvPr>
              <p:cNvSpPr txBox="1"/>
              <p:nvPr/>
            </p:nvSpPr>
            <p:spPr>
              <a:xfrm>
                <a:off x="80682" y="2069137"/>
                <a:ext cx="8982636" cy="46191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证明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:(1)∵△ACB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△ECD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都是等腰直角三角形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endParaRPr kumimoji="0" lang="zh-CN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∴AC=BC,EC=DC.</a:t>
                </a:r>
                <a:endParaRPr kumimoji="0" lang="zh-CN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∵∠ACB=∠ECD=90°,</a:t>
                </a:r>
                <a:endParaRPr kumimoji="0" lang="zh-CN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∴∠ACE=∠BCD.</a:t>
                </a:r>
                <a:endParaRPr kumimoji="0" lang="zh-CN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△ACE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△BCD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中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zh-CN" altLang="zh-CN" sz="3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kumimoji="0" lang="en-US" altLang="zh-CN" sz="32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𝐀𝐂</m:t>
                              </m:r>
                              <m:r>
                                <a:rPr kumimoji="0" lang="en-US" altLang="zh-CN" sz="32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kumimoji="0" lang="en-US" altLang="zh-CN" sz="32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𝐁𝐂</m:t>
                              </m:r>
                            </m:e>
                          </m:mr>
                          <m:mr>
                            <m:e>
                              <m:r>
                                <a:rPr kumimoji="0" lang="zh-CN" altLang="zh-CN" sz="32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∠</m:t>
                              </m:r>
                              <m:r>
                                <a:rPr kumimoji="0" lang="en-US" altLang="zh-CN" sz="32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𝐀𝐂𝐄</m:t>
                              </m:r>
                              <m:r>
                                <a:rPr kumimoji="0" lang="en-US" altLang="zh-CN" sz="32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=∠</m:t>
                              </m:r>
                              <m:r>
                                <a:rPr kumimoji="0" lang="en-US" altLang="zh-CN" sz="32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𝐁𝐂𝐃</m:t>
                              </m:r>
                              <m:r>
                                <a:rPr kumimoji="0" lang="en-US" altLang="zh-CN" sz="32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</m:e>
                          </m:mr>
                          <m:mr>
                            <m:e>
                              <m:r>
                                <a:rPr kumimoji="0" lang="en-US" altLang="zh-CN" sz="32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𝐄𝐂</m:t>
                              </m:r>
                              <m:r>
                                <a:rPr kumimoji="0" lang="en-US" altLang="zh-CN" sz="32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kumimoji="0" lang="en-US" altLang="zh-CN" sz="32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𝐃𝐂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endParaRPr kumimoji="0" lang="zh-CN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∴△ACE≌△BCD(SAS).</a:t>
                </a:r>
                <a:endParaRPr lang="zh-CN" altLang="en-US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9708ADC-C24A-4301-813B-27B3B0ACC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2" y="2069137"/>
                <a:ext cx="8982636" cy="4619150"/>
              </a:xfrm>
              <a:prstGeom prst="rect">
                <a:avLst/>
              </a:prstGeom>
              <a:blipFill>
                <a:blip r:embed="rId2"/>
                <a:stretch>
                  <a:fillRect l="-1696" t="-1715" b="-3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209.jpeg">
            <a:extLst>
              <a:ext uri="{FF2B5EF4-FFF2-40B4-BE49-F238E27FC236}">
                <a16:creationId xmlns:a16="http://schemas.microsoft.com/office/drawing/2014/main" xmlns="" id="{08F0AED5-3AE3-46C3-9506-1E17B053B68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3210710"/>
            <a:ext cx="3893688" cy="265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9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F9C62D3F-4D3E-4259-B544-0D1BE86485B9}"/>
                  </a:ext>
                </a:extLst>
              </p:cNvPr>
              <p:cNvSpPr txBox="1"/>
              <p:nvPr/>
            </p:nvSpPr>
            <p:spPr>
              <a:xfrm>
                <a:off x="340658" y="4147617"/>
                <a:ext cx="7718612" cy="2185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(2)∵∠EAC=∠CBA=∠BAC=45°</a:t>
                </a:r>
                <a:endParaRPr lang="zh-CN" altLang="zh-CN" sz="3200" b="1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∴∠EAD=∠EAC+∠BAC=90°,</a:t>
                </a:r>
                <a:endParaRPr lang="zh-CN" altLang="zh-CN" sz="3200" b="1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即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△EAD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是直角三角形</a:t>
                </a:r>
              </a:p>
              <a:p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∴DE=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2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200" b="1" i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𝐀</m:t>
                        </m:r>
                        <m:sSup>
                          <m:sSupPr>
                            <m:ctrlPr>
                              <a:rPr lang="zh-CN" altLang="zh-CN" sz="32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0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𝐄</m:t>
                            </m:r>
                          </m:e>
                          <m:sup>
                            <m:r>
                              <a:rPr lang="en-US" altLang="zh-CN" sz="3200" b="1" i="0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200" b="1" i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200" b="1" i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𝐀</m:t>
                        </m:r>
                        <m:sSup>
                          <m:sSupPr>
                            <m:ctrlPr>
                              <a:rPr lang="zh-CN" altLang="zh-CN" sz="32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0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𝐃</m:t>
                            </m:r>
                          </m:e>
                          <m:sup>
                            <m:r>
                              <a:rPr lang="en-US" altLang="zh-CN" sz="3200" b="1" i="0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2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zh-CN" altLang="zh-CN" sz="32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0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𝟏𝟐</m:t>
                            </m:r>
                          </m:e>
                          <m:sup>
                            <m:r>
                              <a:rPr lang="en-US" altLang="zh-CN" sz="3200" b="1" i="0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200" b="1" i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zh-CN" sz="32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0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𝟓</m:t>
                            </m:r>
                          </m:e>
                          <m:sup>
                            <m:r>
                              <a:rPr lang="en-US" altLang="zh-CN" sz="3200" b="1" i="0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=13.</a:t>
                </a:r>
                <a:endParaRPr lang="zh-CN" altLang="zh-CN" sz="3600" b="1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9C62D3F-4D3E-4259-B544-0D1BE8648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58" y="4147617"/>
                <a:ext cx="7718612" cy="2185983"/>
              </a:xfrm>
              <a:prstGeom prst="rect">
                <a:avLst/>
              </a:prstGeom>
              <a:blipFill>
                <a:blip r:embed="rId2"/>
                <a:stretch>
                  <a:fillRect l="-2054" t="-3621" b="-69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72B5AAF1-D5FF-4F3C-AB94-D4CC3F45A294}"/>
              </a:ext>
            </a:extLst>
          </p:cNvPr>
          <p:cNvSpPr txBox="1"/>
          <p:nvPr/>
        </p:nvSpPr>
        <p:spPr>
          <a:xfrm>
            <a:off x="340658" y="357518"/>
            <a:ext cx="69117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AD=5,BD=12,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DE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的长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image209.jpeg">
            <a:extLst>
              <a:ext uri="{FF2B5EF4-FFF2-40B4-BE49-F238E27FC236}">
                <a16:creationId xmlns:a16="http://schemas.microsoft.com/office/drawing/2014/main" xmlns="" id="{DA935936-83BA-47C2-AF72-B447EE24129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0469" y="1184685"/>
            <a:ext cx="3854207" cy="262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70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8E1D9364-3A3C-4957-9E90-46376D4190AB}"/>
              </a:ext>
            </a:extLst>
          </p:cNvPr>
          <p:cNvSpPr txBox="1"/>
          <p:nvPr/>
        </p:nvSpPr>
        <p:spPr>
          <a:xfrm>
            <a:off x="419877" y="505513"/>
            <a:ext cx="947990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下列不等式中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是一元一次不等式的是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endParaRPr lang="zh-CN" altLang="zh-CN" sz="3200" b="1" dirty="0"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A.3x-2y&lt;-1	    B.-1&lt;2	   </a:t>
            </a: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C.2x-1&gt;0	      D.y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+3&gt;5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不等式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-3x≥9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的解集为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A.x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≥-3	 </a:t>
            </a:r>
            <a:r>
              <a:rPr lang="en-US" altLang="zh-CN" sz="32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B.x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≥-6	  </a:t>
            </a:r>
            <a:r>
              <a:rPr lang="en-US" altLang="zh-CN" sz="32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C.x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≤-3 	</a:t>
            </a:r>
            <a:r>
              <a:rPr lang="en-US" altLang="zh-CN" sz="32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D.x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≤-6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3112A905-DB74-46FB-8388-3CD96DAADDE5}"/>
              </a:ext>
            </a:extLst>
          </p:cNvPr>
          <p:cNvSpPr txBox="1"/>
          <p:nvPr/>
        </p:nvSpPr>
        <p:spPr>
          <a:xfrm>
            <a:off x="7666288" y="572707"/>
            <a:ext cx="1057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(C)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3F2756FA-2D4E-4B6C-AEDB-174C2563A7A9}"/>
              </a:ext>
            </a:extLst>
          </p:cNvPr>
          <p:cNvSpPr txBox="1"/>
          <p:nvPr/>
        </p:nvSpPr>
        <p:spPr>
          <a:xfrm>
            <a:off x="5047130" y="3961366"/>
            <a:ext cx="1371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(C)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091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5EA4B475-8EBD-435F-AB70-AB18FA91CBC4}"/>
              </a:ext>
            </a:extLst>
          </p:cNvPr>
          <p:cNvSpPr txBox="1"/>
          <p:nvPr/>
        </p:nvSpPr>
        <p:spPr>
          <a:xfrm>
            <a:off x="167952" y="206934"/>
            <a:ext cx="906002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下列不等式中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解集是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x&gt;1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的不等式是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A.3x&gt;-3	B.x+4&gt;3	C.2x+3&gt;5	D.-2x+3&gt;5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不等式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1-x≥2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的解在数轴上表示正确的是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image202.jpeg">
            <a:extLst>
              <a:ext uri="{FF2B5EF4-FFF2-40B4-BE49-F238E27FC236}">
                <a16:creationId xmlns:a16="http://schemas.microsoft.com/office/drawing/2014/main" xmlns="" id="{8992CCE9-1085-4C5F-B47B-510BF78843D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4208" y="3800927"/>
            <a:ext cx="2567794" cy="789733"/>
          </a:xfrm>
          <a:prstGeom prst="rect">
            <a:avLst/>
          </a:prstGeom>
        </p:spPr>
      </p:pic>
      <p:pic>
        <p:nvPicPr>
          <p:cNvPr id="5" name="image203.jpeg">
            <a:extLst>
              <a:ext uri="{FF2B5EF4-FFF2-40B4-BE49-F238E27FC236}">
                <a16:creationId xmlns:a16="http://schemas.microsoft.com/office/drawing/2014/main" xmlns="" id="{F4177C98-BB04-44F1-84CE-C35BD09B6E7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6456" y="3744943"/>
            <a:ext cx="3157276" cy="901700"/>
          </a:xfrm>
          <a:prstGeom prst="rect">
            <a:avLst/>
          </a:prstGeom>
        </p:spPr>
      </p:pic>
      <p:pic>
        <p:nvPicPr>
          <p:cNvPr id="6" name="image204.jpeg">
            <a:extLst>
              <a:ext uri="{FF2B5EF4-FFF2-40B4-BE49-F238E27FC236}">
                <a16:creationId xmlns:a16="http://schemas.microsoft.com/office/drawing/2014/main" xmlns="" id="{42F4B832-9985-41AB-ACE3-D50610D0C5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4212" y="5527092"/>
            <a:ext cx="2567790" cy="789732"/>
          </a:xfrm>
          <a:prstGeom prst="rect">
            <a:avLst/>
          </a:prstGeom>
        </p:spPr>
      </p:pic>
      <p:pic>
        <p:nvPicPr>
          <p:cNvPr id="7" name="image205.jpeg">
            <a:extLst>
              <a:ext uri="{FF2B5EF4-FFF2-40B4-BE49-F238E27FC236}">
                <a16:creationId xmlns:a16="http://schemas.microsoft.com/office/drawing/2014/main" xmlns="" id="{2C3A0BE7-A1D7-4108-9835-4955BB4DB03E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6456" y="5415123"/>
            <a:ext cx="3157276" cy="9017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24EDDA7F-21F4-4CC8-9FDE-77A5C549332E}"/>
              </a:ext>
            </a:extLst>
          </p:cNvPr>
          <p:cNvSpPr txBox="1"/>
          <p:nvPr/>
        </p:nvSpPr>
        <p:spPr>
          <a:xfrm>
            <a:off x="7254688" y="260456"/>
            <a:ext cx="9031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(C)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BBBE3C66-96AE-4D67-9C07-63E2A25CD77F}"/>
              </a:ext>
            </a:extLst>
          </p:cNvPr>
          <p:cNvSpPr txBox="1"/>
          <p:nvPr/>
        </p:nvSpPr>
        <p:spPr>
          <a:xfrm>
            <a:off x="7971865" y="2722669"/>
            <a:ext cx="9390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(A)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662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09B20432-C8BF-445F-A5D7-35B5B655F28F}"/>
                  </a:ext>
                </a:extLst>
              </p:cNvPr>
              <p:cNvSpPr txBox="1"/>
              <p:nvPr/>
            </p:nvSpPr>
            <p:spPr>
              <a:xfrm>
                <a:off x="513182" y="949122"/>
                <a:ext cx="8397551" cy="47432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5.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在下列解不等式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</m:num>
                      <m:den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&gt;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𝟐𝐱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𝟓</m:t>
                        </m:r>
                      </m:den>
                    </m:f>
                  </m:oMath>
                </a14:m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的过程中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错误的一步是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</a:t>
                </a:r>
                <a:endParaRPr lang="zh-CN" altLang="zh-CN" sz="3200" b="1" dirty="0">
                  <a:solidFill>
                    <a:srgbClr val="FF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A.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去分母得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5(2+x)&gt;3(2x-1)	</a:t>
                </a: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B.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去括号得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10+5x&gt;6x-3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C.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移项得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5x-6x&gt;-3-10	</a:t>
                </a: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D.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系数化为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得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x&gt;13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6.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若代数式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1-2x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的值小于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0,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则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9B20432-C8BF-445F-A5D7-35B5B655F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82" y="949122"/>
                <a:ext cx="8397551" cy="4743222"/>
              </a:xfrm>
              <a:prstGeom prst="rect">
                <a:avLst/>
              </a:prstGeom>
              <a:blipFill>
                <a:blip r:embed="rId2"/>
                <a:stretch>
                  <a:fillRect l="-1814" b="-32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30017A6-1C1A-42A9-8D25-69B02DC0FE73}"/>
              </a:ext>
            </a:extLst>
          </p:cNvPr>
          <p:cNvSpPr txBox="1"/>
          <p:nvPr/>
        </p:nvSpPr>
        <p:spPr>
          <a:xfrm>
            <a:off x="1766047" y="1675366"/>
            <a:ext cx="8695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(D)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xmlns="" id="{A997DC7F-E731-4D92-A342-0560DE72F5BA}"/>
                  </a:ext>
                </a:extLst>
              </p:cNvPr>
              <p:cNvSpPr txBox="1"/>
              <p:nvPr/>
            </p:nvSpPr>
            <p:spPr>
              <a:xfrm>
                <a:off x="6122894" y="5016540"/>
                <a:ext cx="797859" cy="8013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en-US" altLang="zh-CN" sz="3200" b="1" i="0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&gt;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200" b="1" i="0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kumimoji="0" lang="en-US" altLang="zh-CN" sz="3200" b="1" i="0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kumimoji="0" lang="en-US" altLang="zh-CN" sz="3200" b="1" i="0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997DC7F-E731-4D92-A342-0560DE72F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894" y="5016540"/>
                <a:ext cx="797859" cy="801310"/>
              </a:xfrm>
              <a:prstGeom prst="rect">
                <a:avLst/>
              </a:prstGeom>
              <a:blipFill>
                <a:blip r:embed="rId3"/>
                <a:stretch>
                  <a:fillRect l="-19084" b="-7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660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110804CE-2B8A-467D-8C15-94BA93EE2FFC}"/>
              </a:ext>
            </a:extLst>
          </p:cNvPr>
          <p:cNvSpPr txBox="1"/>
          <p:nvPr/>
        </p:nvSpPr>
        <p:spPr>
          <a:xfrm>
            <a:off x="0" y="883117"/>
            <a:ext cx="9825135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7.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按要求填空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写出不等式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x&lt;4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的所有正整数解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写出不等式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x≥-3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的所有负整数解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(3)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写出不等式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x≤3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的所有非负整数解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(4)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写出不等式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x&gt;-2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的最小整数解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(5)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不等式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8-3x≥0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的最大整数解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 </a:t>
            </a:r>
            <a:endParaRPr lang="zh-CN" altLang="zh-CN" sz="36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7E0FA32D-2C9C-4E7F-B6CB-754AD6E305BE}"/>
              </a:ext>
            </a:extLst>
          </p:cNvPr>
          <p:cNvSpPr txBox="1"/>
          <p:nvPr/>
        </p:nvSpPr>
        <p:spPr>
          <a:xfrm>
            <a:off x="6492689" y="1388496"/>
            <a:ext cx="13155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1,2,3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88E129CD-10CA-4322-BD69-443064163248}"/>
              </a:ext>
            </a:extLst>
          </p:cNvPr>
          <p:cNvSpPr txBox="1"/>
          <p:nvPr/>
        </p:nvSpPr>
        <p:spPr>
          <a:xfrm>
            <a:off x="6797489" y="2334554"/>
            <a:ext cx="23465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-1,-2,-3 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EA65728A-39D2-4784-BB18-B817792F7249}"/>
              </a:ext>
            </a:extLst>
          </p:cNvPr>
          <p:cNvSpPr txBox="1"/>
          <p:nvPr/>
        </p:nvSpPr>
        <p:spPr>
          <a:xfrm>
            <a:off x="7150474" y="3345330"/>
            <a:ext cx="18086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0,1,2,3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67D62C74-0F13-4BE6-9415-AEFE940A813C}"/>
              </a:ext>
            </a:extLst>
          </p:cNvPr>
          <p:cNvSpPr txBox="1"/>
          <p:nvPr/>
        </p:nvSpPr>
        <p:spPr>
          <a:xfrm>
            <a:off x="6228230" y="4299955"/>
            <a:ext cx="49888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kumimoji="0" lang="en-US" altLang="zh-CN" sz="32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D21F61E5-6201-4C54-94CF-1D1C35B93F89}"/>
              </a:ext>
            </a:extLst>
          </p:cNvPr>
          <p:cNvSpPr txBox="1"/>
          <p:nvPr/>
        </p:nvSpPr>
        <p:spPr>
          <a:xfrm>
            <a:off x="6181165" y="5267772"/>
            <a:ext cx="6230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56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3BC363DA-1FCE-4509-A405-02C0C686DBE5}"/>
                  </a:ext>
                </a:extLst>
              </p:cNvPr>
              <p:cNvSpPr txBox="1"/>
              <p:nvPr/>
            </p:nvSpPr>
            <p:spPr>
              <a:xfrm>
                <a:off x="774441" y="777836"/>
                <a:ext cx="8369559" cy="5235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8.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解下列不等式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并在数轴上表示解集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(1)5x-2≤3x     	   (2)3-2(x-1)&gt;0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 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 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 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 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(3)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x-1≤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   (4)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𝟐𝐱</m:t>
                        </m:r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𝟗𝐱</m:t>
                        </m:r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𝟔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&lt;1 </a:t>
                </a:r>
              </a:p>
              <a:p>
                <a:endParaRPr lang="en-US" altLang="zh-CN" sz="32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BC363DA-1FCE-4509-A405-02C0C686D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41" y="777836"/>
                <a:ext cx="8369559" cy="5235664"/>
              </a:xfrm>
              <a:prstGeom prst="rect">
                <a:avLst/>
              </a:prstGeom>
              <a:blipFill>
                <a:blip r:embed="rId2"/>
                <a:stretch>
                  <a:fillRect l="-1821" t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AB1FEB81-62B0-4676-A522-B1BB5448AE4B}"/>
                  </a:ext>
                </a:extLst>
              </p:cNvPr>
              <p:cNvSpPr txBox="1"/>
              <p:nvPr/>
            </p:nvSpPr>
            <p:spPr>
              <a:xfrm>
                <a:off x="1918447" y="2262691"/>
                <a:ext cx="5307106" cy="8086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x≤1	             x&lt;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𝟓</m:t>
                        </m:r>
                      </m:num>
                      <m:den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endParaRPr kumimoji="0" lang="zh-CN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B1FEB81-62B0-4676-A522-B1BB5448A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447" y="2262691"/>
                <a:ext cx="5307106" cy="808619"/>
              </a:xfrm>
              <a:prstGeom prst="rect">
                <a:avLst/>
              </a:prstGeom>
              <a:blipFill>
                <a:blip r:embed="rId3"/>
                <a:stretch>
                  <a:fillRect l="-2989" b="-67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C11D639A-79D1-4BE1-9CB0-8F7E225BEF6C}"/>
              </a:ext>
            </a:extLst>
          </p:cNvPr>
          <p:cNvSpPr txBox="1"/>
          <p:nvPr/>
        </p:nvSpPr>
        <p:spPr>
          <a:xfrm>
            <a:off x="1828800" y="5341931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x≥-3	          x&gt;-2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48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A6E471B6-00D0-40C3-B51E-D7F7DE4FF844}"/>
              </a:ext>
            </a:extLst>
          </p:cNvPr>
          <p:cNvSpPr txBox="1"/>
          <p:nvPr/>
        </p:nvSpPr>
        <p:spPr>
          <a:xfrm>
            <a:off x="335902" y="962353"/>
            <a:ext cx="865880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9.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关于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的方程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x-a=2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的解为正数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的取值范围为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.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10.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已知方程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ax+2=6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的解为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x=-2,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则不等式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ax&lt;8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的解集为</a:t>
            </a: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11.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m&gt;3,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(3-m)x&lt;1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的解集为</a:t>
            </a:r>
            <a:endParaRPr lang="zh-CN" altLang="zh-CN" sz="24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09E48B0B-CF27-4F5E-83EF-D96B245378A7}"/>
              </a:ext>
            </a:extLst>
          </p:cNvPr>
          <p:cNvSpPr txBox="1"/>
          <p:nvPr/>
        </p:nvSpPr>
        <p:spPr>
          <a:xfrm>
            <a:off x="1299883" y="1451249"/>
            <a:ext cx="11385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a&gt;-2 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82F63BA0-B1FC-4EA6-9F8C-C383DEF74511}"/>
              </a:ext>
            </a:extLst>
          </p:cNvPr>
          <p:cNvSpPr txBox="1"/>
          <p:nvPr/>
        </p:nvSpPr>
        <p:spPr>
          <a:xfrm>
            <a:off x="2052918" y="3429000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x&gt;-4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xmlns="" id="{293DE053-5B24-4AB6-B510-5E8E9F7DCF9F}"/>
                  </a:ext>
                </a:extLst>
              </p:cNvPr>
              <p:cNvSpPr txBox="1"/>
              <p:nvPr/>
            </p:nvSpPr>
            <p:spPr>
              <a:xfrm>
                <a:off x="6069106" y="4757348"/>
                <a:ext cx="4572000" cy="8036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x&gt;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𝐦</m:t>
                        </m:r>
                      </m:den>
                    </m:f>
                  </m:oMath>
                </a14:m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93DE053-5B24-4AB6-B510-5E8E9F7DC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106" y="4757348"/>
                <a:ext cx="4572000" cy="803682"/>
              </a:xfrm>
              <a:prstGeom prst="rect">
                <a:avLst/>
              </a:prstGeom>
              <a:blipFill>
                <a:blip r:embed="rId2"/>
                <a:stretch>
                  <a:fillRect l="-3467" b="-6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342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CA90FF68-A671-4253-A1F6-20EA25640363}"/>
                  </a:ext>
                </a:extLst>
              </p:cNvPr>
              <p:cNvSpPr txBox="1"/>
              <p:nvPr/>
            </p:nvSpPr>
            <p:spPr>
              <a:xfrm>
                <a:off x="457200" y="904623"/>
                <a:ext cx="8229600" cy="47618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 smtClean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12.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已知关于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的不等式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(1-a)x&gt;2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的解集为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x&lt;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𝐚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则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的取值范围是</a:t>
                </a:r>
              </a:p>
              <a:p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13.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阅读理解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我们把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32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𝐚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𝐜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𝐝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称作二阶行列式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规定它的运算法则为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32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𝐚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𝐜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𝐝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=ad-</a:t>
                </a:r>
                <a:r>
                  <a:rPr lang="en-US" altLang="zh-CN" sz="3200" b="1" dirty="0" err="1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bc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如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32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𝟒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𝟓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=2×5-3×4=-2.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如果有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32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    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     </m:t>
                              </m:r>
                              <m:r>
                                <a:rPr lang="en-US" altLang="zh-CN" sz="3200" b="1" i="0" smtClean="0">
                                  <a:effectLst/>
                                  <a:latin typeface="Cambria Math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       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&gt;0,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求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的解集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A90FF68-A671-4253-A1F6-20EA25640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04623"/>
                <a:ext cx="8229600" cy="4761881"/>
              </a:xfrm>
              <a:prstGeom prst="rect">
                <a:avLst/>
              </a:prstGeom>
              <a:blipFill rotWithShape="1">
                <a:blip r:embed="rId2"/>
                <a:stretch>
                  <a:fillRect l="-1852" t="-1662" r="-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8B3C3843-30D6-4CD7-AB6A-3023A10A99B1}"/>
              </a:ext>
            </a:extLst>
          </p:cNvPr>
          <p:cNvSpPr txBox="1"/>
          <p:nvPr/>
        </p:nvSpPr>
        <p:spPr>
          <a:xfrm>
            <a:off x="457200" y="5794956"/>
            <a:ext cx="62304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由题意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2x-(3-x)&gt;0,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解得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x&gt;1.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633A5BE6-9164-4ED9-A207-9CFA01958208}"/>
              </a:ext>
            </a:extLst>
          </p:cNvPr>
          <p:cNvSpPr txBox="1"/>
          <p:nvPr/>
        </p:nvSpPr>
        <p:spPr>
          <a:xfrm>
            <a:off x="4823012" y="14781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a&gt;1</a:t>
            </a:r>
            <a:r>
              <a:rPr kumimoji="0" lang="en-US" altLang="zh-CN" sz="32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377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AA97ECD7-F29B-43B1-A15C-22EEB3B42458}"/>
                  </a:ext>
                </a:extLst>
              </p:cNvPr>
              <p:cNvSpPr txBox="1"/>
              <p:nvPr/>
            </p:nvSpPr>
            <p:spPr>
              <a:xfrm>
                <a:off x="645458" y="1717111"/>
                <a:ext cx="7530353" cy="2175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14.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已知关于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､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y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的方程组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32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𝐲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𝟐𝐱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𝐲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𝟔𝐚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的解满足不等式</a:t>
                </a:r>
                <a:r>
                  <a:rPr lang="en-US" altLang="zh-CN" sz="3200" b="1" dirty="0" err="1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x+y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&lt;3,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求实数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的取值范围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solidFill>
                    <a:srgbClr val="FF00FF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A97ECD7-F29B-43B1-A15C-22EEB3B42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58" y="1717111"/>
                <a:ext cx="7530353" cy="2175724"/>
              </a:xfrm>
              <a:prstGeom prst="rect">
                <a:avLst/>
              </a:prstGeom>
              <a:blipFill>
                <a:blip r:embed="rId2"/>
                <a:stretch>
                  <a:fillRect l="-2105" r="-20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E57B09DD-2662-4D26-9868-905E028E0AD3}"/>
              </a:ext>
            </a:extLst>
          </p:cNvPr>
          <p:cNvSpPr txBox="1"/>
          <p:nvPr/>
        </p:nvSpPr>
        <p:spPr>
          <a:xfrm>
            <a:off x="941294" y="4091661"/>
            <a:ext cx="457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解得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x=2a+1;y=2a-2,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∴2a+1+2a-2&lt;3,a&lt;1.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99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新建 Microsoft PowerPoint 演示文稿" id="{EDE0C7AC-07BA-4FEC-8765-02F7780CE690}" vid="{5F568CC9-763D-497D-8A3B-B3CFDA062CE6}"/>
    </a:ext>
  </a:extLst>
</a:theme>
</file>

<file path=ppt/theme/theme2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新建 Microsoft PowerPoint 演示文稿" id="{EDE0C7AC-07BA-4FEC-8765-02F7780CE690}" vid="{7D0423FD-7C65-42B3-87BD-098FED4135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母版1</Template>
  <TotalTime>359</TotalTime>
  <Words>601</Words>
  <Application>Microsoft Office PowerPoint</Application>
  <PresentationFormat>全屏显示(4:3)</PresentationFormat>
  <Paragraphs>98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Be2510@365svip.info</dc:creator>
  <cp:lastModifiedBy>xb21cn</cp:lastModifiedBy>
  <cp:revision>4</cp:revision>
  <dcterms:created xsi:type="dcterms:W3CDTF">2020-11-23T23:18:31Z</dcterms:created>
  <dcterms:modified xsi:type="dcterms:W3CDTF">2020-11-24T15:37:12Z</dcterms:modified>
</cp:coreProperties>
</file>