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8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028082" y="1258136"/>
            <a:ext cx="5929349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18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一元一次不等式和一次函数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F71EF79-382C-41F4-AED1-C475C56BDCF4}"/>
              </a:ext>
            </a:extLst>
          </p:cNvPr>
          <p:cNvSpPr txBox="1"/>
          <p:nvPr/>
        </p:nvSpPr>
        <p:spPr>
          <a:xfrm>
            <a:off x="116632" y="240498"/>
            <a:ext cx="9027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两种商品的折扣数相同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求折扣数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BBFDF8C1-91D3-4E30-80BA-E9AF78E12198}"/>
                  </a:ext>
                </a:extLst>
              </p:cNvPr>
              <p:cNvSpPr txBox="1"/>
              <p:nvPr/>
            </p:nvSpPr>
            <p:spPr>
              <a:xfrm>
                <a:off x="116632" y="905853"/>
                <a:ext cx="8378889" cy="1731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设折扣数为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z,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5×30×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+7×40×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=258,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z=6.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折扣数为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DF8C1-91D3-4E30-80BA-E9AF78E1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2" y="905853"/>
                <a:ext cx="8378889" cy="1731693"/>
              </a:xfrm>
              <a:prstGeom prst="rect">
                <a:avLst/>
              </a:prstGeom>
              <a:blipFill>
                <a:blip r:embed="rId2"/>
                <a:stretch>
                  <a:fillRect l="-1818" t="-4577" b="-10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54890E34-8DFB-400D-A935-AEB67B9A01BD}"/>
                  </a:ext>
                </a:extLst>
              </p:cNvPr>
              <p:cNvSpPr txBox="1"/>
              <p:nvPr/>
            </p:nvSpPr>
            <p:spPr>
              <a:xfrm>
                <a:off x="116633" y="4463068"/>
                <a:ext cx="8378888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商品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商品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(10-m)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30×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m+40×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(10-m)≤200,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:m≥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∵m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为整数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,∴m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即至少购买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商品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3200" b="1" i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i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890E34-8DFB-400D-A935-AEB67B9A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3" y="4463068"/>
                <a:ext cx="8378888" cy="2281009"/>
              </a:xfrm>
              <a:prstGeom prst="rect">
                <a:avLst/>
              </a:prstGeom>
              <a:blipFill>
                <a:blip r:embed="rId3"/>
                <a:stretch>
                  <a:fillRect l="-1818" t="-3476" b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16F8F68-B2AF-43DB-AFBD-8A1C9F06387C}"/>
              </a:ext>
            </a:extLst>
          </p:cNvPr>
          <p:cNvSpPr txBox="1"/>
          <p:nvPr/>
        </p:nvSpPr>
        <p:spPr>
          <a:xfrm>
            <a:off x="2331" y="2765477"/>
            <a:ext cx="92559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小明同学再次购买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两种商品共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中折扣数的前提下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消费金额不超过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求至少购买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商品多少件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04B644E-731C-407A-B554-4965DC9D423C}"/>
              </a:ext>
            </a:extLst>
          </p:cNvPr>
          <p:cNvSpPr txBox="1"/>
          <p:nvPr/>
        </p:nvSpPr>
        <p:spPr>
          <a:xfrm>
            <a:off x="0" y="114516"/>
            <a:ext cx="9423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老师准备购买精美的练习本当作奖品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有两种购买方式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一种是直接按定价购买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每本售价为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另一种是先购买会员年卡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自购买之日起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可持供卡人使用一年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再持卡买这种练习本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本这种练习本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两种购买方式各需要多少钱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如果你只能选择一种购买方式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并且你计划一年中用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元花在购买这种练习本上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请通过计算找出可使用购买本数最多的购买方式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6C12E75-EFAD-4235-820E-4781191389F7}"/>
              </a:ext>
            </a:extLst>
          </p:cNvPr>
          <p:cNvSpPr txBox="1"/>
          <p:nvPr/>
        </p:nvSpPr>
        <p:spPr>
          <a:xfrm>
            <a:off x="326572" y="4441110"/>
            <a:ext cx="8257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:(1)20×8=160(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),5×20+40=140(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两种分别需要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元和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140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xmlns="" id="{99562FAC-543F-4A64-ADE9-134C8D66B162}"/>
              </a:ext>
            </a:extLst>
          </p:cNvPr>
          <p:cNvSpPr txBox="1"/>
          <p:nvPr/>
        </p:nvSpPr>
        <p:spPr>
          <a:xfrm>
            <a:off x="324756" y="5363610"/>
            <a:ext cx="8621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(2)100÷8=12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5,(100-40)÷5=12,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练习本数为整数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最多都只能买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本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两种一样多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114CB78-7679-47D6-8FB8-31DDACBEE381}"/>
              </a:ext>
            </a:extLst>
          </p:cNvPr>
          <p:cNvSpPr txBox="1"/>
          <p:nvPr/>
        </p:nvSpPr>
        <p:spPr>
          <a:xfrm>
            <a:off x="0" y="493820"/>
            <a:ext cx="9321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一年至少购买这种练习本超过多少本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购买会员年卡才合算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6B51DC3-606F-4801-96F8-7A48FEE6D77D}"/>
                  </a:ext>
                </a:extLst>
              </p:cNvPr>
              <p:cNvSpPr txBox="1"/>
              <p:nvPr/>
            </p:nvSpPr>
            <p:spPr>
              <a:xfrm>
                <a:off x="261256" y="2283730"/>
                <a:ext cx="8437207" cy="129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设为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本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根据题意得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:5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+40&lt;8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&gt;13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当超过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本时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购买年卡合算</a:t>
                </a:r>
                <a:r>
                  <a:rPr lang="en-US" altLang="zh-CN" sz="3200" b="1" i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B51DC3-606F-4801-96F8-7A48FEE6D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2283730"/>
                <a:ext cx="8437207" cy="1296124"/>
              </a:xfrm>
              <a:prstGeom prst="rect">
                <a:avLst/>
              </a:prstGeom>
              <a:blipFill rotWithShape="1">
                <a:blip r:embed="rId2"/>
                <a:stretch>
                  <a:fillRect l="-1879" t="-6132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4050109-0BD7-4834-B13D-F8A3FFABEFBD}"/>
              </a:ext>
            </a:extLst>
          </p:cNvPr>
          <p:cNvSpPr txBox="1"/>
          <p:nvPr/>
        </p:nvSpPr>
        <p:spPr>
          <a:xfrm>
            <a:off x="23326" y="0"/>
            <a:ext cx="90973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友谊商店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型号笔记本电脑的售价是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该商店对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型号笔记本电脑举行促销活动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有两种优惠方案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方案一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每台按售价的九折销售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方案二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若购买不超过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每台按售价销售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超过的部分每台按售价的八折销售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某公司一次性从友谊商店购买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型号笔记本电脑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x=8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应选择哪种方案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该公司购买费用最少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最少费用是多少元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920AA-2F31-4FD9-9580-42EE45B1F255}"/>
              </a:ext>
            </a:extLst>
          </p:cNvPr>
          <p:cNvSpPr txBox="1"/>
          <p:nvPr/>
        </p:nvSpPr>
        <p:spPr>
          <a:xfrm>
            <a:off x="65314" y="3896906"/>
            <a:ext cx="89667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设购买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型号笔记本电脑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台时的费用为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x=8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方案一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:w=90%a×8=7.2a,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方案二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:w=5a+(8-5)a×80%=7.4a,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x=8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应选择方案一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该公司购买费用最少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最少费用是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7.2a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581A529-E009-4B79-A8F8-AEC45961BD69}"/>
              </a:ext>
            </a:extLst>
          </p:cNvPr>
          <p:cNvSpPr txBox="1"/>
          <p:nvPr/>
        </p:nvSpPr>
        <p:spPr>
          <a:xfrm>
            <a:off x="157454" y="997116"/>
            <a:ext cx="93119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若该公司采用方案二购买更合算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996EE36-C0A5-4E2D-8A40-A35E4EC7E00D}"/>
              </a:ext>
            </a:extLst>
          </p:cNvPr>
          <p:cNvSpPr txBox="1"/>
          <p:nvPr/>
        </p:nvSpPr>
        <p:spPr>
          <a:xfrm>
            <a:off x="482860" y="2074413"/>
            <a:ext cx="86611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若该公司采用方案二购买更合算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∴x&gt;5,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方案一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:w=90%ax=0.9ax,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方案二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x&gt;5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w=5a+(x-5)a×80%=5a+0.8ax-4a=a+0.8ax,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0.9ax&gt;a+0.8ax</a:t>
            </a:r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为正数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∴x&gt;10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的取值范围是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x&gt;10.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0B98503-F882-457A-BCCF-22056F65C468}"/>
              </a:ext>
            </a:extLst>
          </p:cNvPr>
          <p:cNvSpPr txBox="1"/>
          <p:nvPr/>
        </p:nvSpPr>
        <p:spPr>
          <a:xfrm>
            <a:off x="0" y="74645"/>
            <a:ext cx="9171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一家电信公司推出两种移动电话计费方法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是每月收月租费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通话时间不超过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分钟的部分免费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分钟的按每分钟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0.25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元加收通话费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是每月收取月租费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通话时间不超过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分钟的部分免费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分钟的按每分钟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0.20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元加收通话费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现在设通话时间是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当通话时间超过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请用含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的代数式表示计费方法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的通话费用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A5003D3-B361-4320-9ECD-77D2D7E5B922}"/>
              </a:ext>
            </a:extLst>
          </p:cNvPr>
          <p:cNvSpPr txBox="1"/>
          <p:nvPr/>
        </p:nvSpPr>
        <p:spPr>
          <a:xfrm>
            <a:off x="139959" y="5133783"/>
            <a:ext cx="824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:(1)A:58+0.25(x-160)=0.25x+18;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53F8E20-F0BE-446F-A009-02A6B5E63843}"/>
              </a:ext>
            </a:extLst>
          </p:cNvPr>
          <p:cNvSpPr txBox="1"/>
          <p:nvPr/>
        </p:nvSpPr>
        <p:spPr>
          <a:xfrm>
            <a:off x="0" y="250668"/>
            <a:ext cx="92652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当通话时间超过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请用含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的代数式表示计费方法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的通话费用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A7DB4A0-40C8-49B6-B9B5-1B443D38F0E5}"/>
              </a:ext>
            </a:extLst>
          </p:cNvPr>
          <p:cNvSpPr txBox="1"/>
          <p:nvPr/>
        </p:nvSpPr>
        <p:spPr>
          <a:xfrm>
            <a:off x="121299" y="1602147"/>
            <a:ext cx="8546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(2)B:88+0.2(x-250)=0.2x+38;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3D73AA0-9594-4DD4-80C1-9F585742C73D}"/>
              </a:ext>
            </a:extLst>
          </p:cNvPr>
          <p:cNvSpPr txBox="1"/>
          <p:nvPr/>
        </p:nvSpPr>
        <p:spPr>
          <a:xfrm>
            <a:off x="72313" y="2461183"/>
            <a:ext cx="9120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的用户一个月累计通话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360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分钟所需的话费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若改用计费方法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则可通话多少分钟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291E6C9-996C-44E0-8CCF-7B45B68A72A4}"/>
              </a:ext>
            </a:extLst>
          </p:cNvPr>
          <p:cNvSpPr txBox="1"/>
          <p:nvPr/>
        </p:nvSpPr>
        <p:spPr>
          <a:xfrm>
            <a:off x="72313" y="4029566"/>
            <a:ext cx="8425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由题得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:0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+38=0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25×360+18,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=350,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则改用计费方法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可通话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350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2966E82-9261-4643-9490-911B291A1DAE}"/>
              </a:ext>
            </a:extLst>
          </p:cNvPr>
          <p:cNvSpPr txBox="1"/>
          <p:nvPr/>
        </p:nvSpPr>
        <p:spPr>
          <a:xfrm>
            <a:off x="65313" y="847827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请你分析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当通话时间超过多少分钟时采用计费方法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025B526-D1A4-4805-8223-AAFF0118F011}"/>
              </a:ext>
            </a:extLst>
          </p:cNvPr>
          <p:cNvSpPr txBox="1"/>
          <p:nvPr/>
        </p:nvSpPr>
        <p:spPr>
          <a:xfrm>
            <a:off x="-65314" y="2236056"/>
            <a:ext cx="92746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由于超过一定时间后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的计费方式每分钟费用小于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的计费方式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因此时间越多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的计费方式越合算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当用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两种计费方式所需费用一样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+38=0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+18,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=400,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当通话时间超过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分钟时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采用计费方法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合算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BD6ED00-084F-4168-839B-EBD195A17506}"/>
              </a:ext>
            </a:extLst>
          </p:cNvPr>
          <p:cNvSpPr txBox="1"/>
          <p:nvPr/>
        </p:nvSpPr>
        <p:spPr>
          <a:xfrm>
            <a:off x="0" y="149490"/>
            <a:ext cx="9274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小明同学三次到某超市购买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两种商品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其中仅有一次是有折扣的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购买数量及消费金额如下表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CC48EBD-40E7-4DB7-8E07-A05DF5A6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30175"/>
              </p:ext>
            </p:extLst>
          </p:nvPr>
        </p:nvGraphicFramePr>
        <p:xfrm>
          <a:off x="628650" y="1506894"/>
          <a:ext cx="78867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409242807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440297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06202145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323026713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/>
                      <a:r>
                        <a:rPr lang="zh-CN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类别次数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购买</a:t>
                      </a:r>
                      <a:r>
                        <a:rPr lang="zh-CN" sz="240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Ａ</a:t>
                      </a:r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商品数量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购买</a:t>
                      </a:r>
                      <a:r>
                        <a:rPr lang="zh-CN" sz="2400">
                          <a:effectLst/>
                          <a:latin typeface="白斜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Ｂ</a:t>
                      </a:r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商品数量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消费金额</a:t>
                      </a:r>
                      <a:r>
                        <a:rPr lang="en-US" sz="240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lang="en-US" sz="2400">
                          <a:effectLst/>
                          <a:latin typeface="方正书宋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9484219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zh-CN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第一次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452246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zh-CN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第二次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343766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第三次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258</a:t>
                      </a:r>
                      <a:endParaRPr lang="zh-CN" sz="3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1570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59BD30A-29BE-4418-8B47-19EAD3F0CBA7}"/>
              </a:ext>
            </a:extLst>
          </p:cNvPr>
          <p:cNvSpPr txBox="1"/>
          <p:nvPr/>
        </p:nvSpPr>
        <p:spPr>
          <a:xfrm>
            <a:off x="121298" y="3429000"/>
            <a:ext cx="9274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解答下列问题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次购买有折扣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两种商品的原价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B07A083-74C0-4BFC-815F-115B7C13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983"/>
            <a:ext cx="9144000" cy="23432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243115B-9646-404C-B349-C97127E00341}"/>
              </a:ext>
            </a:extLst>
          </p:cNvPr>
          <p:cNvSpPr txBox="1"/>
          <p:nvPr/>
        </p:nvSpPr>
        <p:spPr>
          <a:xfrm>
            <a:off x="1240972" y="3921442"/>
            <a:ext cx="699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22</TotalTime>
  <Words>1404</Words>
  <Application>Microsoft Office PowerPoint</Application>
  <PresentationFormat>全屏显示(4:3)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4</cp:revision>
  <dcterms:created xsi:type="dcterms:W3CDTF">2020-11-24T06:14:14Z</dcterms:created>
  <dcterms:modified xsi:type="dcterms:W3CDTF">2020-11-24T15:46:05Z</dcterms:modified>
</cp:coreProperties>
</file>