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handoutMasterIdLst>
    <p:handoutMasterId r:id="rId16"/>
  </p:handout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12C53EFA-506B-4086-8169-7438E3E161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EA26DE5-0943-4BA1-BBC5-1E2886AFFC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4B68B-0BD6-44D4-AF6C-7C6F0BA103A0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A5062F5-2C45-4317-B995-F92437D4A0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2BE8784-9407-489E-9A18-61E752A1D8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F9F92-EBD9-43E5-94EC-D347E7722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58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41CEF09-BFE1-451F-B004-986BF5AECF72}"/>
              </a:ext>
            </a:extLst>
          </p:cNvPr>
          <p:cNvSpPr/>
          <p:nvPr userDrawn="1"/>
        </p:nvSpPr>
        <p:spPr>
          <a:xfrm rot="19869752">
            <a:off x="1363430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874241" y="1165928"/>
            <a:ext cx="5083190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19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一元一次不等式组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(1)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141F3FA-FFFB-4DB4-89CB-1A8F7F0099D0}"/>
              </a:ext>
            </a:extLst>
          </p:cNvPr>
          <p:cNvSpPr txBox="1"/>
          <p:nvPr/>
        </p:nvSpPr>
        <p:spPr>
          <a:xfrm>
            <a:off x="322729" y="4029636"/>
            <a:ext cx="7063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求不等式组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2≤3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-7&lt;8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7E1A3DA-4EDF-4BE8-8A2C-35E46D04C84A}"/>
              </a:ext>
            </a:extLst>
          </p:cNvPr>
          <p:cNvSpPr txBox="1"/>
          <p:nvPr/>
        </p:nvSpPr>
        <p:spPr>
          <a:xfrm>
            <a:off x="322729" y="1487723"/>
            <a:ext cx="81758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P(1-a,2a+6)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在第四象限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的取值范围是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EF36DBD-91A1-4339-85D1-6C44125AF21C}"/>
              </a:ext>
            </a:extLst>
          </p:cNvPr>
          <p:cNvSpPr txBox="1"/>
          <p:nvPr/>
        </p:nvSpPr>
        <p:spPr>
          <a:xfrm>
            <a:off x="1649506" y="202633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a&lt;-3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A0FAEC8-0945-4CF1-8BF4-98672C3B60EA}"/>
              </a:ext>
            </a:extLst>
          </p:cNvPr>
          <p:cNvSpPr txBox="1"/>
          <p:nvPr/>
        </p:nvSpPr>
        <p:spPr>
          <a:xfrm>
            <a:off x="6355977" y="400067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3≤x&lt;5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6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A5EAF220-2CA9-4EE1-916A-0D90A8FDE832}"/>
                  </a:ext>
                </a:extLst>
              </p:cNvPr>
              <p:cNvSpPr txBox="1"/>
              <p:nvPr/>
            </p:nvSpPr>
            <p:spPr>
              <a:xfrm>
                <a:off x="421340" y="319303"/>
                <a:ext cx="7942729" cy="2668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15.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已知关于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､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𝟐𝐚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求这个方程组的解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取什么整数时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这个方程组的解中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为正数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,y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为非负数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?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5EAF220-2CA9-4EE1-916A-0D90A8FD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0" y="319303"/>
                <a:ext cx="7942729" cy="2668166"/>
              </a:xfrm>
              <a:prstGeom prst="rect">
                <a:avLst/>
              </a:prstGeom>
              <a:blipFill>
                <a:blip r:embed="rId2"/>
                <a:stretch>
                  <a:fillRect l="-1919" r="-1919" b="-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7ACB329D-CCB1-481E-B80E-ECA81EA0CAC4}"/>
                  </a:ext>
                </a:extLst>
              </p:cNvPr>
              <p:cNvSpPr txBox="1"/>
              <p:nvPr/>
            </p:nvSpPr>
            <p:spPr>
              <a:xfrm>
                <a:off x="286871" y="3172134"/>
                <a:ext cx="6974541" cy="1190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方程组的解是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ACB329D-CCB1-481E-B80E-ECA81EA0C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1" y="3172134"/>
                <a:ext cx="6974541" cy="1190839"/>
              </a:xfrm>
              <a:prstGeom prst="rect">
                <a:avLst/>
              </a:prstGeom>
              <a:blipFill>
                <a:blip r:embed="rId3"/>
                <a:stretch>
                  <a:fillRect l="-2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0C740EFA-3BEC-4408-AF7F-A1D8542B91E4}"/>
                  </a:ext>
                </a:extLst>
              </p:cNvPr>
              <p:cNvSpPr txBox="1"/>
              <p:nvPr/>
            </p:nvSpPr>
            <p:spPr>
              <a:xfrm>
                <a:off x="847165" y="4362973"/>
                <a:ext cx="7449670" cy="2175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(2)∵x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为正数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,y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为非负数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  <m:r>
                                <a:rPr kumimoji="0" lang="zh-CN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所以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,1&lt;a≤3,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∵a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为整数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,∴a=2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3.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C740EFA-3BEC-4408-AF7F-A1D8542B9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65" y="4362973"/>
                <a:ext cx="7449670" cy="2175724"/>
              </a:xfrm>
              <a:prstGeom prst="rect">
                <a:avLst/>
              </a:prstGeom>
              <a:blipFill>
                <a:blip r:embed="rId4"/>
                <a:stretch>
                  <a:fillRect l="-2128" t="-3641" b="-8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89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DCFA80C-9E31-4BAD-93E2-1EA1A35B3AFD}"/>
              </a:ext>
            </a:extLst>
          </p:cNvPr>
          <p:cNvSpPr txBox="1"/>
          <p:nvPr/>
        </p:nvSpPr>
        <p:spPr>
          <a:xfrm>
            <a:off x="0" y="129552"/>
            <a:ext cx="92515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BD=CD,DE⊥AB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E,DF⊥AC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48.jpeg">
            <a:extLst>
              <a:ext uri="{FF2B5EF4-FFF2-40B4-BE49-F238E27FC236}">
                <a16:creationId xmlns:a16="http://schemas.microsoft.com/office/drawing/2014/main" xmlns="" id="{BA955646-64BE-40C4-835E-4FDB0D52A1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5609" y="877185"/>
            <a:ext cx="2432946" cy="23414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63EADF2-C098-4D98-B624-DD1D8CC69062}"/>
              </a:ext>
            </a:extLst>
          </p:cNvPr>
          <p:cNvSpPr txBox="1"/>
          <p:nvPr/>
        </p:nvSpPr>
        <p:spPr>
          <a:xfrm>
            <a:off x="170328" y="1463124"/>
            <a:ext cx="71762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:AB=AC;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8FAE53FF-E87E-4D20-AC27-25310D1A5D67}"/>
                  </a:ext>
                </a:extLst>
              </p:cNvPr>
              <p:cNvSpPr txBox="1"/>
              <p:nvPr/>
            </p:nvSpPr>
            <p:spPr>
              <a:xfrm>
                <a:off x="170329" y="3218612"/>
                <a:ext cx="7391400" cy="3160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:(1)∵AD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平分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∠BAC,DE⊥AB,DF⊥AC,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∴∠DEB=∠DFC=90°,DE=DF,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kumimoji="0" lang="en-US" altLang="zh-CN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Rt△DEB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kumimoji="0" lang="en-US" altLang="zh-CN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Rt△DFC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𝐁𝐃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𝐃𝐂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𝐃𝐄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𝐃𝐅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∴△DEB≌△DFC,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∠B=∠C,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∴AB=AC.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AE53FF-E87E-4D20-AC27-25310D1A5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29" y="3218612"/>
                <a:ext cx="7391400" cy="3160609"/>
              </a:xfrm>
              <a:prstGeom prst="rect">
                <a:avLst/>
              </a:prstGeom>
              <a:blipFill rotWithShape="1">
                <a:blip r:embed="rId3"/>
                <a:stretch>
                  <a:fillRect l="-2145" t="-2510" r="-4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AD75B9A1-581B-4AF4-BE12-4959AF67C868}"/>
                  </a:ext>
                </a:extLst>
              </p:cNvPr>
              <p:cNvSpPr txBox="1"/>
              <p:nvPr/>
            </p:nvSpPr>
            <p:spPr>
              <a:xfrm>
                <a:off x="304800" y="3539706"/>
                <a:ext cx="8148918" cy="3093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(2)∵AB=AC,BD=DC,∴AD⊥BC,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200" b="1" dirty="0" err="1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Rt△ADC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,∵∠ADC=90°,∠DAC=30°,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∴AC=2CD,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CD=a,</a:t>
                </a:r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AC=2a,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由勾股定理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:AC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=AD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+CD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∴4a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=a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+(2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3200" b="1" baseline="30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2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a=2,∴AC=2a=4.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D75B9A1-581B-4AF4-BE12-4959AF67C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39706"/>
                <a:ext cx="8148918" cy="3093411"/>
              </a:xfrm>
              <a:prstGeom prst="rect">
                <a:avLst/>
              </a:prstGeom>
              <a:blipFill>
                <a:blip r:embed="rId2"/>
                <a:stretch>
                  <a:fillRect l="-1870" t="-2564" b="-5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48.jpeg">
            <a:extLst>
              <a:ext uri="{FF2B5EF4-FFF2-40B4-BE49-F238E27FC236}">
                <a16:creationId xmlns:a16="http://schemas.microsoft.com/office/drawing/2014/main" xmlns="" id="{5EAB08F6-5D0D-48D0-A4EC-FF142AAF156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5290" y="956708"/>
            <a:ext cx="2683959" cy="2582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F2C769CB-7D8F-4AF0-92BA-548167602AD1}"/>
                  </a:ext>
                </a:extLst>
              </p:cNvPr>
              <p:cNvSpPr txBox="1"/>
              <p:nvPr/>
            </p:nvSpPr>
            <p:spPr>
              <a:xfrm>
                <a:off x="206187" y="214804"/>
                <a:ext cx="7091083" cy="631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AD=2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,∠DAC=30°,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AC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的长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2C769CB-7D8F-4AF0-92BA-548167602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7" y="214804"/>
                <a:ext cx="7091083" cy="631198"/>
              </a:xfrm>
              <a:prstGeom prst="rect">
                <a:avLst/>
              </a:prstGeom>
              <a:blipFill>
                <a:blip r:embed="rId4"/>
                <a:stretch>
                  <a:fillRect l="-2236" t="-8654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31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230B7C59-1830-47E0-B8B9-C481EBFD2DDE}"/>
                  </a:ext>
                </a:extLst>
              </p:cNvPr>
              <p:cNvSpPr txBox="1"/>
              <p:nvPr/>
            </p:nvSpPr>
            <p:spPr>
              <a:xfrm>
                <a:off x="0" y="0"/>
                <a:ext cx="9032033" cy="1683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1.(20·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益阳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将不等式组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zh-CN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的解集在数轴上表示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正确的是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30B7C59-1830-47E0-B8B9-C481EBFD2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032033" cy="1683281"/>
              </a:xfrm>
              <a:prstGeom prst="rect">
                <a:avLst/>
              </a:prstGeom>
              <a:blipFill>
                <a:blip r:embed="rId2"/>
                <a:stretch>
                  <a:fillRect l="-168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35.jpeg">
            <a:extLst>
              <a:ext uri="{FF2B5EF4-FFF2-40B4-BE49-F238E27FC236}">
                <a16:creationId xmlns:a16="http://schemas.microsoft.com/office/drawing/2014/main" xmlns="" id="{6A9BE4C8-62A6-447F-836C-03AC678669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441" y="2272898"/>
            <a:ext cx="3455468" cy="797055"/>
          </a:xfrm>
          <a:prstGeom prst="rect">
            <a:avLst/>
          </a:prstGeom>
        </p:spPr>
      </p:pic>
      <p:pic>
        <p:nvPicPr>
          <p:cNvPr id="5" name="image236.jpeg">
            <a:extLst>
              <a:ext uri="{FF2B5EF4-FFF2-40B4-BE49-F238E27FC236}">
                <a16:creationId xmlns:a16="http://schemas.microsoft.com/office/drawing/2014/main" xmlns="" id="{00F70925-1510-40C2-A8A0-1358BC4054F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97672" y="2272898"/>
            <a:ext cx="3455468" cy="797055"/>
          </a:xfrm>
          <a:prstGeom prst="rect">
            <a:avLst/>
          </a:prstGeom>
        </p:spPr>
      </p:pic>
      <p:pic>
        <p:nvPicPr>
          <p:cNvPr id="6" name="image237.jpeg">
            <a:extLst>
              <a:ext uri="{FF2B5EF4-FFF2-40B4-BE49-F238E27FC236}">
                <a16:creationId xmlns:a16="http://schemas.microsoft.com/office/drawing/2014/main" xmlns="" id="{6BF6CC8D-CD4E-4C01-A179-C0FC4BACB0F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9441" y="5197439"/>
            <a:ext cx="3455468" cy="773341"/>
          </a:xfrm>
          <a:prstGeom prst="rect">
            <a:avLst/>
          </a:prstGeom>
        </p:spPr>
      </p:pic>
      <p:pic>
        <p:nvPicPr>
          <p:cNvPr id="7" name="image238.jpeg">
            <a:extLst>
              <a:ext uri="{FF2B5EF4-FFF2-40B4-BE49-F238E27FC236}">
                <a16:creationId xmlns:a16="http://schemas.microsoft.com/office/drawing/2014/main" xmlns="" id="{BBBEA5FD-5E20-428B-A59D-94183B81002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96286" y="5097408"/>
            <a:ext cx="3455466" cy="7970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43D2AD4-592C-4C95-99DF-BD2AD744559C}"/>
              </a:ext>
            </a:extLst>
          </p:cNvPr>
          <p:cNvSpPr txBox="1"/>
          <p:nvPr/>
        </p:nvSpPr>
        <p:spPr>
          <a:xfrm>
            <a:off x="193075" y="2521173"/>
            <a:ext cx="464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6D3644C-99E2-478A-9B61-395182B90003}"/>
              </a:ext>
            </a:extLst>
          </p:cNvPr>
          <p:cNvSpPr txBox="1"/>
          <p:nvPr/>
        </p:nvSpPr>
        <p:spPr>
          <a:xfrm>
            <a:off x="4656485" y="2413421"/>
            <a:ext cx="9659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E07E35E-B7DC-4AB6-8B99-837D01318E4C}"/>
              </a:ext>
            </a:extLst>
          </p:cNvPr>
          <p:cNvSpPr txBox="1"/>
          <p:nvPr/>
        </p:nvSpPr>
        <p:spPr>
          <a:xfrm>
            <a:off x="193075" y="5110168"/>
            <a:ext cx="7597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08844D8F-52CC-4475-9319-402425C05052}"/>
              </a:ext>
            </a:extLst>
          </p:cNvPr>
          <p:cNvSpPr txBox="1"/>
          <p:nvPr/>
        </p:nvSpPr>
        <p:spPr>
          <a:xfrm>
            <a:off x="4724786" y="5000727"/>
            <a:ext cx="571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8A30B56-904D-4C3C-A75B-D2E3B0F5FB0E}"/>
              </a:ext>
            </a:extLst>
          </p:cNvPr>
          <p:cNvSpPr txBox="1"/>
          <p:nvPr/>
        </p:nvSpPr>
        <p:spPr>
          <a:xfrm>
            <a:off x="3579159" y="1116503"/>
            <a:ext cx="8494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6512A36-E50D-46A1-923F-720EABE38F0B}"/>
              </a:ext>
            </a:extLst>
          </p:cNvPr>
          <p:cNvSpPr txBox="1"/>
          <p:nvPr/>
        </p:nvSpPr>
        <p:spPr>
          <a:xfrm>
            <a:off x="373224" y="315982"/>
            <a:ext cx="83975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在下面的四个图形中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表示解集为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x&gt;3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39.jpeg">
            <a:extLst>
              <a:ext uri="{FF2B5EF4-FFF2-40B4-BE49-F238E27FC236}">
                <a16:creationId xmlns:a16="http://schemas.microsoft.com/office/drawing/2014/main" xmlns="" id="{492826A4-96CD-4795-B6AA-D6428517213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9634" y="1700398"/>
            <a:ext cx="3023157" cy="755313"/>
          </a:xfrm>
          <a:prstGeom prst="rect">
            <a:avLst/>
          </a:prstGeom>
        </p:spPr>
      </p:pic>
      <p:pic>
        <p:nvPicPr>
          <p:cNvPr id="5" name="image240.jpeg">
            <a:extLst>
              <a:ext uri="{FF2B5EF4-FFF2-40B4-BE49-F238E27FC236}">
                <a16:creationId xmlns:a16="http://schemas.microsoft.com/office/drawing/2014/main" xmlns="" id="{7BA0612C-C890-4B67-ACFD-9068120683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5570" y="1647122"/>
            <a:ext cx="2805199" cy="801612"/>
          </a:xfrm>
          <a:prstGeom prst="rect">
            <a:avLst/>
          </a:prstGeom>
        </p:spPr>
      </p:pic>
      <p:pic>
        <p:nvPicPr>
          <p:cNvPr id="6" name="image241.jpeg">
            <a:extLst>
              <a:ext uri="{FF2B5EF4-FFF2-40B4-BE49-F238E27FC236}">
                <a16:creationId xmlns:a16="http://schemas.microsoft.com/office/drawing/2014/main" xmlns="" id="{ED26F89D-AFBC-4A92-9F7E-89AB7FA5808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4874" y="4718821"/>
            <a:ext cx="3070981" cy="877561"/>
          </a:xfrm>
          <a:prstGeom prst="rect">
            <a:avLst/>
          </a:prstGeom>
        </p:spPr>
      </p:pic>
      <p:pic>
        <p:nvPicPr>
          <p:cNvPr id="7" name="image242.jpeg">
            <a:extLst>
              <a:ext uri="{FF2B5EF4-FFF2-40B4-BE49-F238E27FC236}">
                <a16:creationId xmlns:a16="http://schemas.microsoft.com/office/drawing/2014/main" xmlns="" id="{310B27A0-AC6B-4357-B577-FECBE01B2A9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2164" y="4707335"/>
            <a:ext cx="3070981" cy="8775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706B284-5095-4947-BECC-1780C7D97F31}"/>
              </a:ext>
            </a:extLst>
          </p:cNvPr>
          <p:cNvSpPr txBox="1"/>
          <p:nvPr/>
        </p:nvSpPr>
        <p:spPr>
          <a:xfrm>
            <a:off x="307112" y="1914470"/>
            <a:ext cx="464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52CF4DE-9E18-411E-9208-F40081EEF51D}"/>
              </a:ext>
            </a:extLst>
          </p:cNvPr>
          <p:cNvSpPr txBox="1"/>
          <p:nvPr/>
        </p:nvSpPr>
        <p:spPr>
          <a:xfrm>
            <a:off x="4676814" y="1870936"/>
            <a:ext cx="9659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4F3E8E9-3149-4909-B299-3402CFEDEDA8}"/>
              </a:ext>
            </a:extLst>
          </p:cNvPr>
          <p:cNvSpPr txBox="1"/>
          <p:nvPr/>
        </p:nvSpPr>
        <p:spPr>
          <a:xfrm>
            <a:off x="307112" y="5146116"/>
            <a:ext cx="9659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DC0B89A-EC08-4802-BCB6-FAA2F1451EF7}"/>
              </a:ext>
            </a:extLst>
          </p:cNvPr>
          <p:cNvSpPr txBox="1"/>
          <p:nvPr/>
        </p:nvSpPr>
        <p:spPr>
          <a:xfrm>
            <a:off x="4764061" y="5011607"/>
            <a:ext cx="9659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482A649-5231-442A-BFC8-8563DB5612D0}"/>
              </a:ext>
            </a:extLst>
          </p:cNvPr>
          <p:cNvSpPr txBox="1"/>
          <p:nvPr/>
        </p:nvSpPr>
        <p:spPr>
          <a:xfrm>
            <a:off x="8113059" y="315982"/>
            <a:ext cx="878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33ACA47-CE7E-4926-8F2B-8BFFE098F140}"/>
              </a:ext>
            </a:extLst>
          </p:cNvPr>
          <p:cNvSpPr txBox="1"/>
          <p:nvPr/>
        </p:nvSpPr>
        <p:spPr>
          <a:xfrm>
            <a:off x="345232" y="241337"/>
            <a:ext cx="869613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把某不等式组中两个不等式的解集表示在数轴上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如图所示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则这个不等式组可能是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43.jpeg">
            <a:extLst>
              <a:ext uri="{FF2B5EF4-FFF2-40B4-BE49-F238E27FC236}">
                <a16:creationId xmlns:a16="http://schemas.microsoft.com/office/drawing/2014/main" xmlns="" id="{2AE4EE98-6EF7-40F9-AAEC-5439B65AB1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724" y="1760096"/>
            <a:ext cx="3502105" cy="983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F4567F0C-DD78-4EE7-BFCE-0634FDCA7777}"/>
                  </a:ext>
                </a:extLst>
              </p:cNvPr>
              <p:cNvSpPr txBox="1"/>
              <p:nvPr/>
            </p:nvSpPr>
            <p:spPr>
              <a:xfrm>
                <a:off x="523337" y="3035452"/>
                <a:ext cx="7828383" cy="3274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zh-CN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B.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zh-CN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D.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zh-CN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4567F0C-DD78-4EE7-BFCE-0634FDCA7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37" y="3035452"/>
                <a:ext cx="7828383" cy="3274230"/>
              </a:xfrm>
              <a:prstGeom prst="rect">
                <a:avLst/>
              </a:prstGeom>
              <a:blipFill>
                <a:blip r:embed="rId3"/>
                <a:stretch>
                  <a:fillRect l="-2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89B0B44-1EF7-4B05-9BB8-817C530753F8}"/>
              </a:ext>
            </a:extLst>
          </p:cNvPr>
          <p:cNvSpPr txBox="1"/>
          <p:nvPr/>
        </p:nvSpPr>
        <p:spPr>
          <a:xfrm>
            <a:off x="7342094" y="779946"/>
            <a:ext cx="1009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3827C364-46E9-4923-B05B-B51983637A75}"/>
                  </a:ext>
                </a:extLst>
              </p:cNvPr>
              <p:cNvSpPr txBox="1"/>
              <p:nvPr/>
            </p:nvSpPr>
            <p:spPr>
              <a:xfrm>
                <a:off x="172615" y="64359"/>
                <a:ext cx="8798767" cy="1683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𝐛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解集为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2&lt;x&lt;3,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a,b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的值分别为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27C364-46E9-4923-B05B-B519836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15" y="64359"/>
                <a:ext cx="8798767" cy="1683281"/>
              </a:xfrm>
              <a:prstGeom prst="rect">
                <a:avLst/>
              </a:prstGeom>
              <a:blipFill>
                <a:blip r:embed="rId2"/>
                <a:stretch>
                  <a:fillRect l="-1731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44.jpeg">
            <a:extLst>
              <a:ext uri="{FF2B5EF4-FFF2-40B4-BE49-F238E27FC236}">
                <a16:creationId xmlns:a16="http://schemas.microsoft.com/office/drawing/2014/main" xmlns="" id="{7508A0FA-7054-4325-8AD7-88C3263EC2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7675" y="1619935"/>
            <a:ext cx="3520130" cy="9655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58F1259-5C8D-4CF6-9013-27F35C839A8D}"/>
              </a:ext>
            </a:extLst>
          </p:cNvPr>
          <p:cNvSpPr txBox="1"/>
          <p:nvPr/>
        </p:nvSpPr>
        <p:spPr>
          <a:xfrm>
            <a:off x="569164" y="3009815"/>
            <a:ext cx="80056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-2,3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B.2,-3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C.3,-2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D.-3,2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E9C9C3E-135C-4CB0-8168-D7272069BC70}"/>
              </a:ext>
            </a:extLst>
          </p:cNvPr>
          <p:cNvSpPr txBox="1"/>
          <p:nvPr/>
        </p:nvSpPr>
        <p:spPr>
          <a:xfrm>
            <a:off x="233262" y="4275638"/>
            <a:ext cx="86774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把不等式组的解集在数轴上表示出来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如图所示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那么这个不等式组的解集是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16979ED-ED37-4B35-B370-E4CB7420AD6D}"/>
              </a:ext>
            </a:extLst>
          </p:cNvPr>
          <p:cNvSpPr txBox="1"/>
          <p:nvPr/>
        </p:nvSpPr>
        <p:spPr>
          <a:xfrm>
            <a:off x="1956594" y="116286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8A607D3-39BB-4776-9EB7-70236F3A85C9}"/>
              </a:ext>
            </a:extLst>
          </p:cNvPr>
          <p:cNvSpPr txBox="1"/>
          <p:nvPr/>
        </p:nvSpPr>
        <p:spPr>
          <a:xfrm>
            <a:off x="5925127" y="479359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x&lt;-2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CD4FD3DC-7A64-4A54-B01D-4419A51A394A}"/>
                  </a:ext>
                </a:extLst>
              </p:cNvPr>
              <p:cNvSpPr txBox="1"/>
              <p:nvPr/>
            </p:nvSpPr>
            <p:spPr>
              <a:xfrm>
                <a:off x="335902" y="396457"/>
                <a:ext cx="8472196" cy="376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在横线上直接写出下列不等式组的解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              </m:t>
                    </m:r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;(2)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          </m:t>
                    </m:r>
                  </m:oMath>
                </a14:m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;(4)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D4FD3DC-7A64-4A54-B01D-4419A51A3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02" y="396457"/>
                <a:ext cx="8472196" cy="3766672"/>
              </a:xfrm>
              <a:prstGeom prst="rect">
                <a:avLst/>
              </a:prstGeom>
              <a:blipFill>
                <a:blip r:embed="rId2"/>
                <a:stretch>
                  <a:fillRect l="-1799" t="-2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09FA8261-E436-443B-B919-AC5A84E2668A}"/>
                  </a:ext>
                </a:extLst>
              </p:cNvPr>
              <p:cNvSpPr txBox="1"/>
              <p:nvPr/>
            </p:nvSpPr>
            <p:spPr>
              <a:xfrm>
                <a:off x="438916" y="4876914"/>
                <a:ext cx="7268547" cy="1190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3200" b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的整数解是</a:t>
                </a:r>
                <a:r>
                  <a:rPr lang="en-US" altLang="zh-CN" sz="3200" b="1" i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9FA8261-E436-443B-B919-AC5A84E26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6" y="4876914"/>
                <a:ext cx="7268547" cy="1190839"/>
              </a:xfrm>
              <a:prstGeom prst="rect">
                <a:avLst/>
              </a:prstGeom>
              <a:blipFill>
                <a:blip r:embed="rId3"/>
                <a:stretch>
                  <a:fillRect l="-2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DD25174-7231-452F-B7F8-65929249FCB6}"/>
              </a:ext>
            </a:extLst>
          </p:cNvPr>
          <p:cNvSpPr txBox="1"/>
          <p:nvPr/>
        </p:nvSpPr>
        <p:spPr>
          <a:xfrm>
            <a:off x="2286000" y="1695018"/>
            <a:ext cx="11591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x&gt;5</a:t>
            </a:r>
            <a:r>
              <a:rPr kumimoji="0" lang="en-US" altLang="zh-CN" sz="32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893B82C-0428-4768-BE5D-9C8DFFE521F0}"/>
              </a:ext>
            </a:extLst>
          </p:cNvPr>
          <p:cNvSpPr txBox="1"/>
          <p:nvPr/>
        </p:nvSpPr>
        <p:spPr>
          <a:xfrm>
            <a:off x="5989781" y="1695017"/>
            <a:ext cx="1297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x&lt;2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5429834-597F-4398-B97B-64CB322A25C2}"/>
              </a:ext>
            </a:extLst>
          </p:cNvPr>
          <p:cNvSpPr txBox="1"/>
          <p:nvPr/>
        </p:nvSpPr>
        <p:spPr>
          <a:xfrm>
            <a:off x="2470727" y="3285966"/>
            <a:ext cx="1297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2&lt;x&lt;5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30069D87-B947-4128-9B46-C94C03A6DB2C}"/>
              </a:ext>
            </a:extLst>
          </p:cNvPr>
          <p:cNvSpPr txBox="1"/>
          <p:nvPr/>
        </p:nvSpPr>
        <p:spPr>
          <a:xfrm>
            <a:off x="6109385" y="3285966"/>
            <a:ext cx="1297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无解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7FC3AA1A-4853-440C-9923-55F16D4EF682}"/>
              </a:ext>
            </a:extLst>
          </p:cNvPr>
          <p:cNvSpPr txBox="1"/>
          <p:nvPr/>
        </p:nvSpPr>
        <p:spPr>
          <a:xfrm>
            <a:off x="6638635" y="5162983"/>
            <a:ext cx="953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16FCD123-54B1-4223-B778-EBA54BDA99C7}"/>
                  </a:ext>
                </a:extLst>
              </p:cNvPr>
              <p:cNvSpPr txBox="1"/>
              <p:nvPr/>
            </p:nvSpPr>
            <p:spPr>
              <a:xfrm>
                <a:off x="461865" y="307779"/>
                <a:ext cx="8220270" cy="4932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8.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解不等式组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并把它的解集在数轴上表示出来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zh-CN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𝟐𝐱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(2)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𝟒𝐱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𝟑𝐱</m:t>
                              </m:r>
                              <m:r>
                                <a:rPr lang="zh-CN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(3)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3200" b="1" i="1"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zh-CN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𝟑𝐱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&lt;−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(4)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zh-CN" sz="3200" b="1" i="1"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3200" b="1" i="0" smtClean="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zh-CN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FCD123-54B1-4223-B778-EBA54BDA9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65" y="307779"/>
                <a:ext cx="8220270" cy="4932056"/>
              </a:xfrm>
              <a:prstGeom prst="rect">
                <a:avLst/>
              </a:prstGeom>
              <a:blipFill>
                <a:blip r:embed="rId2"/>
                <a:stretch>
                  <a:fillRect l="-1929" t="-1605" r="-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5FC7EDB-DCE1-47EF-8FD0-8259DD968D73}"/>
              </a:ext>
            </a:extLst>
          </p:cNvPr>
          <p:cNvSpPr txBox="1"/>
          <p:nvPr/>
        </p:nvSpPr>
        <p:spPr>
          <a:xfrm>
            <a:off x="1775012" y="2844225"/>
            <a:ext cx="5280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-2&lt;x≤1	         x≥2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973369D-B94A-468E-8687-272FC2B6B110}"/>
              </a:ext>
            </a:extLst>
          </p:cNvPr>
          <p:cNvSpPr txBox="1"/>
          <p:nvPr/>
        </p:nvSpPr>
        <p:spPr>
          <a:xfrm>
            <a:off x="1703292" y="5560477"/>
            <a:ext cx="64545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           x&lt;-1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7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7DD8738E-DF87-4AF2-98FC-841E19ABB345}"/>
                  </a:ext>
                </a:extLst>
              </p:cNvPr>
              <p:cNvSpPr txBox="1"/>
              <p:nvPr/>
            </p:nvSpPr>
            <p:spPr>
              <a:xfrm>
                <a:off x="163284" y="326191"/>
                <a:ext cx="8906071" cy="6228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9.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若关于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𝟑𝐚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无解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的取值范围是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A.a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≤-3	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B.a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&lt;-3	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C.a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&gt;3	  D.a≥3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zh-CN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的取值范围是</a:t>
                </a:r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A.m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&lt;2	  B.m≥2	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C.m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&lt;1	  D.1≤m&lt;2</a:t>
                </a:r>
                <a:endParaRPr lang="zh-CN" altLang="zh-CN" sz="18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D8738E-DF87-4AF2-98FC-841E19ABB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4" y="326191"/>
                <a:ext cx="8906071" cy="6228885"/>
              </a:xfrm>
              <a:prstGeom prst="rect">
                <a:avLst/>
              </a:prstGeom>
              <a:blipFill>
                <a:blip r:embed="rId2"/>
                <a:stretch>
                  <a:fillRect l="-1780" r="-1437" b="-2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F2AF669-A54D-4A36-8686-8252D74BAD47}"/>
              </a:ext>
            </a:extLst>
          </p:cNvPr>
          <p:cNvSpPr txBox="1"/>
          <p:nvPr/>
        </p:nvSpPr>
        <p:spPr>
          <a:xfrm>
            <a:off x="1958788" y="1424354"/>
            <a:ext cx="4598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00311BD-75CB-499F-B375-C35DF516F102}"/>
              </a:ext>
            </a:extLst>
          </p:cNvPr>
          <p:cNvSpPr txBox="1"/>
          <p:nvPr/>
        </p:nvSpPr>
        <p:spPr>
          <a:xfrm>
            <a:off x="163284" y="5019201"/>
            <a:ext cx="4598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5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E9F0172E-14ED-49A1-B164-EE6121F50F85}"/>
                  </a:ext>
                </a:extLst>
              </p:cNvPr>
              <p:cNvSpPr txBox="1"/>
              <p:nvPr/>
            </p:nvSpPr>
            <p:spPr>
              <a:xfrm>
                <a:off x="425913" y="1181498"/>
                <a:ext cx="8024327" cy="47515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11.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若关于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则实数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的取值范围是</a:t>
                </a:r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12.(19·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铜仁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𝟑𝐚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的解集是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x&lt;a-4,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的取值范围是</a:t>
                </a: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9F0172E-14ED-49A1-B164-EE6121F5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13" y="1181498"/>
                <a:ext cx="8024327" cy="4751557"/>
              </a:xfrm>
              <a:prstGeom prst="rect">
                <a:avLst/>
              </a:prstGeom>
              <a:blipFill>
                <a:blip r:embed="rId2"/>
                <a:stretch>
                  <a:fillRect l="-1976" r="-1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1341F41-E6FA-466B-AA24-6B13D03D6B0C}"/>
              </a:ext>
            </a:extLst>
          </p:cNvPr>
          <p:cNvSpPr txBox="1"/>
          <p:nvPr/>
        </p:nvSpPr>
        <p:spPr>
          <a:xfrm>
            <a:off x="3630705" y="22849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a&gt;-1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102F699-D166-4CC7-85A4-DB45D3DD5A9C}"/>
              </a:ext>
            </a:extLst>
          </p:cNvPr>
          <p:cNvSpPr txBox="1"/>
          <p:nvPr/>
        </p:nvSpPr>
        <p:spPr>
          <a:xfrm>
            <a:off x="6069106" y="483990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a≥-3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64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7D0423FD-7C65-42B3-87BD-098FED41353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55</TotalTime>
  <Words>887</Words>
  <Application>Microsoft Office PowerPoint</Application>
  <PresentationFormat>全屏显示(4:3)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xb21cn</cp:lastModifiedBy>
  <cp:revision>5</cp:revision>
  <dcterms:created xsi:type="dcterms:W3CDTF">2020-11-24T06:34:07Z</dcterms:created>
  <dcterms:modified xsi:type="dcterms:W3CDTF">2020-11-24T15:47:31Z</dcterms:modified>
</cp:coreProperties>
</file>