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9" r:id="rId3"/>
    <p:sldMasterId id="2147483694" r:id="rId4"/>
    <p:sldMasterId id="214748369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九年级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2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0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0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3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8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73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12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55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90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78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63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9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17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3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2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1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8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9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28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30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57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53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BD00-2252-4C3F-8BC3-C8D21A83DF4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D631-FD1C-4127-8DE2-DCC863456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5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9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91DC6BD6-1AF2-4FB3-9894-B18F72F7C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等腰三角形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(1)——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endParaRPr lang="zh-CN" altLang="en-US" sz="7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0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DA3E2AD-B1FE-412F-9482-C7CCF1D1DF8E}"/>
              </a:ext>
            </a:extLst>
          </p:cNvPr>
          <p:cNvSpPr txBox="1"/>
          <p:nvPr/>
        </p:nvSpPr>
        <p:spPr>
          <a:xfrm>
            <a:off x="581025" y="1284238"/>
            <a:ext cx="8378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内有一点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DA=DB=DC,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∠ACD=30°,∠BCD=40°,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∠ADB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的大小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CE46E5A-4821-4AD4-832E-C68AECD5F88A}"/>
              </a:ext>
            </a:extLst>
          </p:cNvPr>
          <p:cNvSpPr txBox="1"/>
          <p:nvPr/>
        </p:nvSpPr>
        <p:spPr>
          <a:xfrm>
            <a:off x="1473200" y="27826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:140°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25.jpeg">
            <a:extLst>
              <a:ext uri="{FF2B5EF4-FFF2-40B4-BE49-F238E27FC236}">
                <a16:creationId xmlns:a16="http://schemas.microsoft.com/office/drawing/2014/main" xmlns="" id="{CBC1B2DC-206B-462C-B1F9-CC88108479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9" y="3105834"/>
            <a:ext cx="2190752" cy="20447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4CF275A-DB6F-40A3-A22A-D76F7E7CC1C5}"/>
              </a:ext>
            </a:extLst>
          </p:cNvPr>
          <p:cNvSpPr txBox="1"/>
          <p:nvPr/>
        </p:nvSpPr>
        <p:spPr>
          <a:xfrm>
            <a:off x="3927474" y="52385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9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D49397E-6B8A-4820-9799-3ED081327310}"/>
              </a:ext>
            </a:extLst>
          </p:cNvPr>
          <p:cNvSpPr txBox="1"/>
          <p:nvPr/>
        </p:nvSpPr>
        <p:spPr>
          <a:xfrm>
            <a:off x="136525" y="521702"/>
            <a:ext cx="88709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∠BAD=30°,AD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AD=AE,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∠BAD=40°,AD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AD=AE,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通过以上两题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你发现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之间的关系为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∠BAD=30°,AD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BD=3cm,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5232C7-977C-41AE-A31B-AB2319531D62}"/>
              </a:ext>
            </a:extLst>
          </p:cNvPr>
          <p:cNvSpPr txBox="1"/>
          <p:nvPr/>
        </p:nvSpPr>
        <p:spPr>
          <a:xfrm>
            <a:off x="3254375" y="4863584"/>
            <a:ext cx="245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6cm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6561609-0C65-4D45-9F5C-8FB423237E09}"/>
              </a:ext>
            </a:extLst>
          </p:cNvPr>
          <p:cNvSpPr txBox="1"/>
          <p:nvPr/>
        </p:nvSpPr>
        <p:spPr>
          <a:xfrm>
            <a:off x="2454275" y="372247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∠BAD=2∠EDC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3E7A177-52D0-4C1C-A1D0-A23A1408EE38}"/>
              </a:ext>
            </a:extLst>
          </p:cNvPr>
          <p:cNvSpPr txBox="1"/>
          <p:nvPr/>
        </p:nvSpPr>
        <p:spPr>
          <a:xfrm>
            <a:off x="3660775" y="2615684"/>
            <a:ext cx="205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8CF3052-135C-455C-8A5A-9E9F20242783}"/>
              </a:ext>
            </a:extLst>
          </p:cNvPr>
          <p:cNvSpPr txBox="1"/>
          <p:nvPr/>
        </p:nvSpPr>
        <p:spPr>
          <a:xfrm>
            <a:off x="3559175" y="148142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15°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image26.jpeg">
            <a:extLst>
              <a:ext uri="{FF2B5EF4-FFF2-40B4-BE49-F238E27FC236}">
                <a16:creationId xmlns:a16="http://schemas.microsoft.com/office/drawing/2014/main" xmlns="" id="{BB3F7DC9-D180-47FE-BADA-638F2407AF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3735" y="5164843"/>
            <a:ext cx="1979930" cy="15836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4585C29-9999-4D4E-B409-6B6D59A3CAD6}"/>
              </a:ext>
            </a:extLst>
          </p:cNvPr>
          <p:cNvSpPr txBox="1"/>
          <p:nvPr/>
        </p:nvSpPr>
        <p:spPr>
          <a:xfrm>
            <a:off x="7872413" y="6369676"/>
            <a:ext cx="160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8.jpeg">
            <a:extLst>
              <a:ext uri="{FF2B5EF4-FFF2-40B4-BE49-F238E27FC236}">
                <a16:creationId xmlns:a16="http://schemas.microsoft.com/office/drawing/2014/main" xmlns="" id="{1B12F252-D9A9-46DD-9B9E-5DE8493150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5777" y="4075489"/>
            <a:ext cx="1547495" cy="16916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3E51CC3-D070-4B16-A68E-5CBA1409037E}"/>
              </a:ext>
            </a:extLst>
          </p:cNvPr>
          <p:cNvSpPr txBox="1"/>
          <p:nvPr/>
        </p:nvSpPr>
        <p:spPr>
          <a:xfrm>
            <a:off x="5245100" y="59039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6AEAB8F-9636-4C7A-85AC-B16317E32DCD}"/>
              </a:ext>
            </a:extLst>
          </p:cNvPr>
          <p:cNvSpPr txBox="1"/>
          <p:nvPr/>
        </p:nvSpPr>
        <p:spPr>
          <a:xfrm>
            <a:off x="285750" y="185847"/>
            <a:ext cx="8280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上任意一点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引垂线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F,CG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:DE+DF=CG;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在底边的延长线上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中的结论还成立吗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若不成立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又存在怎样的关系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画图解答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3F56984-E9E3-42D3-B8E6-BD07C44DE4E5}"/>
              </a:ext>
            </a:extLst>
          </p:cNvPr>
          <p:cNvSpPr txBox="1"/>
          <p:nvPr/>
        </p:nvSpPr>
        <p:spPr>
          <a:xfrm>
            <a:off x="353695" y="4152915"/>
            <a:ext cx="71774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=S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+S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△ACD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AB˙CG=AB˙DE+AC˙DF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可得结论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08BE02A-4246-40BA-BE90-C9FF71E93A2B}"/>
              </a:ext>
            </a:extLst>
          </p:cNvPr>
          <p:cNvSpPr txBox="1"/>
          <p:nvPr/>
        </p:nvSpPr>
        <p:spPr>
          <a:xfrm>
            <a:off x="353695" y="59039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(2)DE-DF=CG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A11BCA-93BD-4D07-907E-19FA2DF29A31}"/>
              </a:ext>
            </a:extLst>
          </p:cNvPr>
          <p:cNvSpPr txBox="1"/>
          <p:nvPr/>
        </p:nvSpPr>
        <p:spPr>
          <a:xfrm>
            <a:off x="641350" y="566678"/>
            <a:ext cx="7778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等腰三角形有一个角是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则另两个角分别是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                             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A.30°,60°	B.45°,45°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C.45°,90°	D.20°,70°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FA17845-B1A9-4B5D-AC11-B233E8BC659D}"/>
              </a:ext>
            </a:extLst>
          </p:cNvPr>
          <p:cNvSpPr txBox="1"/>
          <p:nvPr/>
        </p:nvSpPr>
        <p:spPr>
          <a:xfrm>
            <a:off x="317500" y="3279765"/>
            <a:ext cx="8197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临沂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AB=AC,∠A=40°,CD∥AB,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∠BCD=(  )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A.40°	B.50°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C.60°	D.70°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5B06C8A-2CBD-4E91-A328-F10428BD5092}"/>
              </a:ext>
            </a:extLst>
          </p:cNvPr>
          <p:cNvSpPr txBox="1"/>
          <p:nvPr/>
        </p:nvSpPr>
        <p:spPr>
          <a:xfrm>
            <a:off x="3792538" y="1166684"/>
            <a:ext cx="73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D491F68-B37E-41B5-8948-BCD0DCD8FAC9}"/>
              </a:ext>
            </a:extLst>
          </p:cNvPr>
          <p:cNvSpPr txBox="1"/>
          <p:nvPr/>
        </p:nvSpPr>
        <p:spPr>
          <a:xfrm>
            <a:off x="7489031" y="3867248"/>
            <a:ext cx="73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image18.jpeg">
            <a:extLst>
              <a:ext uri="{FF2B5EF4-FFF2-40B4-BE49-F238E27FC236}">
                <a16:creationId xmlns:a16="http://schemas.microsoft.com/office/drawing/2014/main" xmlns="" id="{EC4D69CB-3697-45A7-8276-7AE87BDAAA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8069" y="4433927"/>
            <a:ext cx="1537176" cy="22889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6C44D83-2B0B-4094-8D5A-07E04F327FB1}"/>
              </a:ext>
            </a:extLst>
          </p:cNvPr>
          <p:cNvSpPr txBox="1"/>
          <p:nvPr/>
        </p:nvSpPr>
        <p:spPr>
          <a:xfrm>
            <a:off x="3852069" y="64476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1AE4AEC-75C2-4207-A6D7-93338E8FB3FA}"/>
              </a:ext>
            </a:extLst>
          </p:cNvPr>
          <p:cNvSpPr txBox="1"/>
          <p:nvPr/>
        </p:nvSpPr>
        <p:spPr>
          <a:xfrm>
            <a:off x="539750" y="372239"/>
            <a:ext cx="8401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福建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是等腰三角形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的顶角平分线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,BD=5,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)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A.10   B.5	 C.4 	D.3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D117E60-0497-4BD2-B9A4-FE17A0FF9EA7}"/>
              </a:ext>
            </a:extLst>
          </p:cNvPr>
          <p:cNvSpPr txBox="1"/>
          <p:nvPr/>
        </p:nvSpPr>
        <p:spPr>
          <a:xfrm>
            <a:off x="539750" y="3226663"/>
            <a:ext cx="8216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等腰三角形一边长为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另一边长为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这个等腰三角形的周长是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A.13cm	        B.14cm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C.13cm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14cm	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以上都不对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D7B7BD1-3F08-4482-8BE0-7229434FC226}"/>
              </a:ext>
            </a:extLst>
          </p:cNvPr>
          <p:cNvSpPr txBox="1"/>
          <p:nvPr/>
        </p:nvSpPr>
        <p:spPr>
          <a:xfrm>
            <a:off x="7145338" y="926236"/>
            <a:ext cx="73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A3480A0-8538-4CCA-8BC5-E22B3D79E51D}"/>
              </a:ext>
            </a:extLst>
          </p:cNvPr>
          <p:cNvSpPr txBox="1"/>
          <p:nvPr/>
        </p:nvSpPr>
        <p:spPr>
          <a:xfrm>
            <a:off x="7145338" y="3810685"/>
            <a:ext cx="73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image19.jpeg">
            <a:extLst>
              <a:ext uri="{FF2B5EF4-FFF2-40B4-BE49-F238E27FC236}">
                <a16:creationId xmlns:a16="http://schemas.microsoft.com/office/drawing/2014/main" xmlns="" id="{FA70AA9B-6FF6-4C6B-A69B-E254B6B6B4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4260" y="1719669"/>
            <a:ext cx="2303780" cy="13677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C12048A-F09B-4D40-B426-8C3450DBF26B}"/>
              </a:ext>
            </a:extLst>
          </p:cNvPr>
          <p:cNvSpPr txBox="1"/>
          <p:nvPr/>
        </p:nvSpPr>
        <p:spPr>
          <a:xfrm>
            <a:off x="4572000" y="30419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12F1491-68E6-43ED-BFE9-4E03791BBD71}"/>
              </a:ext>
            </a:extLst>
          </p:cNvPr>
          <p:cNvSpPr txBox="1"/>
          <p:nvPr/>
        </p:nvSpPr>
        <p:spPr>
          <a:xfrm>
            <a:off x="730250" y="807988"/>
            <a:ext cx="736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黔南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已知等腰三角形的一边长等于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一边长等于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则它的周长为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cm.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FCDCBA2-0701-45A2-A59F-59AA08CB870A}"/>
              </a:ext>
            </a:extLst>
          </p:cNvPr>
          <p:cNvSpPr txBox="1"/>
          <p:nvPr/>
        </p:nvSpPr>
        <p:spPr>
          <a:xfrm>
            <a:off x="806450" y="3530600"/>
            <a:ext cx="736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等腰三角形的周长为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其一边长为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则另两边为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4458844-470B-481D-86CB-35DDEC53EB5C}"/>
              </a:ext>
            </a:extLst>
          </p:cNvPr>
          <p:cNvSpPr txBox="1"/>
          <p:nvPr/>
        </p:nvSpPr>
        <p:spPr>
          <a:xfrm>
            <a:off x="1727200" y="17901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7EE9732-15E0-4270-9C4D-C24C817B65A3}"/>
              </a:ext>
            </a:extLst>
          </p:cNvPr>
          <p:cNvSpPr txBox="1"/>
          <p:nvPr/>
        </p:nvSpPr>
        <p:spPr>
          <a:xfrm>
            <a:off x="4013200" y="40063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6,4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5,5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F6A3094-2E3F-468A-B9C2-1350203AEF7B}"/>
              </a:ext>
            </a:extLst>
          </p:cNvPr>
          <p:cNvSpPr txBox="1"/>
          <p:nvPr/>
        </p:nvSpPr>
        <p:spPr>
          <a:xfrm>
            <a:off x="812800" y="992138"/>
            <a:ext cx="713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等腰三角形的一个内角为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92°,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则这个等腰三角形的一个底角等于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B899625-9C9D-484F-84DA-067ED91C18B8}"/>
              </a:ext>
            </a:extLst>
          </p:cNvPr>
          <p:cNvSpPr txBox="1"/>
          <p:nvPr/>
        </p:nvSpPr>
        <p:spPr>
          <a:xfrm>
            <a:off x="666750" y="3914687"/>
            <a:ext cx="7607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青海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等腰三角形的一个内角为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则另外两个内角的度数分别是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574A32E-5BAE-430B-B2E6-4B335201F23F}"/>
              </a:ext>
            </a:extLst>
          </p:cNvPr>
          <p:cNvSpPr txBox="1"/>
          <p:nvPr/>
        </p:nvSpPr>
        <p:spPr>
          <a:xfrm>
            <a:off x="996950" y="20314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44°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28F2D7C-E927-4BD1-98AC-A240E1D20C9D}"/>
              </a:ext>
            </a:extLst>
          </p:cNvPr>
          <p:cNvSpPr txBox="1"/>
          <p:nvPr/>
        </p:nvSpPr>
        <p:spPr>
          <a:xfrm>
            <a:off x="1406525" y="4965184"/>
            <a:ext cx="594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55°,55°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70°,40°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4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04D4132-C02C-48AA-B62B-F6072E96A254}"/>
              </a:ext>
            </a:extLst>
          </p:cNvPr>
          <p:cNvSpPr txBox="1"/>
          <p:nvPr/>
        </p:nvSpPr>
        <p:spPr>
          <a:xfrm>
            <a:off x="609600" y="439688"/>
            <a:ext cx="7550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三线合一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是指</a:t>
            </a:r>
            <a:r>
              <a:rPr lang="zh-CN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______________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互相重合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2E37CE6-64CC-4B74-86A7-FE4B6560677F}"/>
              </a:ext>
            </a:extLst>
          </p:cNvPr>
          <p:cNvSpPr txBox="1"/>
          <p:nvPr/>
        </p:nvSpPr>
        <p:spPr>
          <a:xfrm>
            <a:off x="654050" y="2738250"/>
            <a:ext cx="7639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AB=AC=BD,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AD=DC,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3FDAA42-8B7F-41BF-AA47-99AFEA9EE852}"/>
              </a:ext>
            </a:extLst>
          </p:cNvPr>
          <p:cNvSpPr txBox="1"/>
          <p:nvPr/>
        </p:nvSpPr>
        <p:spPr>
          <a:xfrm>
            <a:off x="1092200" y="41100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:∠C=36°</a:t>
            </a:r>
            <a:endParaRPr lang="zh-CN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1E3E8DA-3A6E-4237-BE92-0CBD1F880D3E}"/>
              </a:ext>
            </a:extLst>
          </p:cNvPr>
          <p:cNvSpPr txBox="1"/>
          <p:nvPr/>
        </p:nvSpPr>
        <p:spPr>
          <a:xfrm>
            <a:off x="609600" y="959897"/>
            <a:ext cx="2736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顶角平分线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4F0508B-9403-452B-BED2-0892A89ADE7D}"/>
              </a:ext>
            </a:extLst>
          </p:cNvPr>
          <p:cNvSpPr txBox="1"/>
          <p:nvPr/>
        </p:nvSpPr>
        <p:spPr>
          <a:xfrm>
            <a:off x="4384675" y="898198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底边上的高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1CBD177-876C-4FC6-B5EE-F12FBAFC63A7}"/>
              </a:ext>
            </a:extLst>
          </p:cNvPr>
          <p:cNvSpPr txBox="1"/>
          <p:nvPr/>
        </p:nvSpPr>
        <p:spPr>
          <a:xfrm>
            <a:off x="698500" y="14424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底边上的中线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image20.jpeg">
            <a:extLst>
              <a:ext uri="{FF2B5EF4-FFF2-40B4-BE49-F238E27FC236}">
                <a16:creationId xmlns:a16="http://schemas.microsoft.com/office/drawing/2014/main" xmlns="" id="{5B3DEFAC-5E28-4512-8146-C17097DE4F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187" y="4482815"/>
            <a:ext cx="2771775" cy="12954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C622201-015F-417D-A272-A52B8F7BE544}"/>
              </a:ext>
            </a:extLst>
          </p:cNvPr>
          <p:cNvSpPr txBox="1"/>
          <p:nvPr/>
        </p:nvSpPr>
        <p:spPr>
          <a:xfrm>
            <a:off x="3676650" y="59531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56C34D4-99D8-4C45-9101-563D4463A2C6}"/>
              </a:ext>
            </a:extLst>
          </p:cNvPr>
          <p:cNvSpPr txBox="1"/>
          <p:nvPr/>
        </p:nvSpPr>
        <p:spPr>
          <a:xfrm>
            <a:off x="444500" y="468343"/>
            <a:ext cx="8204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∠BAC=40°,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为边作等腰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和等腰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Rt△ACE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∠BAD=∠CAE=90°.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:BD=CE.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A1A1E8B-7827-4417-B67E-0559BB9DC277}"/>
              </a:ext>
            </a:extLst>
          </p:cNvPr>
          <p:cNvSpPr txBox="1"/>
          <p:nvPr/>
        </p:nvSpPr>
        <p:spPr>
          <a:xfrm>
            <a:off x="647700" y="376306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(1)∠DBC=115°;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CA1CDE2-D389-4362-8100-F76DADCCDB56}"/>
              </a:ext>
            </a:extLst>
          </p:cNvPr>
          <p:cNvSpPr txBox="1"/>
          <p:nvPr/>
        </p:nvSpPr>
        <p:spPr>
          <a:xfrm>
            <a:off x="647700" y="4765586"/>
            <a:ext cx="607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△ABD≌△ACE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即可</a:t>
            </a:r>
            <a:endParaRPr lang="zh-CN" altLang="zh-CN" sz="11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image21.jpeg">
            <a:extLst>
              <a:ext uri="{FF2B5EF4-FFF2-40B4-BE49-F238E27FC236}">
                <a16:creationId xmlns:a16="http://schemas.microsoft.com/office/drawing/2014/main" xmlns="" id="{A5B982F9-BB6F-418B-AFFB-2D9B2E71D3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2860" y="3689618"/>
            <a:ext cx="2123440" cy="14395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3A8ABDB-BCDA-4B42-B841-69E9B64D0D7A}"/>
              </a:ext>
            </a:extLst>
          </p:cNvPr>
          <p:cNvSpPr txBox="1"/>
          <p:nvPr/>
        </p:nvSpPr>
        <p:spPr>
          <a:xfrm>
            <a:off x="5051424" y="53006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1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B762FA5-3BEC-4965-80CB-452C397E2058}"/>
              </a:ext>
            </a:extLst>
          </p:cNvPr>
          <p:cNvSpPr txBox="1"/>
          <p:nvPr/>
        </p:nvSpPr>
        <p:spPr>
          <a:xfrm>
            <a:off x="885825" y="727839"/>
            <a:ext cx="737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CD=CA,E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:CE⊥CF.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6F305FF-E85B-4A51-B244-5D72CCE5EF73}"/>
              </a:ext>
            </a:extLst>
          </p:cNvPr>
          <p:cNvSpPr txBox="1"/>
          <p:nvPr/>
        </p:nvSpPr>
        <p:spPr>
          <a:xfrm>
            <a:off x="739775" y="4229100"/>
            <a:ext cx="8223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∠ACE=∠DCE,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∠ACF=∠BCF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∠ACE+∠ACF=90°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22.jpeg">
            <a:extLst>
              <a:ext uri="{FF2B5EF4-FFF2-40B4-BE49-F238E27FC236}">
                <a16:creationId xmlns:a16="http://schemas.microsoft.com/office/drawing/2014/main" xmlns="" id="{28625FF8-71F4-4ADC-9C67-02C412E9EF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012" y="2517229"/>
            <a:ext cx="2663825" cy="1511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6658F1D-00AC-4B46-A941-8FAFC3DE8990}"/>
              </a:ext>
            </a:extLst>
          </p:cNvPr>
          <p:cNvSpPr txBox="1"/>
          <p:nvPr/>
        </p:nvSpPr>
        <p:spPr>
          <a:xfrm>
            <a:off x="4041774" y="41911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4.jpeg">
            <a:extLst>
              <a:ext uri="{FF2B5EF4-FFF2-40B4-BE49-F238E27FC236}">
                <a16:creationId xmlns:a16="http://schemas.microsoft.com/office/drawing/2014/main" xmlns="" id="{9592BC62-D3B8-4B7A-A515-B224C8A9F5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8802" y="3917950"/>
            <a:ext cx="1547495" cy="15474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261D5D3-F202-448E-A8CE-58A5C52E20C9}"/>
              </a:ext>
            </a:extLst>
          </p:cNvPr>
          <p:cNvSpPr txBox="1"/>
          <p:nvPr/>
        </p:nvSpPr>
        <p:spPr>
          <a:xfrm>
            <a:off x="4146549" y="5538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3684838-E993-4B3A-9306-4B3A7CA3CF9E}"/>
              </a:ext>
            </a:extLst>
          </p:cNvPr>
          <p:cNvSpPr txBox="1"/>
          <p:nvPr/>
        </p:nvSpPr>
        <p:spPr>
          <a:xfrm>
            <a:off x="357663" y="644585"/>
            <a:ext cx="84286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,DE⊥AB,DF⊥AC,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则下列四个结论中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正确的个数是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上任意一点到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	        (2)AD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上任意一点到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(3)BD=CD,AD⊥BC;	        (4)∠BDE=∠CDF.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C68A8AF-5394-4B1C-8EF9-BDBC0F0F1BD3}"/>
              </a:ext>
            </a:extLst>
          </p:cNvPr>
          <p:cNvSpPr txBox="1"/>
          <p:nvPr/>
        </p:nvSpPr>
        <p:spPr>
          <a:xfrm>
            <a:off x="7041356" y="1779537"/>
            <a:ext cx="73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1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4.xml><?xml version="1.0" encoding="utf-8"?>
<a:theme xmlns:a="http://schemas.openxmlformats.org/drawingml/2006/main" name="2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5.xml><?xml version="1.0" encoding="utf-8"?>
<a:theme xmlns:a="http://schemas.openxmlformats.org/drawingml/2006/main" name="1_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60</TotalTime>
  <Words>785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课件1</vt:lpstr>
      <vt:lpstr>积分</vt:lpstr>
      <vt:lpstr>1_课件1</vt:lpstr>
      <vt:lpstr>2_课件1</vt:lpstr>
      <vt:lpstr>1_积分</vt:lpstr>
      <vt:lpstr>第2课时  等腰三角形(1)——性质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第2课时 等腰三角形(1)——性质 </dc:title>
  <dc:creator>guan qianyi</dc:creator>
  <cp:lastModifiedBy>xb21cn</cp:lastModifiedBy>
  <cp:revision>5</cp:revision>
  <dcterms:created xsi:type="dcterms:W3CDTF">2020-11-23T12:54:34Z</dcterms:created>
  <dcterms:modified xsi:type="dcterms:W3CDTF">2020-11-24T14:59:36Z</dcterms:modified>
</cp:coreProperties>
</file>