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2020/11/27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21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图形的平移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1E155E6-EC7C-42B9-A96D-51CB4C7621EB}"/>
              </a:ext>
            </a:extLst>
          </p:cNvPr>
          <p:cNvSpPr txBox="1"/>
          <p:nvPr/>
        </p:nvSpPr>
        <p:spPr>
          <a:xfrm>
            <a:off x="89647" y="1714598"/>
            <a:ext cx="92246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某宾馆重新装修后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准备在大厅的主楼梯上铺设某种红地毯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主楼梯宽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其侧面如图所示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这个地毯的长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这个地毯的面积是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4.jpeg">
            <a:extLst>
              <a:ext uri="{FF2B5EF4-FFF2-40B4-BE49-F238E27FC236}">
                <a16:creationId xmlns:a16="http://schemas.microsoft.com/office/drawing/2014/main" xmlns="" id="{E9B9F2D6-CDEA-4D0D-B56F-E7D26ED7B2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573742"/>
            <a:ext cx="4176305" cy="2038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257682-AD56-42FB-928B-E92BA4577599}"/>
              </a:ext>
            </a:extLst>
          </p:cNvPr>
          <p:cNvSpPr txBox="1"/>
          <p:nvPr/>
        </p:nvSpPr>
        <p:spPr>
          <a:xfrm>
            <a:off x="1550894" y="2699483"/>
            <a:ext cx="129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8.4m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F469354-AF22-4F74-BDF2-FEF03C68A41F}"/>
              </a:ext>
            </a:extLst>
          </p:cNvPr>
          <p:cNvSpPr txBox="1"/>
          <p:nvPr/>
        </p:nvSpPr>
        <p:spPr>
          <a:xfrm>
            <a:off x="6140824" y="2699482"/>
            <a:ext cx="1443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16.8m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3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007D823-CC09-4350-BCB9-BEA239ADCC0A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每个小方格都是边长为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个单位长度的小正方形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5.jpeg">
            <a:extLst>
              <a:ext uri="{FF2B5EF4-FFF2-40B4-BE49-F238E27FC236}">
                <a16:creationId xmlns:a16="http://schemas.microsoft.com/office/drawing/2014/main" xmlns="" id="{EB27856D-0A6F-41F5-A659-719F6686D6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8730" y="676837"/>
            <a:ext cx="2402541" cy="2402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CF9EFA5-5ECE-49CA-A152-F0A1A65A4EEF}"/>
              </a:ext>
            </a:extLst>
          </p:cNvPr>
          <p:cNvSpPr txBox="1"/>
          <p:nvPr/>
        </p:nvSpPr>
        <p:spPr>
          <a:xfrm>
            <a:off x="63873" y="3079378"/>
            <a:ext cx="90162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画出平移后的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过如图的点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画一条直线将四边形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的面积分成相等的两部分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C8D3481-ADD8-4EE7-9948-5A6E9862C9FC}"/>
                  </a:ext>
                </a:extLst>
              </p:cNvPr>
              <p:cNvSpPr txBox="1"/>
              <p:nvPr/>
            </p:nvSpPr>
            <p:spPr>
              <a:xfrm>
                <a:off x="63873" y="5571092"/>
                <a:ext cx="7312959" cy="1220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如图所示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b>
                        <m:r>
                          <a:rPr kumimoji="0" lang="zh-CN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四边形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𝐀𝐁</m:t>
                        </m:r>
                        <m:sSub>
                          <m:sSub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e>
                          <m:sub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=3×2=6;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OE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即为所求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8D3481-ADD8-4EE7-9948-5A6E9862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" y="5571092"/>
                <a:ext cx="7312959" cy="1220142"/>
              </a:xfrm>
              <a:prstGeom prst="rect">
                <a:avLst/>
              </a:prstGeom>
              <a:blipFill>
                <a:blip r:embed="rId3"/>
                <a:stretch>
                  <a:fillRect l="-2083" t="-8500" r="-4917" b="-1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0680559-56FA-4485-9896-2D4B76E5CD2D}"/>
              </a:ext>
            </a:extLst>
          </p:cNvPr>
          <p:cNvSpPr txBox="1"/>
          <p:nvPr/>
        </p:nvSpPr>
        <p:spPr>
          <a:xfrm>
            <a:off x="17929" y="75765"/>
            <a:ext cx="9108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长度得到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△EFA.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7.jpeg">
            <a:extLst>
              <a:ext uri="{FF2B5EF4-FFF2-40B4-BE49-F238E27FC236}">
                <a16:creationId xmlns:a16="http://schemas.microsoft.com/office/drawing/2014/main" xmlns="" id="{8560CAB4-F584-466E-AD12-B1345A549E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05317"/>
            <a:ext cx="4464423" cy="1652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2175217-4E96-407A-983E-A54A83795154}"/>
              </a:ext>
            </a:extLst>
          </p:cNvPr>
          <p:cNvSpPr txBox="1"/>
          <p:nvPr/>
        </p:nvSpPr>
        <p:spPr>
          <a:xfrm>
            <a:off x="17929" y="2563170"/>
            <a:ext cx="8473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CEFB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∠BEC=15°,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514EEC89-EE88-4DB7-8B2D-8D3B7BADF539}"/>
                  </a:ext>
                </a:extLst>
              </p:cNvPr>
              <p:cNvSpPr txBox="1"/>
              <p:nvPr/>
            </p:nvSpPr>
            <p:spPr>
              <a:xfrm>
                <a:off x="96370" y="4040497"/>
                <a:ext cx="8940053" cy="2817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:(1)9;(2)BE⊥AF,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△AOB≌△AOE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BD⊥AC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∠BAC=2∠BEC=30°.  ∴AB=2BD,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BD=x,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AC=AB=2x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AC·BD=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·2x·x=x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,∴AC=2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14EEC89-EE88-4DB7-8B2D-8D3B7BAD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" y="4040497"/>
                <a:ext cx="8940053" cy="2817503"/>
              </a:xfrm>
              <a:prstGeom prst="rect">
                <a:avLst/>
              </a:prstGeom>
              <a:blipFill rotWithShape="1">
                <a:blip r:embed="rId3"/>
                <a:stretch>
                  <a:fillRect l="-1774" t="-2814" b="-5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36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79.jpeg">
            <a:extLst>
              <a:ext uri="{FF2B5EF4-FFF2-40B4-BE49-F238E27FC236}">
                <a16:creationId xmlns:a16="http://schemas.microsoft.com/office/drawing/2014/main" xmlns="" id="{BE222358-5FCD-474A-BFAE-E5F924857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1951" y="1038097"/>
            <a:ext cx="3066608" cy="20888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1E97AB9-BACF-48AA-885C-01C94AC1884F}"/>
              </a:ext>
            </a:extLst>
          </p:cNvPr>
          <p:cNvSpPr txBox="1"/>
          <p:nvPr/>
        </p:nvSpPr>
        <p:spPr>
          <a:xfrm>
            <a:off x="161365" y="147482"/>
            <a:ext cx="83730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都是等腰直角三角形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,∠ACB=∠ECD=90°,D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边上一点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E26B77B-A07E-4B6A-B8D0-8230F3D9DFB2}"/>
              </a:ext>
            </a:extLst>
          </p:cNvPr>
          <p:cNvSpPr txBox="1"/>
          <p:nvPr/>
        </p:nvSpPr>
        <p:spPr>
          <a:xfrm>
            <a:off x="318927" y="179012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:△ACE≌△BCD;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EE79BA8D-A801-4D0F-8B28-FDECB3850BCF}"/>
                  </a:ext>
                </a:extLst>
              </p:cNvPr>
              <p:cNvSpPr txBox="1"/>
              <p:nvPr/>
            </p:nvSpPr>
            <p:spPr>
              <a:xfrm>
                <a:off x="313112" y="3001175"/>
                <a:ext cx="9155630" cy="3856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:(1)∵△ABC</a:t>
                </a: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△ECD</a:t>
                </a: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都是等腰直角三角形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AC=BC,CD=CE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∵∠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ACB=∠DCE=90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°,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ACE=∠BCD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△ACE</a:t>
                </a: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BCD</a:t>
                </a:r>
                <a:r>
                  <a:rPr kumimoji="0" lang="zh-CN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kumimoji="0" lang="en-US" altLang="zh-CN" sz="32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𝐀𝐂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𝐁𝐂</m:t>
                              </m:r>
                            </m:e>
                          </m:mr>
                          <m:mr>
                            <m:e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𝐀𝐂𝐄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𝐁𝐂𝐃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𝐂𝐃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𝐂𝐄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∴△AEC≌△BDC(SAS);</a:t>
                </a:r>
                <a:endParaRPr kumimoji="0" lang="zh-CN" altLang="en-US" sz="3200" b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79BA8D-A801-4D0F-8B28-FDECB385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2" y="3001175"/>
                <a:ext cx="9155630" cy="3856825"/>
              </a:xfrm>
              <a:prstGeom prst="rect">
                <a:avLst/>
              </a:prstGeom>
              <a:blipFill rotWithShape="1">
                <a:blip r:embed="rId3"/>
                <a:stretch>
                  <a:fillRect l="-1664" t="-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FFE04DB-8391-4904-978A-DC17B437DDE5}"/>
              </a:ext>
            </a:extLst>
          </p:cNvPr>
          <p:cNvSpPr txBox="1"/>
          <p:nvPr/>
        </p:nvSpPr>
        <p:spPr>
          <a:xfrm>
            <a:off x="358588" y="32184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:2CD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=AD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+DB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79.jpeg">
            <a:extLst>
              <a:ext uri="{FF2B5EF4-FFF2-40B4-BE49-F238E27FC236}">
                <a16:creationId xmlns:a16="http://schemas.microsoft.com/office/drawing/2014/main" xmlns="" id="{9AE1031A-155E-4C65-8B35-6DDCDDC7F5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8610" y="184148"/>
            <a:ext cx="3738282" cy="2546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0630000-0EF5-47D9-88C6-9AC333F3999E}"/>
                  </a:ext>
                </a:extLst>
              </p:cNvPr>
              <p:cNvSpPr txBox="1"/>
              <p:nvPr/>
            </p:nvSpPr>
            <p:spPr>
              <a:xfrm>
                <a:off x="358588" y="2480428"/>
                <a:ext cx="9520518" cy="4079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(2)∵△ACB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是等腰直角三角形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B=∠BAC=45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°.</a:t>
                </a:r>
              </a:p>
              <a:p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ACE≌△BCD,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∴∠B=∠CAE=45°,AE=DB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∠DAE=∠CAE+∠BAC=45°+45°=90°,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+AE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=DE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+DB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=DE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2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CD,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∴2CD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+DB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630000-0EF5-47D9-88C6-9AC333F3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2480428"/>
                <a:ext cx="9520518" cy="4079899"/>
              </a:xfrm>
              <a:prstGeom prst="rect">
                <a:avLst/>
              </a:prstGeom>
              <a:blipFill rotWithShape="1">
                <a:blip r:embed="rId3"/>
                <a:stretch>
                  <a:fillRect l="-1665" t="-1943" b="-4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17D4331-4D66-43B5-B114-0A3EA84AE6CF}"/>
              </a:ext>
            </a:extLst>
          </p:cNvPr>
          <p:cNvSpPr txBox="1"/>
          <p:nvPr/>
        </p:nvSpPr>
        <p:spPr>
          <a:xfrm>
            <a:off x="37322" y="152409"/>
            <a:ext cx="91066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以下现象中属于平移的是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温度计中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液柱的上升或下降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打气筒打气时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活塞的运动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;③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钟摆的摆动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;④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传送带上瓶装饮料的移动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A.①②	B.①③	C.②③	D.②④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A8B5099-3362-46AB-92D7-9138FECA55AD}"/>
              </a:ext>
            </a:extLst>
          </p:cNvPr>
          <p:cNvSpPr txBox="1"/>
          <p:nvPr/>
        </p:nvSpPr>
        <p:spPr>
          <a:xfrm>
            <a:off x="0" y="3264456"/>
            <a:ext cx="93072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下列各组图形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可以经过平移变换由一个图形得到另一个图形的是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56.jpeg">
            <a:extLst>
              <a:ext uri="{FF2B5EF4-FFF2-40B4-BE49-F238E27FC236}">
                <a16:creationId xmlns:a16="http://schemas.microsoft.com/office/drawing/2014/main" xmlns="" id="{87906D1D-6BCA-4715-837D-411535176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188" y="4741568"/>
            <a:ext cx="1715440" cy="1234826"/>
          </a:xfrm>
          <a:prstGeom prst="rect">
            <a:avLst/>
          </a:prstGeom>
        </p:spPr>
      </p:pic>
      <p:pic>
        <p:nvPicPr>
          <p:cNvPr id="7" name="image257.jpeg">
            <a:extLst>
              <a:ext uri="{FF2B5EF4-FFF2-40B4-BE49-F238E27FC236}">
                <a16:creationId xmlns:a16="http://schemas.microsoft.com/office/drawing/2014/main" xmlns="" id="{8749ACEF-0B21-4C73-8D96-D57F708B62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8348" y="4899176"/>
            <a:ext cx="2095295" cy="1077218"/>
          </a:xfrm>
          <a:prstGeom prst="rect">
            <a:avLst/>
          </a:prstGeom>
        </p:spPr>
      </p:pic>
      <p:pic>
        <p:nvPicPr>
          <p:cNvPr id="8" name="image258.jpeg">
            <a:extLst>
              <a:ext uri="{FF2B5EF4-FFF2-40B4-BE49-F238E27FC236}">
                <a16:creationId xmlns:a16="http://schemas.microsoft.com/office/drawing/2014/main" xmlns="" id="{F5D513A8-C3A5-41A1-ACB8-DD5AD86B5D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5762" y="4899176"/>
            <a:ext cx="1521306" cy="1077219"/>
          </a:xfrm>
          <a:prstGeom prst="rect">
            <a:avLst/>
          </a:prstGeom>
        </p:spPr>
      </p:pic>
      <p:pic>
        <p:nvPicPr>
          <p:cNvPr id="9" name="image259.jpeg">
            <a:extLst>
              <a:ext uri="{FF2B5EF4-FFF2-40B4-BE49-F238E27FC236}">
                <a16:creationId xmlns:a16="http://schemas.microsoft.com/office/drawing/2014/main" xmlns="" id="{6052F15D-7F67-460B-8A03-00BF7591B34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9188" y="4741568"/>
            <a:ext cx="1305624" cy="12365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3F4A179-23EE-4520-A5C8-8CFE4401B038}"/>
              </a:ext>
            </a:extLst>
          </p:cNvPr>
          <p:cNvSpPr txBox="1"/>
          <p:nvPr/>
        </p:nvSpPr>
        <p:spPr>
          <a:xfrm>
            <a:off x="5000065" y="152409"/>
            <a:ext cx="4728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EE7BEDC-F491-409A-8CD2-A89BB9496C8E}"/>
              </a:ext>
            </a:extLst>
          </p:cNvPr>
          <p:cNvSpPr txBox="1"/>
          <p:nvPr/>
        </p:nvSpPr>
        <p:spPr>
          <a:xfrm>
            <a:off x="3348318" y="3756899"/>
            <a:ext cx="865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11F5DC8-7771-4023-B2AC-3167633B6439}"/>
              </a:ext>
            </a:extLst>
          </p:cNvPr>
          <p:cNvSpPr txBox="1"/>
          <p:nvPr/>
        </p:nvSpPr>
        <p:spPr>
          <a:xfrm>
            <a:off x="88572" y="4731916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70EF5C2-0BCA-4EAC-B94A-248C07F0085D}"/>
              </a:ext>
            </a:extLst>
          </p:cNvPr>
          <p:cNvSpPr txBox="1"/>
          <p:nvPr/>
        </p:nvSpPr>
        <p:spPr>
          <a:xfrm>
            <a:off x="2307132" y="4649451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4A2D16-2BAE-4DDC-B103-E4E43669AC4C}"/>
              </a:ext>
            </a:extLst>
          </p:cNvPr>
          <p:cNvSpPr txBox="1"/>
          <p:nvPr/>
        </p:nvSpPr>
        <p:spPr>
          <a:xfrm>
            <a:off x="4794196" y="4566986"/>
            <a:ext cx="587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617394B-D710-4DA1-BB6A-5C9B421EBEDF}"/>
              </a:ext>
            </a:extLst>
          </p:cNvPr>
          <p:cNvSpPr txBox="1"/>
          <p:nvPr/>
        </p:nvSpPr>
        <p:spPr>
          <a:xfrm>
            <a:off x="6926400" y="4566986"/>
            <a:ext cx="1142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2548CE-5A18-44C8-822A-97C6D431A5CE}"/>
              </a:ext>
            </a:extLst>
          </p:cNvPr>
          <p:cNvSpPr txBox="1"/>
          <p:nvPr/>
        </p:nvSpPr>
        <p:spPr>
          <a:xfrm>
            <a:off x="177282" y="102837"/>
            <a:ext cx="8966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下列所示的图案分别是奔驰､奥迪､大众､三菱汽车的车标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可以看作由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基本图案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经过平移得到的是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image260.jpeg">
            <a:extLst>
              <a:ext uri="{FF2B5EF4-FFF2-40B4-BE49-F238E27FC236}">
                <a16:creationId xmlns:a16="http://schemas.microsoft.com/office/drawing/2014/main" xmlns="" id="{4307296F-CA99-42A6-A658-8553CFDA9B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105" y="2000622"/>
            <a:ext cx="1507565" cy="1507565"/>
          </a:xfrm>
          <a:prstGeom prst="rect">
            <a:avLst/>
          </a:prstGeom>
        </p:spPr>
      </p:pic>
      <p:pic>
        <p:nvPicPr>
          <p:cNvPr id="5" name="image261.jpeg">
            <a:extLst>
              <a:ext uri="{FF2B5EF4-FFF2-40B4-BE49-F238E27FC236}">
                <a16:creationId xmlns:a16="http://schemas.microsoft.com/office/drawing/2014/main" xmlns="" id="{8A0A377B-CAE8-4F76-A3BC-20C459BF79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8346" y="2478330"/>
            <a:ext cx="3001009" cy="832633"/>
          </a:xfrm>
          <a:prstGeom prst="rect">
            <a:avLst/>
          </a:prstGeom>
        </p:spPr>
      </p:pic>
      <p:pic>
        <p:nvPicPr>
          <p:cNvPr id="6" name="image262.jpeg">
            <a:extLst>
              <a:ext uri="{FF2B5EF4-FFF2-40B4-BE49-F238E27FC236}">
                <a16:creationId xmlns:a16="http://schemas.microsoft.com/office/drawing/2014/main" xmlns="" id="{27004EBB-F832-4DAC-9150-1E66BD501D6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105" y="4099689"/>
            <a:ext cx="1633071" cy="1633071"/>
          </a:xfrm>
          <a:prstGeom prst="rect">
            <a:avLst/>
          </a:prstGeom>
        </p:spPr>
      </p:pic>
      <p:pic>
        <p:nvPicPr>
          <p:cNvPr id="7" name="image263.jpeg">
            <a:extLst>
              <a:ext uri="{FF2B5EF4-FFF2-40B4-BE49-F238E27FC236}">
                <a16:creationId xmlns:a16="http://schemas.microsoft.com/office/drawing/2014/main" xmlns="" id="{78CDBB88-BF60-47FD-B288-5067F77F928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8010" y="3900634"/>
            <a:ext cx="1828993" cy="16330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27E9FA2-1E5E-47EB-816A-86C05E8A3A42}"/>
              </a:ext>
            </a:extLst>
          </p:cNvPr>
          <p:cNvSpPr txBox="1"/>
          <p:nvPr/>
        </p:nvSpPr>
        <p:spPr>
          <a:xfrm>
            <a:off x="2321859" y="1125240"/>
            <a:ext cx="681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C0113DF-520E-4E38-951D-2410260DAEB4}"/>
              </a:ext>
            </a:extLst>
          </p:cNvPr>
          <p:cNvSpPr txBox="1"/>
          <p:nvPr/>
        </p:nvSpPr>
        <p:spPr>
          <a:xfrm>
            <a:off x="276831" y="3018575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055EC42-E59E-4204-A77E-D6C294ABDB5E}"/>
              </a:ext>
            </a:extLst>
          </p:cNvPr>
          <p:cNvSpPr txBox="1"/>
          <p:nvPr/>
        </p:nvSpPr>
        <p:spPr>
          <a:xfrm>
            <a:off x="4095978" y="2923412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8BA14C5-5133-4B92-B15F-8F7D4F9806BE}"/>
              </a:ext>
            </a:extLst>
          </p:cNvPr>
          <p:cNvSpPr txBox="1"/>
          <p:nvPr/>
        </p:nvSpPr>
        <p:spPr>
          <a:xfrm>
            <a:off x="365632" y="5241317"/>
            <a:ext cx="587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59560DA-13AF-4A56-AD83-337BEC4C4D93}"/>
              </a:ext>
            </a:extLst>
          </p:cNvPr>
          <p:cNvSpPr txBox="1"/>
          <p:nvPr/>
        </p:nvSpPr>
        <p:spPr>
          <a:xfrm>
            <a:off x="4095978" y="5147985"/>
            <a:ext cx="1142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5D723A-B0F3-47F5-BCD2-1D46BFA7B941}"/>
              </a:ext>
            </a:extLst>
          </p:cNvPr>
          <p:cNvSpPr txBox="1"/>
          <p:nvPr/>
        </p:nvSpPr>
        <p:spPr>
          <a:xfrm>
            <a:off x="116540" y="93695"/>
            <a:ext cx="89467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下列图形中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不能通过其中一个四边形平移得到的是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64.jpeg">
            <a:extLst>
              <a:ext uri="{FF2B5EF4-FFF2-40B4-BE49-F238E27FC236}">
                <a16:creationId xmlns:a16="http://schemas.microsoft.com/office/drawing/2014/main" xmlns="" id="{01158906-C199-4A1F-B017-930E29A604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0212" y="2044989"/>
            <a:ext cx="2171744" cy="973586"/>
          </a:xfrm>
          <a:prstGeom prst="rect">
            <a:avLst/>
          </a:prstGeom>
        </p:spPr>
      </p:pic>
      <p:pic>
        <p:nvPicPr>
          <p:cNvPr id="5" name="image265.jpeg">
            <a:extLst>
              <a:ext uri="{FF2B5EF4-FFF2-40B4-BE49-F238E27FC236}">
                <a16:creationId xmlns:a16="http://schemas.microsoft.com/office/drawing/2014/main" xmlns="" id="{626EFB19-DBCA-47A4-AF77-2FF36E4967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7487" y="1457903"/>
            <a:ext cx="1579077" cy="1579077"/>
          </a:xfrm>
          <a:prstGeom prst="rect">
            <a:avLst/>
          </a:prstGeom>
        </p:spPr>
      </p:pic>
      <p:pic>
        <p:nvPicPr>
          <p:cNvPr id="6" name="image266.jpeg">
            <a:extLst>
              <a:ext uri="{FF2B5EF4-FFF2-40B4-BE49-F238E27FC236}">
                <a16:creationId xmlns:a16="http://schemas.microsoft.com/office/drawing/2014/main" xmlns="" id="{3043D206-C950-4E2A-BDE2-C615BB9A344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35" y="3827559"/>
            <a:ext cx="2171921" cy="1287538"/>
          </a:xfrm>
          <a:prstGeom prst="rect">
            <a:avLst/>
          </a:prstGeom>
        </p:spPr>
      </p:pic>
      <p:pic>
        <p:nvPicPr>
          <p:cNvPr id="7" name="image267.jpeg">
            <a:extLst>
              <a:ext uri="{FF2B5EF4-FFF2-40B4-BE49-F238E27FC236}">
                <a16:creationId xmlns:a16="http://schemas.microsoft.com/office/drawing/2014/main" xmlns="" id="{4C881799-5B51-4DD5-9356-812BCF0AC3C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2291" y="3555778"/>
            <a:ext cx="1489468" cy="17489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EB1E3AF-F329-417C-A413-98942E5E1DEF}"/>
              </a:ext>
            </a:extLst>
          </p:cNvPr>
          <p:cNvSpPr txBox="1"/>
          <p:nvPr/>
        </p:nvSpPr>
        <p:spPr>
          <a:xfrm>
            <a:off x="1470212" y="651230"/>
            <a:ext cx="4589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FDBDD31-3925-4A68-BD4C-90EC6F915041}"/>
              </a:ext>
            </a:extLst>
          </p:cNvPr>
          <p:cNvSpPr txBox="1"/>
          <p:nvPr/>
        </p:nvSpPr>
        <p:spPr>
          <a:xfrm>
            <a:off x="258901" y="2579232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725BCA8-DD34-46D7-A8F2-00DC3AE59866}"/>
              </a:ext>
            </a:extLst>
          </p:cNvPr>
          <p:cNvSpPr txBox="1"/>
          <p:nvPr/>
        </p:nvSpPr>
        <p:spPr>
          <a:xfrm>
            <a:off x="4853267" y="2452205"/>
            <a:ext cx="49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7505372-17CB-4E6F-89C7-0480ED64F71C}"/>
              </a:ext>
            </a:extLst>
          </p:cNvPr>
          <p:cNvSpPr txBox="1"/>
          <p:nvPr/>
        </p:nvSpPr>
        <p:spPr>
          <a:xfrm>
            <a:off x="258901" y="4900658"/>
            <a:ext cx="587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F12C34A-3905-4ACD-A355-561AFAE84D34}"/>
              </a:ext>
            </a:extLst>
          </p:cNvPr>
          <p:cNvSpPr txBox="1"/>
          <p:nvPr/>
        </p:nvSpPr>
        <p:spPr>
          <a:xfrm>
            <a:off x="4799292" y="4822709"/>
            <a:ext cx="1142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EE0FC6C-FF6A-40C3-8BE7-7CA2D399E1EA}"/>
              </a:ext>
            </a:extLst>
          </p:cNvPr>
          <p:cNvSpPr txBox="1"/>
          <p:nvPr/>
        </p:nvSpPr>
        <p:spPr>
          <a:xfrm>
            <a:off x="-71718" y="256872"/>
            <a:ext cx="966395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平移后得到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△DEF,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请用线段､角填空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(1)AB=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(2)∠BAC=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,∠ABC=</a:t>
            </a:r>
            <a:r>
              <a:rPr lang="en-US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(3)AB∥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,BC∥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,AC∥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(4)AD∥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68.jpeg">
            <a:extLst>
              <a:ext uri="{FF2B5EF4-FFF2-40B4-BE49-F238E27FC236}">
                <a16:creationId xmlns:a16="http://schemas.microsoft.com/office/drawing/2014/main" xmlns="" id="{517F3F6E-108A-45FB-8654-538893758D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6365" y="1024217"/>
            <a:ext cx="4011964" cy="2221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664097-0B56-4B54-B3D8-ABE6958520C9}"/>
              </a:ext>
            </a:extLst>
          </p:cNvPr>
          <p:cNvSpPr txBox="1"/>
          <p:nvPr/>
        </p:nvSpPr>
        <p:spPr>
          <a:xfrm>
            <a:off x="1369358" y="3136612"/>
            <a:ext cx="6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12A670E-34DD-45FC-BDA9-545BE6E8B949}"/>
              </a:ext>
            </a:extLst>
          </p:cNvPr>
          <p:cNvSpPr txBox="1"/>
          <p:nvPr/>
        </p:nvSpPr>
        <p:spPr>
          <a:xfrm>
            <a:off x="3063946" y="3136610"/>
            <a:ext cx="6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8A42D4E-0D28-4D93-ABC4-460A83149FAF}"/>
              </a:ext>
            </a:extLst>
          </p:cNvPr>
          <p:cNvSpPr txBox="1"/>
          <p:nvPr/>
        </p:nvSpPr>
        <p:spPr>
          <a:xfrm>
            <a:off x="4637602" y="3127297"/>
            <a:ext cx="938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EF67DE3-7CD0-4048-92B6-66FE65A24AD0}"/>
              </a:ext>
            </a:extLst>
          </p:cNvPr>
          <p:cNvSpPr txBox="1"/>
          <p:nvPr/>
        </p:nvSpPr>
        <p:spPr>
          <a:xfrm>
            <a:off x="1883708" y="4158590"/>
            <a:ext cx="1499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∠EDF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8D59170-7CBE-4C71-8841-55DE9A64AED6}"/>
              </a:ext>
            </a:extLst>
          </p:cNvPr>
          <p:cNvSpPr txBox="1"/>
          <p:nvPr/>
        </p:nvSpPr>
        <p:spPr>
          <a:xfrm>
            <a:off x="4453217" y="4146785"/>
            <a:ext cx="1307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∠DEF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74468EC-BCDB-4074-A868-B221C73555F2}"/>
              </a:ext>
            </a:extLst>
          </p:cNvPr>
          <p:cNvSpPr txBox="1"/>
          <p:nvPr/>
        </p:nvSpPr>
        <p:spPr>
          <a:xfrm>
            <a:off x="2948254" y="6092397"/>
            <a:ext cx="923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FD98A09-D2E3-4613-9278-FD1158ACCB2C}"/>
              </a:ext>
            </a:extLst>
          </p:cNvPr>
          <p:cNvSpPr txBox="1"/>
          <p:nvPr/>
        </p:nvSpPr>
        <p:spPr>
          <a:xfrm>
            <a:off x="1537446" y="5016212"/>
            <a:ext cx="6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F9B0CD1-D08C-432D-BDF1-2C9E6A199671}"/>
              </a:ext>
            </a:extLst>
          </p:cNvPr>
          <p:cNvSpPr txBox="1"/>
          <p:nvPr/>
        </p:nvSpPr>
        <p:spPr>
          <a:xfrm>
            <a:off x="3514709" y="5016212"/>
            <a:ext cx="69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0D473A7-4CA4-4562-9A00-D71ADC3A35CA}"/>
              </a:ext>
            </a:extLst>
          </p:cNvPr>
          <p:cNvSpPr txBox="1"/>
          <p:nvPr/>
        </p:nvSpPr>
        <p:spPr>
          <a:xfrm>
            <a:off x="5576562" y="5016212"/>
            <a:ext cx="80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AD6FD40D-30C8-4A98-991B-88B0C3743B09}"/>
              </a:ext>
            </a:extLst>
          </p:cNvPr>
          <p:cNvSpPr txBox="1"/>
          <p:nvPr/>
        </p:nvSpPr>
        <p:spPr>
          <a:xfrm>
            <a:off x="6842347" y="4120927"/>
            <a:ext cx="1516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i="1" u="sng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∠DFE ;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087479E-118C-4EA5-82DC-C7016BC2589E}"/>
              </a:ext>
            </a:extLst>
          </p:cNvPr>
          <p:cNvSpPr txBox="1"/>
          <p:nvPr/>
        </p:nvSpPr>
        <p:spPr>
          <a:xfrm>
            <a:off x="1537446" y="6092397"/>
            <a:ext cx="611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7197BEE-D4A0-4D27-B7D8-B76C9AF15E65}"/>
              </a:ext>
            </a:extLst>
          </p:cNvPr>
          <p:cNvSpPr txBox="1"/>
          <p:nvPr/>
        </p:nvSpPr>
        <p:spPr>
          <a:xfrm>
            <a:off x="0" y="197376"/>
            <a:ext cx="8839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在长方形的草坪上有两条等宽且互相垂直的长方形小路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为求草坪面积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我们进行了如图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所示的平移变换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那么你能求出草坪的面积吗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69.jpeg">
            <a:extLst>
              <a:ext uri="{FF2B5EF4-FFF2-40B4-BE49-F238E27FC236}">
                <a16:creationId xmlns:a16="http://schemas.microsoft.com/office/drawing/2014/main" xmlns="" id="{4A736A7C-8A1B-4A80-929B-15F2D78B6E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874613"/>
            <a:ext cx="4031615" cy="18357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8112F83-BEB0-48ED-A086-AFCEFDA9439C}"/>
              </a:ext>
            </a:extLst>
          </p:cNvPr>
          <p:cNvSpPr txBox="1"/>
          <p:nvPr/>
        </p:nvSpPr>
        <p:spPr>
          <a:xfrm>
            <a:off x="851647" y="268492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1344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71BBCA4-160F-42F6-9653-41D22E0B01FE}"/>
              </a:ext>
            </a:extLst>
          </p:cNvPr>
          <p:cNvSpPr txBox="1"/>
          <p:nvPr/>
        </p:nvSpPr>
        <p:spPr>
          <a:xfrm>
            <a:off x="134469" y="121495"/>
            <a:ext cx="8946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在正方形网格中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每个小正方形的边长均为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三个顶点的位置如图所示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0.jpeg">
            <a:extLst>
              <a:ext uri="{FF2B5EF4-FFF2-40B4-BE49-F238E27FC236}">
                <a16:creationId xmlns:a16="http://schemas.microsoft.com/office/drawing/2014/main" xmlns="" id="{4C30A78D-2C37-49CF-9CC0-C5F780BCE8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7133" y="1736041"/>
            <a:ext cx="2274459" cy="227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7CF3321-976D-4145-AFB6-98E48AC380F2}"/>
              </a:ext>
            </a:extLst>
          </p:cNvPr>
          <p:cNvSpPr txBox="1"/>
          <p:nvPr/>
        </p:nvSpPr>
        <p:spPr>
          <a:xfrm>
            <a:off x="134469" y="4299877"/>
            <a:ext cx="71493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请画出平移后的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并写出点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经过怎样的平移得到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F13A4C-1851-4FBF-995E-CE80DBE3B94E}"/>
              </a:ext>
            </a:extLst>
          </p:cNvPr>
          <p:cNvSpPr txBox="1"/>
          <p:nvPr/>
        </p:nvSpPr>
        <p:spPr>
          <a:xfrm>
            <a:off x="134469" y="5377095"/>
            <a:ext cx="78777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作图略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点先向下平移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个单位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再向左平移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个单位得出即可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A3884BC-0951-48C9-B3CB-4EA0375EBE89}"/>
              </a:ext>
            </a:extLst>
          </p:cNvPr>
          <p:cNvSpPr txBox="1"/>
          <p:nvPr/>
        </p:nvSpPr>
        <p:spPr>
          <a:xfrm>
            <a:off x="152399" y="957471"/>
            <a:ext cx="9278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,CC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并判别它们的数量关系和位置关系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0D9DB24-1BCD-4781-9902-14A3F35286E1}"/>
                  </a:ext>
                </a:extLst>
              </p:cNvPr>
              <p:cNvSpPr txBox="1"/>
              <p:nvPr/>
            </p:nvSpPr>
            <p:spPr>
              <a:xfrm>
                <a:off x="448234" y="5516837"/>
                <a:ext cx="6822141" cy="632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(2)BB</a:t>
                </a:r>
                <a:r>
                  <a:rPr lang="en-US" altLang="zh-CN" sz="32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=CC</a:t>
                </a:r>
                <a:r>
                  <a:rPr lang="en-US" altLang="zh-CN" sz="32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BB</a:t>
                </a:r>
                <a:r>
                  <a:rPr lang="en-US" altLang="zh-CN" sz="32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∥CC</a:t>
                </a:r>
                <a:r>
                  <a:rPr lang="en-US" altLang="zh-CN" sz="32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;(3)4.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D9DB24-1BCD-4781-9902-14A3F352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4" y="5516837"/>
                <a:ext cx="6822141" cy="632802"/>
              </a:xfrm>
              <a:prstGeom prst="rect">
                <a:avLst/>
              </a:prstGeom>
              <a:blipFill>
                <a:blip r:embed="rId2"/>
                <a:stretch>
                  <a:fillRect l="-2324" t="-865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270.jpeg">
            <a:extLst>
              <a:ext uri="{FF2B5EF4-FFF2-40B4-BE49-F238E27FC236}">
                <a16:creationId xmlns:a16="http://schemas.microsoft.com/office/drawing/2014/main" xmlns="" id="{0FDAB095-0961-40E3-98E9-951156954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3030" y="2034689"/>
            <a:ext cx="3021404" cy="30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B8748C0-4C7F-4E5E-8380-F5B1BADCAE7D}"/>
              </a:ext>
            </a:extLst>
          </p:cNvPr>
          <p:cNvSpPr txBox="1"/>
          <p:nvPr/>
        </p:nvSpPr>
        <p:spPr>
          <a:xfrm>
            <a:off x="0" y="175283"/>
            <a:ext cx="92784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宽为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的长方形地块上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有纵横交错的几条小路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图中阴影部分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宽均为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其他部分均种植花草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则种植花草的面积是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2.jpeg">
            <a:extLst>
              <a:ext uri="{FF2B5EF4-FFF2-40B4-BE49-F238E27FC236}">
                <a16:creationId xmlns:a16="http://schemas.microsoft.com/office/drawing/2014/main" xmlns="" id="{01552D44-2521-459A-B12B-705E5FBBC1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6334" y="1842308"/>
            <a:ext cx="2616627" cy="1601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E17C55E-AB0D-4286-AFE9-0F47D5E8A1B6}"/>
              </a:ext>
            </a:extLst>
          </p:cNvPr>
          <p:cNvSpPr txBox="1"/>
          <p:nvPr/>
        </p:nvSpPr>
        <p:spPr>
          <a:xfrm>
            <a:off x="67235" y="3429000"/>
            <a:ext cx="9144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,AB=AC,BC=12cm,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,DC=4cm.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的方向平移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7cm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分别落在边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△EBF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zh-CN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273.jpeg">
            <a:extLst>
              <a:ext uri="{FF2B5EF4-FFF2-40B4-BE49-F238E27FC236}">
                <a16:creationId xmlns:a16="http://schemas.microsoft.com/office/drawing/2014/main" xmlns="" id="{E7CDAF53-82DB-48F8-B0EE-74AC3DAD49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1195" y="5127482"/>
            <a:ext cx="2691766" cy="17305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B90702D-D911-449A-B508-B6B59E373650}"/>
              </a:ext>
            </a:extLst>
          </p:cNvPr>
          <p:cNvSpPr txBox="1"/>
          <p:nvPr/>
        </p:nvSpPr>
        <p:spPr>
          <a:xfrm>
            <a:off x="6911789" y="1160168"/>
            <a:ext cx="473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1421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981EBEA-B8F4-4F5F-B5D2-A6579DA4D6AD}"/>
              </a:ext>
            </a:extLst>
          </p:cNvPr>
          <p:cNvSpPr txBox="1"/>
          <p:nvPr/>
        </p:nvSpPr>
        <p:spPr>
          <a:xfrm>
            <a:off x="201788" y="4849519"/>
            <a:ext cx="92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677</TotalTime>
  <Words>1130</Words>
  <Application>Microsoft Office PowerPoint</Application>
  <PresentationFormat>全屏显示(4:3)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7</cp:revision>
  <dcterms:created xsi:type="dcterms:W3CDTF">2020-11-24T15:06:19Z</dcterms:created>
  <dcterms:modified xsi:type="dcterms:W3CDTF">2020-11-26T16:10:06Z</dcterms:modified>
</cp:coreProperties>
</file>