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handoutMasterIdLst>
    <p:handoutMasterId r:id="rId15"/>
  </p:handoutMasterIdLst>
  <p:sldIdLst>
    <p:sldId id="268" r:id="rId3"/>
    <p:sldId id="269" r:id="rId4"/>
    <p:sldId id="270" r:id="rId5"/>
    <p:sldId id="271" r:id="rId6"/>
    <p:sldId id="272" r:id="rId7"/>
    <p:sldId id="273" r:id="rId8"/>
    <p:sldId id="275" r:id="rId9"/>
    <p:sldId id="274" r:id="rId10"/>
    <p:sldId id="276" r:id="rId11"/>
    <p:sldId id="277" r:id="rId12"/>
    <p:sldId id="279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046C708-FE78-4CA5-BAE7-F40AF93C3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4BF024-F73B-417D-93C9-B853E5AED8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BF0EC-832C-45F1-86F4-5BEA43715FEE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96C8AE-8A70-4705-BB6B-91C7A0BBE3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AE1503-2EC0-4288-9084-DF5A11DCB5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87FFF-7DD8-401F-B496-4DE51E6D9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084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97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18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08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386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454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30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3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02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6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85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716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6056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31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85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30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55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67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CEF09-BFE1-451F-B004-986BF5AECF72}"/>
              </a:ext>
            </a:extLst>
          </p:cNvPr>
          <p:cNvSpPr/>
          <p:nvPr userDrawn="1"/>
        </p:nvSpPr>
        <p:spPr>
          <a:xfrm rot="19869752">
            <a:off x="1363429" y="2674373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21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版数学一本通八下</a:t>
            </a:r>
            <a:endParaRPr lang="zh-CN" altLang="en-US" sz="5400" b="1" cap="none" spc="50" dirty="0">
              <a:ln w="0"/>
              <a:solidFill>
                <a:schemeClr val="bg1">
                  <a:lumMod val="9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02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961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latinLnBrk="1" hangingPunct="1"/>
            <a:fld id="{566ABCEB-ACFC-4714-9973-3DA970169C29}" type="datetime1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2020/11/25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latinLnBrk="1" hangingPunct="1"/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latinLnBrk="1" hangingPunct="1"/>
            <a:fld id="{566ABCEB-ACFC-4714-9973-3DA970169C29}" type="slidenum">
              <a:rPr lang="zh-CN" altLang="en-US" sz="675" smtClean="0">
                <a:solidFill>
                  <a:srgbClr val="898989"/>
                </a:solidFill>
                <a:ea typeface="等线" panose="02010600030101010101" pitchFamily="2" charset="-122"/>
              </a:rPr>
              <a:t>‹#›</a:t>
            </a:fld>
            <a:endParaRPr lang="zh-CN" altLang="en-US" sz="675">
              <a:solidFill>
                <a:srgbClr val="898989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03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2C77-A0B5-4A6E-8000-7068AD62FB93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FEB2-529D-45F7-AB59-C07A170F9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文本框 1048583"/>
          <p:cNvSpPr txBox="1"/>
          <p:nvPr/>
        </p:nvSpPr>
        <p:spPr>
          <a:xfrm>
            <a:off x="3074692" y="1192822"/>
            <a:ext cx="2862892" cy="1036823"/>
          </a:xfrm>
          <a:prstGeom prst="rect">
            <a:avLst/>
          </a:prstGeom>
          <a:noFill/>
          <a:ln>
            <a:noFill/>
          </a:ln>
        </p:spPr>
        <p:txBody>
          <a:bodyPr vert="horz" wrap="square" lIns="51435" tIns="25718" rIns="51435" bIns="25718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第</a:t>
            </a:r>
            <a:r>
              <a:rPr lang="en-US" altLang="zh-CN" sz="3200" b="1" kern="0" dirty="0">
                <a:solidFill>
                  <a:srgbClr val="FFFFFF"/>
                </a:solidFill>
                <a:ea typeface="等线" panose="02010600030101010101" pitchFamily="2" charset="-122"/>
                <a:sym typeface="+mn-lt"/>
              </a:rPr>
              <a:t>28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课时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 提公因式法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(1)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+mn-cs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943" y="617785"/>
            <a:ext cx="2509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数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学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一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本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通</a:t>
            </a:r>
          </a:p>
        </p:txBody>
      </p:sp>
      <p:sp>
        <p:nvSpPr>
          <p:cNvPr id="3" name="矩形 2"/>
          <p:cNvSpPr/>
          <p:nvPr/>
        </p:nvSpPr>
        <p:spPr>
          <a:xfrm>
            <a:off x="7957431" y="617785"/>
            <a:ext cx="3826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八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年级</a:t>
            </a:r>
            <a:r>
              <a:rPr lang="zh-CN" altLang="en-US" sz="3200" b="1" kern="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下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Calibri" panose="020F0502020204030204" pitchFamily="34" charset="0"/>
              </a:rPr>
              <a:t>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FB3817-9649-4494-954F-28AC47EB5AFD}"/>
              </a:ext>
            </a:extLst>
          </p:cNvPr>
          <p:cNvSpPr txBox="1"/>
          <p:nvPr/>
        </p:nvSpPr>
        <p:spPr>
          <a:xfrm>
            <a:off x="4020532" y="490037"/>
            <a:ext cx="1616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+mn-cs"/>
                <a:sym typeface="+mn-lt"/>
              </a:rPr>
              <a:t>专题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E9EF36D-4085-4C78-B01C-7310592B3429}"/>
              </a:ext>
            </a:extLst>
          </p:cNvPr>
          <p:cNvSpPr txBox="1"/>
          <p:nvPr/>
        </p:nvSpPr>
        <p:spPr>
          <a:xfrm>
            <a:off x="121298" y="1577074"/>
            <a:ext cx="96945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ab=2,a-b=-1,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则代数式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b-ab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的值等于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+a+1=0,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2022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2021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    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9BE91F-08C7-4B22-BCBF-11DD8F92FAE2}"/>
              </a:ext>
            </a:extLst>
          </p:cNvPr>
          <p:cNvSpPr txBox="1"/>
          <p:nvPr/>
        </p:nvSpPr>
        <p:spPr>
          <a:xfrm>
            <a:off x="8304245" y="1577074"/>
            <a:ext cx="1091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CF1D68-44AE-4978-B66F-C3B1E9348098}"/>
              </a:ext>
            </a:extLst>
          </p:cNvPr>
          <p:cNvSpPr txBox="1"/>
          <p:nvPr/>
        </p:nvSpPr>
        <p:spPr>
          <a:xfrm>
            <a:off x="6932646" y="4461560"/>
            <a:ext cx="5784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60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FEBF8A7-1B6D-4F6C-8CAC-9754B782756A}"/>
              </a:ext>
            </a:extLst>
          </p:cNvPr>
          <p:cNvSpPr txBox="1"/>
          <p:nvPr/>
        </p:nvSpPr>
        <p:spPr>
          <a:xfrm>
            <a:off x="363894" y="1166842"/>
            <a:ext cx="864947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17.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x-y=3,xy=-2,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求下列代数式的值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y-xy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	           (2)x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18.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+x-1=0,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求下列代数式的值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(1)2x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+2x-4;	   (2)x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+2x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-7.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A1C9FE-8CF0-43E2-B28E-0EED244B9004}"/>
              </a:ext>
            </a:extLst>
          </p:cNvPr>
          <p:cNvSpPr txBox="1"/>
          <p:nvPr/>
        </p:nvSpPr>
        <p:spPr>
          <a:xfrm>
            <a:off x="1278294" y="2632760"/>
            <a:ext cx="5001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-6	                  5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682B18-5BD6-4C70-8E97-24DE9B9F6491}"/>
              </a:ext>
            </a:extLst>
          </p:cNvPr>
          <p:cNvSpPr txBox="1"/>
          <p:nvPr/>
        </p:nvSpPr>
        <p:spPr>
          <a:xfrm>
            <a:off x="1278294" y="560452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	                 -6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9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7D4412-4350-4918-A3A8-1A3F78A99186}"/>
              </a:ext>
            </a:extLst>
          </p:cNvPr>
          <p:cNvSpPr txBox="1"/>
          <p:nvPr/>
        </p:nvSpPr>
        <p:spPr>
          <a:xfrm>
            <a:off x="74380" y="160916"/>
            <a:ext cx="89853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19.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,△ABC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是某小区的一块空地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现要加以绿化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其中点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是空地内安装喷泉的位置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它到三边的距离相等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OD=OE=OF=m,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现测得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m=8.48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米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三边长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a=41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米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,b=34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米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,c=25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米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利用因式分解求这块空地的面积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image372.jpeg">
            <a:extLst>
              <a:ext uri="{FF2B5EF4-FFF2-40B4-BE49-F238E27FC236}">
                <a16:creationId xmlns:a16="http://schemas.microsoft.com/office/drawing/2014/main" id="{78EE8A99-7E2E-4D61-B355-D003767484F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3497" y="2439553"/>
            <a:ext cx="3196123" cy="197889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6C6CBF-8E6C-4AF5-8870-726317218500}"/>
              </a:ext>
            </a:extLst>
          </p:cNvPr>
          <p:cNvSpPr txBox="1"/>
          <p:nvPr/>
        </p:nvSpPr>
        <p:spPr>
          <a:xfrm>
            <a:off x="74380" y="4418446"/>
            <a:ext cx="80126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这块空地的面积用含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､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的代数式表示为</a:t>
            </a:r>
            <a:r>
              <a:rPr lang="en-US" altLang="zh-CN" sz="3200" b="1" u="sng" dirty="0">
                <a:solidFill>
                  <a:srgbClr val="FF00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利用因式分解求这块空地的面积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BE6684-4EF8-4A35-AC5C-41DB91FB034C}"/>
                  </a:ext>
                </a:extLst>
              </p:cNvPr>
              <p:cNvSpPr txBox="1"/>
              <p:nvPr/>
            </p:nvSpPr>
            <p:spPr>
              <a:xfrm>
                <a:off x="1231517" y="4735847"/>
                <a:ext cx="4641980" cy="80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ma+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mb+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mc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BE6684-4EF8-4A35-AC5C-41DB91FB0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17" y="4735847"/>
                <a:ext cx="4641980" cy="801310"/>
              </a:xfrm>
              <a:prstGeom prst="rect">
                <a:avLst/>
              </a:prstGeom>
              <a:blipFill>
                <a:blip r:embed="rId3"/>
                <a:stretch>
                  <a:fillRect b="-7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E86EBC87-46A1-4679-96D0-536DE64FFC6D}"/>
              </a:ext>
            </a:extLst>
          </p:cNvPr>
          <p:cNvSpPr txBox="1"/>
          <p:nvPr/>
        </p:nvSpPr>
        <p:spPr>
          <a:xfrm>
            <a:off x="74380" y="5988106"/>
            <a:ext cx="46419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(2)424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平方米</a:t>
            </a:r>
          </a:p>
        </p:txBody>
      </p:sp>
    </p:spTree>
    <p:extLst>
      <p:ext uri="{BB962C8B-B14F-4D97-AF65-F5344CB8AC3E}">
        <p14:creationId xmlns:p14="http://schemas.microsoft.com/office/powerpoint/2010/main" val="322773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8708E57-7A42-4998-A27E-E74475C256D7}"/>
              </a:ext>
            </a:extLst>
          </p:cNvPr>
          <p:cNvSpPr txBox="1"/>
          <p:nvPr/>
        </p:nvSpPr>
        <p:spPr>
          <a:xfrm>
            <a:off x="186612" y="428178"/>
            <a:ext cx="877077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下列各式中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公因式为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A.ax+ay+5	B.3ma-6ma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C.4a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+10ab	D.a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-2a+ma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若代数式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+ax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可以分解因式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则常数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不可以取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A.-1	  B.0	  C.1	  D.2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下列多项式中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能用提取公因式法分解因式的是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-y	  B.x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+2x	  C.x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D.x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-xy+y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893B88-A88A-4167-9013-F7B6F742069E}"/>
              </a:ext>
            </a:extLst>
          </p:cNvPr>
          <p:cNvSpPr txBox="1"/>
          <p:nvPr/>
        </p:nvSpPr>
        <p:spPr>
          <a:xfrm>
            <a:off x="5663682" y="42817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C88682-4C09-4D36-8DB9-B7FA5A6FB80A}"/>
              </a:ext>
            </a:extLst>
          </p:cNvPr>
          <p:cNvSpPr txBox="1"/>
          <p:nvPr/>
        </p:nvSpPr>
        <p:spPr>
          <a:xfrm>
            <a:off x="692798" y="3351217"/>
            <a:ext cx="5117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E0D3AC-C3E9-4F61-8418-D99460FE076F}"/>
              </a:ext>
            </a:extLst>
          </p:cNvPr>
          <p:cNvSpPr txBox="1"/>
          <p:nvPr/>
        </p:nvSpPr>
        <p:spPr>
          <a:xfrm>
            <a:off x="692798" y="5319976"/>
            <a:ext cx="5117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80820F2-A04B-474C-A403-6096E959427C}"/>
              </a:ext>
            </a:extLst>
          </p:cNvPr>
          <p:cNvSpPr txBox="1"/>
          <p:nvPr/>
        </p:nvSpPr>
        <p:spPr>
          <a:xfrm>
            <a:off x="153955" y="536424"/>
            <a:ext cx="88360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在下列多项式中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没有公因式可提取的是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A.3x-4y	            B.3x+4xy	  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C.4x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-3xy	            D.4x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+3x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-4xy+2x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提取公因式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2x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另一个因式为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A.x-2y	  B.x-4y+1	  C.x-2y+1	  D.x-2y-1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74CB2D-29DE-4CC4-B67F-571590CF4EE1}"/>
              </a:ext>
            </a:extLst>
          </p:cNvPr>
          <p:cNvSpPr txBox="1"/>
          <p:nvPr/>
        </p:nvSpPr>
        <p:spPr>
          <a:xfrm>
            <a:off x="7753739" y="53642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F458D0-B6F0-456A-AC0F-DA339B8F5017}"/>
              </a:ext>
            </a:extLst>
          </p:cNvPr>
          <p:cNvSpPr txBox="1"/>
          <p:nvPr/>
        </p:nvSpPr>
        <p:spPr>
          <a:xfrm>
            <a:off x="1087066" y="4449847"/>
            <a:ext cx="61624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2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442FB3C-410D-482A-B77E-F29072320A00}"/>
              </a:ext>
            </a:extLst>
          </p:cNvPr>
          <p:cNvSpPr txBox="1"/>
          <p:nvPr/>
        </p:nvSpPr>
        <p:spPr>
          <a:xfrm>
            <a:off x="597158" y="1166842"/>
            <a:ext cx="92746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分解因式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-a=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-4a=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3200" b="1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填空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:3a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b-3ab+6b=</a:t>
            </a:r>
            <a:r>
              <a:rPr lang="en-US" altLang="zh-CN" sz="3200" b="1" u="sng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-a+2); </a:t>
            </a:r>
          </a:p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y-x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+2xy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           ).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E7C339-1C5A-4044-9F15-230006DDF059}"/>
              </a:ext>
            </a:extLst>
          </p:cNvPr>
          <p:cNvSpPr txBox="1"/>
          <p:nvPr/>
        </p:nvSpPr>
        <p:spPr>
          <a:xfrm>
            <a:off x="4122096" y="1166842"/>
            <a:ext cx="49367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a(a-1)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3FFE2B-D01D-44B6-941D-4E4C38319DAD}"/>
              </a:ext>
            </a:extLst>
          </p:cNvPr>
          <p:cNvSpPr txBox="1"/>
          <p:nvPr/>
        </p:nvSpPr>
        <p:spPr>
          <a:xfrm>
            <a:off x="4306922" y="1658009"/>
            <a:ext cx="1704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2a(a-2)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3825C5-E046-4A28-9047-E30DB3948A29}"/>
              </a:ext>
            </a:extLst>
          </p:cNvPr>
          <p:cNvSpPr txBox="1"/>
          <p:nvPr/>
        </p:nvSpPr>
        <p:spPr>
          <a:xfrm>
            <a:off x="4599743" y="4615217"/>
            <a:ext cx="6347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3b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5ECE7E-538C-4D0F-8320-55D956EB03FC}"/>
              </a:ext>
            </a:extLst>
          </p:cNvPr>
          <p:cNvSpPr txBox="1"/>
          <p:nvPr/>
        </p:nvSpPr>
        <p:spPr>
          <a:xfrm>
            <a:off x="5513151" y="5059578"/>
            <a:ext cx="49367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200" b="1" i="0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-xy+2y</a:t>
            </a:r>
            <a:r>
              <a:rPr kumimoji="0" lang="en-US" altLang="zh-CN" sz="3200" b="1" i="0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6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0E175C-75B4-4744-8369-24C3D6E77BAB}"/>
                  </a:ext>
                </a:extLst>
              </p:cNvPr>
              <p:cNvSpPr txBox="1"/>
              <p:nvPr/>
            </p:nvSpPr>
            <p:spPr>
              <a:xfrm>
                <a:off x="475863" y="952339"/>
                <a:ext cx="10515600" cy="4740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8.</a:t>
                </a:r>
                <a:r>
                  <a:rPr lang="zh-CN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分别写出下列多项式的公因式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en-US" altLang="zh-CN" sz="3200" b="1" dirty="0" err="1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ax+ay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         </a:t>
                </a: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(2)3x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+12x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y: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(3)25a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+15a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b-5a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;	</a:t>
                </a:r>
              </a:p>
              <a:p>
                <a:endParaRPr lang="en-US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3200" b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-2x</a:t>
                </a:r>
                <a:r>
                  <a:rPr lang="en-US" altLang="zh-CN" sz="3200" b="1" baseline="300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-xy:</a:t>
                </a:r>
                <a:r>
                  <a:rPr lang="en-US" altLang="zh-CN" sz="3200" b="1" u="sng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     </a:t>
                </a:r>
                <a:r>
                  <a:rPr lang="en-US" altLang="zh-CN" sz="3200" b="1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 </a:t>
                </a:r>
                <a:endParaRPr lang="zh-CN" altLang="zh-CN" sz="3200" b="1" dirty="0">
                  <a:effectLst/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D0E175C-75B4-4744-8369-24C3D6E77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3" y="952339"/>
                <a:ext cx="10515600" cy="4740850"/>
              </a:xfrm>
              <a:prstGeom prst="rect">
                <a:avLst/>
              </a:prstGeom>
              <a:blipFill>
                <a:blip r:embed="rId2"/>
                <a:stretch>
                  <a:fillRect l="-1449" t="-1671" b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7E0582C-3EB9-4346-AF36-D25BF40FC848}"/>
              </a:ext>
            </a:extLst>
          </p:cNvPr>
          <p:cNvSpPr txBox="1"/>
          <p:nvPr/>
        </p:nvSpPr>
        <p:spPr>
          <a:xfrm>
            <a:off x="2504873" y="1940111"/>
            <a:ext cx="3939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3BE8F8-9AB9-42AE-B33A-3406C4814803}"/>
              </a:ext>
            </a:extLst>
          </p:cNvPr>
          <p:cNvSpPr txBox="1"/>
          <p:nvPr/>
        </p:nvSpPr>
        <p:spPr>
          <a:xfrm>
            <a:off x="3565187" y="2844225"/>
            <a:ext cx="10068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3x</a:t>
            </a:r>
            <a:r>
              <a:rPr kumimoji="0" lang="en-US" altLang="zh-CN" sz="3200" b="1" i="0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B771CD-5D35-45ED-8410-9B5EFE0620EE}"/>
              </a:ext>
            </a:extLst>
          </p:cNvPr>
          <p:cNvSpPr txBox="1"/>
          <p:nvPr/>
        </p:nvSpPr>
        <p:spPr>
          <a:xfrm>
            <a:off x="4794944" y="3847705"/>
            <a:ext cx="9387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5a</a:t>
            </a:r>
            <a:r>
              <a:rPr kumimoji="0" lang="en-US" altLang="zh-CN" sz="3200" b="1" i="0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5DD3EFB-F213-4EA6-927C-5F1F7105773B}"/>
                  </a:ext>
                </a:extLst>
              </p:cNvPr>
              <p:cNvSpPr txBox="1"/>
              <p:nvPr/>
            </p:nvSpPr>
            <p:spPr>
              <a:xfrm>
                <a:off x="3448455" y="4662179"/>
                <a:ext cx="714983" cy="80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0" lang="zh-CN" altLang="zh-CN" sz="3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kumimoji="0" lang="en-US" altLang="zh-CN" sz="32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 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5DD3EFB-F213-4EA6-927C-5F1F71057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455" y="4662179"/>
                <a:ext cx="714983" cy="801310"/>
              </a:xfrm>
              <a:prstGeom prst="rect">
                <a:avLst/>
              </a:prstGeom>
              <a:blipFill>
                <a:blip r:embed="rId3"/>
                <a:stretch>
                  <a:fillRect r="-29060" b="-7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6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9B7ACCF-9C02-4FAE-9E38-4F3CF82007B1}"/>
              </a:ext>
            </a:extLst>
          </p:cNvPr>
          <p:cNvSpPr txBox="1"/>
          <p:nvPr/>
        </p:nvSpPr>
        <p:spPr>
          <a:xfrm>
            <a:off x="485192" y="674400"/>
            <a:ext cx="865880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分解因式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(1)m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-3m	             (2)15a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-5ab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(3)-9x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+12x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    (4)2x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+6x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(5)12a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b-18ab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-24a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(6)-4x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+8ax-4x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1CDA43-3247-4CBB-AC5E-810D10ADB83B}"/>
              </a:ext>
            </a:extLst>
          </p:cNvPr>
          <p:cNvSpPr txBox="1"/>
          <p:nvPr/>
        </p:nvSpPr>
        <p:spPr>
          <a:xfrm>
            <a:off x="1012371" y="2029901"/>
            <a:ext cx="71192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m(m-3)	                5ab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(3a-b) 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65CA53-CE94-4222-9D07-CBFD867B07C0}"/>
              </a:ext>
            </a:extLst>
          </p:cNvPr>
          <p:cNvSpPr txBox="1"/>
          <p:nvPr/>
        </p:nvSpPr>
        <p:spPr>
          <a:xfrm>
            <a:off x="774440" y="4142795"/>
            <a:ext cx="79496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-3x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(3x-4)	            2x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(x-2y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+3y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822378-6026-47DB-98B7-86A80B8E02C3}"/>
              </a:ext>
            </a:extLst>
          </p:cNvPr>
          <p:cNvSpPr txBox="1"/>
          <p:nvPr/>
        </p:nvSpPr>
        <p:spPr>
          <a:xfrm>
            <a:off x="653143" y="5786466"/>
            <a:ext cx="84908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6ab(2a-3b-4a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	         -4x(x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-2a+1)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DD53597-1122-4F27-A136-831901D4AB5B}"/>
              </a:ext>
            </a:extLst>
          </p:cNvPr>
          <p:cNvSpPr txBox="1"/>
          <p:nvPr/>
        </p:nvSpPr>
        <p:spPr>
          <a:xfrm>
            <a:off x="615820" y="2063726"/>
            <a:ext cx="90600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先化简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再求值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已知串联电路的电压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U=IR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+IR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+IR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=12.9,R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=18.5,R</a:t>
            </a:r>
            <a:r>
              <a:rPr lang="en-US" altLang="zh-CN" sz="3200" b="1" baseline="-25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=18.6,I=2.3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CD0AA0-534C-4130-BE4A-FCF3BEAA2B74}"/>
              </a:ext>
            </a:extLst>
          </p:cNvPr>
          <p:cNvSpPr txBox="1"/>
          <p:nvPr/>
        </p:nvSpPr>
        <p:spPr>
          <a:xfrm>
            <a:off x="870080" y="3957707"/>
            <a:ext cx="48379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115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3C2541-0F0F-4F30-BAEA-3FBF0B48DA71}"/>
              </a:ext>
            </a:extLst>
          </p:cNvPr>
          <p:cNvSpPr txBox="1"/>
          <p:nvPr/>
        </p:nvSpPr>
        <p:spPr>
          <a:xfrm>
            <a:off x="345231" y="400846"/>
            <a:ext cx="970383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多项式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-4x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+2x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y-8xy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因式分解后得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A.-2(2x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y+4xy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	 B.-2xy(2x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y-x+4y)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C.xy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(-4x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y+2x-8y)	   D.2xy(-2x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y+x-4y)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下列多项式的分解因式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正确的是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A.8abx-12a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=4abx(2-3ax)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B.-6x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+6x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-12x=-6x(x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-x+2)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C.4x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-6xy+2x=2x(2x-3y)	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D.-3a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y+9ay-6y=-3y(a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+3a-2)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8BD1F7-C2C1-4EC3-A531-F7941301230F}"/>
              </a:ext>
            </a:extLst>
          </p:cNvPr>
          <p:cNvSpPr txBox="1"/>
          <p:nvPr/>
        </p:nvSpPr>
        <p:spPr>
          <a:xfrm>
            <a:off x="7728079" y="363179"/>
            <a:ext cx="8280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86E168-DEDE-494E-853F-8B03DB0F25D2}"/>
              </a:ext>
            </a:extLst>
          </p:cNvPr>
          <p:cNvSpPr txBox="1"/>
          <p:nvPr/>
        </p:nvSpPr>
        <p:spPr>
          <a:xfrm>
            <a:off x="7084267" y="3295233"/>
            <a:ext cx="11360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(B)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0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19D295-E5E2-4F9E-8960-6EB62736DE74}"/>
              </a:ext>
            </a:extLst>
          </p:cNvPr>
          <p:cNvSpPr txBox="1"/>
          <p:nvPr/>
        </p:nvSpPr>
        <p:spPr>
          <a:xfrm>
            <a:off x="438539" y="1318736"/>
            <a:ext cx="921864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13.(-2)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2021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+(-2)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2022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的值为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endParaRPr lang="zh-CN" altLang="zh-CN" sz="3200" b="1" dirty="0"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A.2	B.-2	C.-2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2021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D.2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2021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14.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填上适当的式子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使以下等式成立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(1)2xy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+x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y-xy=</a:t>
            </a:r>
            <a:r>
              <a:rPr lang="en-US" altLang="zh-CN" sz="3200" b="1" dirty="0" err="1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         );</a:t>
            </a:r>
          </a:p>
          <a:p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n+2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2n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=a</a:t>
            </a:r>
            <a:r>
              <a:rPr lang="en-US" altLang="zh-CN" sz="3200" b="1" baseline="300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        ). </a:t>
            </a:r>
            <a:endParaRPr lang="zh-CN" altLang="zh-CN" sz="3200" b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72E19A-B0EA-4AC5-9D56-3712C9419399}"/>
              </a:ext>
            </a:extLst>
          </p:cNvPr>
          <p:cNvSpPr txBox="1"/>
          <p:nvPr/>
        </p:nvSpPr>
        <p:spPr>
          <a:xfrm>
            <a:off x="5493398" y="1318736"/>
            <a:ext cx="4828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(D)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555983-9B43-4CBD-9D35-472C98407954}"/>
              </a:ext>
            </a:extLst>
          </p:cNvPr>
          <p:cNvSpPr txBox="1"/>
          <p:nvPr/>
        </p:nvSpPr>
        <p:spPr>
          <a:xfrm>
            <a:off x="4343400" y="4237626"/>
            <a:ext cx="1637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2y+x-1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5AEB80-6159-49ED-ACDA-5E45668C4490}"/>
              </a:ext>
            </a:extLst>
          </p:cNvPr>
          <p:cNvSpPr txBox="1"/>
          <p:nvPr/>
        </p:nvSpPr>
        <p:spPr>
          <a:xfrm>
            <a:off x="3815053" y="4737551"/>
            <a:ext cx="1665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1+a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+a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67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5F568CC9-763D-497D-8A3B-B3CFDA062CE6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建 Microsoft PowerPoint 演示文稿" id="{EDE0C7AC-07BA-4FEC-8765-02F7780CE690}" vid="{7D0423FD-7C65-42B3-87BD-098FED41353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母版1</Template>
  <TotalTime>21</TotalTime>
  <Words>797</Words>
  <Application>Microsoft Office PowerPoint</Application>
  <PresentationFormat>全屏显示(4:3)</PresentationFormat>
  <Paragraphs>124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黑体</vt:lpstr>
      <vt:lpstr>楷体</vt:lpstr>
      <vt:lpstr>Arial</vt:lpstr>
      <vt:lpstr>Calibri</vt:lpstr>
      <vt:lpstr>Calibri Light</vt:lpstr>
      <vt:lpstr>Cambria Math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Be2510@365svip.info</dc:creator>
  <cp:lastModifiedBy>Be2510@365svip.info</cp:lastModifiedBy>
  <cp:revision>3</cp:revision>
  <dcterms:created xsi:type="dcterms:W3CDTF">2020-11-25T14:35:20Z</dcterms:created>
  <dcterms:modified xsi:type="dcterms:W3CDTF">2020-11-25T14:56:33Z</dcterms:modified>
</cp:coreProperties>
</file>