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 qianyi" initials="gq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0D417-C648-4E26-BFF7-8F1F6F2F7C1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38D18-8E1E-4A4E-9EF8-662154707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3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4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0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74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94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17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57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43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7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0D417-C648-4E26-BFF7-8F1F6F2F7C1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38D18-8E1E-4A4E-9EF8-662154707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0D417-C648-4E26-BFF7-8F1F6F2F7C1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38D18-8E1E-4A4E-9EF8-662154707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0D417-C648-4E26-BFF7-8F1F6F2F7C1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38D18-8E1E-4A4E-9EF8-662154707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8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3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11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0D417-C648-4E26-BFF7-8F1F6F2F7C1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8D18-8E1E-4A4E-9EF8-662154707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4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2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8DB38324-705F-4674-9310-897ABE569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课时</a:t>
            </a: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等腰三角形</a:t>
            </a:r>
            <a:r>
              <a:rPr lang="en-US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(2)——</a:t>
            </a:r>
            <a:r>
              <a:rPr lang="zh-CN" altLang="zh-CN" sz="3600" b="1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判定</a:t>
            </a:r>
            <a:endParaRPr lang="zh-CN" altLang="en-US" sz="7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04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22445EA-93DE-4C5E-9BC3-D58C7E21F816}"/>
              </a:ext>
            </a:extLst>
          </p:cNvPr>
          <p:cNvSpPr txBox="1"/>
          <p:nvPr/>
        </p:nvSpPr>
        <p:spPr>
          <a:xfrm>
            <a:off x="361949" y="709553"/>
            <a:ext cx="84201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AB≠AC,∠B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的平分线与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的外角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的平分线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OE∥BC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这时图中还有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个等腰三角形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间的关系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并证明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CFD9AB-9832-4ABA-8103-D048D1A55AFA}"/>
              </a:ext>
            </a:extLst>
          </p:cNvPr>
          <p:cNvSpPr txBox="1"/>
          <p:nvPr/>
        </p:nvSpPr>
        <p:spPr>
          <a:xfrm>
            <a:off x="676275" y="382021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(3)2,EF=BE-CF.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AE2487C-64FB-45A4-A11A-3B6F90AE845A}"/>
              </a:ext>
            </a:extLst>
          </p:cNvPr>
          <p:cNvSpPr txBox="1"/>
          <p:nvPr/>
        </p:nvSpPr>
        <p:spPr>
          <a:xfrm>
            <a:off x="1905000" y="2279213"/>
            <a:ext cx="7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image37.jpeg">
            <a:extLst>
              <a:ext uri="{FF2B5EF4-FFF2-40B4-BE49-F238E27FC236}">
                <a16:creationId xmlns:a16="http://schemas.microsoft.com/office/drawing/2014/main" xmlns="" id="{7E4C2248-83A5-4C99-BC61-9296750181F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674" y="4714876"/>
            <a:ext cx="7343775" cy="18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0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8.jpeg">
            <a:extLst>
              <a:ext uri="{FF2B5EF4-FFF2-40B4-BE49-F238E27FC236}">
                <a16:creationId xmlns:a16="http://schemas.microsoft.com/office/drawing/2014/main" xmlns="" id="{3C8B8EC8-126C-488A-8396-A5981A3B9E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1323" y="2201183"/>
            <a:ext cx="1905002" cy="27031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60F072B-6BD9-43DB-87FF-E10EA8907EBD}"/>
              </a:ext>
            </a:extLst>
          </p:cNvPr>
          <p:cNvSpPr txBox="1"/>
          <p:nvPr/>
        </p:nvSpPr>
        <p:spPr>
          <a:xfrm>
            <a:off x="409575" y="493023"/>
            <a:ext cx="8572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,AB=AC,∠B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的角平分线交于点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MN∥BC,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AB,AC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M,N,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AO.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:△BOC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是等腰三角形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:BM=CN.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:AO⊥MN.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FCBF7AA-82EC-4FB6-96D9-BA551CEC85E2}"/>
              </a:ext>
            </a:extLst>
          </p:cNvPr>
          <p:cNvSpPr txBox="1"/>
          <p:nvPr/>
        </p:nvSpPr>
        <p:spPr>
          <a:xfrm>
            <a:off x="447675" y="406968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∠OBC=∠OCB;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0B26070-2BB3-40C3-A8C2-59F3FA4868E6}"/>
              </a:ext>
            </a:extLst>
          </p:cNvPr>
          <p:cNvSpPr txBox="1"/>
          <p:nvPr/>
        </p:nvSpPr>
        <p:spPr>
          <a:xfrm>
            <a:off x="447674" y="4837837"/>
            <a:ext cx="5267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△OBM≌△OCN;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2291399-D4A9-4893-8E8B-96CB6CD01AEF}"/>
              </a:ext>
            </a:extLst>
          </p:cNvPr>
          <p:cNvSpPr txBox="1"/>
          <p:nvPr/>
        </p:nvSpPr>
        <p:spPr>
          <a:xfrm>
            <a:off x="523874" y="5559824"/>
            <a:ext cx="5629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△AMO≌△ANO.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0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0.jpeg">
            <a:extLst>
              <a:ext uri="{FF2B5EF4-FFF2-40B4-BE49-F238E27FC236}">
                <a16:creationId xmlns:a16="http://schemas.microsoft.com/office/drawing/2014/main" xmlns="" id="{B14D048C-0888-4BE6-925B-4E7FD16504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1580" y="2752905"/>
            <a:ext cx="2123440" cy="16916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A014501-F1A4-446A-BB5A-4E2E34F3236D}"/>
              </a:ext>
            </a:extLst>
          </p:cNvPr>
          <p:cNvSpPr txBox="1"/>
          <p:nvPr/>
        </p:nvSpPr>
        <p:spPr>
          <a:xfrm>
            <a:off x="433387" y="396954"/>
            <a:ext cx="82772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在等腰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∠ACB=90°,D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,DE⊥AB,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BF∥AC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:AD⊥CF;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DE680C1-3DD3-4992-80B4-189C8DA060AA}"/>
              </a:ext>
            </a:extLst>
          </p:cNvPr>
          <p:cNvSpPr txBox="1"/>
          <p:nvPr/>
        </p:nvSpPr>
        <p:spPr>
          <a:xfrm>
            <a:off x="433387" y="3398014"/>
            <a:ext cx="83962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:∠BFD=45°=∠BDE.</a:t>
            </a:r>
          </a:p>
          <a:p>
            <a:pPr indent="62865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△CBF≌△ACD(SAS),</a:t>
            </a:r>
          </a:p>
          <a:p>
            <a:pPr indent="62865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∠BCF=∠CAD,</a:t>
            </a:r>
          </a:p>
          <a:p>
            <a:pPr indent="628650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∵∠BCF+∠GCA=90°,</a:t>
            </a:r>
          </a:p>
          <a:p>
            <a:pPr indent="6286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∴∠CAD+∠GCA=90°.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AD⊥CF.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2621217-43B0-482B-893F-C0E4419ACE6D}"/>
              </a:ext>
            </a:extLst>
          </p:cNvPr>
          <p:cNvSpPr txBox="1"/>
          <p:nvPr/>
        </p:nvSpPr>
        <p:spPr>
          <a:xfrm>
            <a:off x="600075" y="1943100"/>
            <a:ext cx="69151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(2)△ACF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是等腰三角形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AF,</a:t>
            </a:r>
          </a:p>
          <a:p>
            <a:pPr indent="714375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:CF=AD,</a:t>
            </a:r>
          </a:p>
          <a:p>
            <a:pPr indent="714375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△DBF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是等腰直角三角形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indent="714375"/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∠DBF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的平分线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4375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∴BE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垂直平分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DF,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714375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∴AF=AD=CF.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E0604CD-22B2-4839-A394-3BA00FD3443F}"/>
              </a:ext>
            </a:extLst>
          </p:cNvPr>
          <p:cNvSpPr txBox="1"/>
          <p:nvPr/>
        </p:nvSpPr>
        <p:spPr>
          <a:xfrm>
            <a:off x="476249" y="580162"/>
            <a:ext cx="7972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AF,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试判断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△ACF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的形状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并说明理由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image40.jpeg">
            <a:extLst>
              <a:ext uri="{FF2B5EF4-FFF2-40B4-BE49-F238E27FC236}">
                <a16:creationId xmlns:a16="http://schemas.microsoft.com/office/drawing/2014/main" xmlns="" id="{8A6E66E8-D9F1-4F00-8469-4B40FE36B9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1935" y="2719715"/>
            <a:ext cx="212344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EDF43B3-9306-4253-85D4-B38F77E028C4}"/>
              </a:ext>
            </a:extLst>
          </p:cNvPr>
          <p:cNvSpPr txBox="1"/>
          <p:nvPr/>
        </p:nvSpPr>
        <p:spPr>
          <a:xfrm>
            <a:off x="542924" y="540514"/>
            <a:ext cx="79629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,∠B=∠C,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A.AB=BC	  B.AB=AC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C.BC=AC	  D.∠A=60°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905D473-3A6F-439E-83EA-06C109557698}"/>
              </a:ext>
            </a:extLst>
          </p:cNvPr>
          <p:cNvSpPr txBox="1"/>
          <p:nvPr/>
        </p:nvSpPr>
        <p:spPr>
          <a:xfrm>
            <a:off x="542924" y="2752040"/>
            <a:ext cx="83343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其两个内角如下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则能判定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为等腰三角形的是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(   ) A.∠A=40°,∠B=50°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B.∠A=40°,∠B=60°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C.∠A=40°,∠B=70°	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D.∠A=40°,∠B=80°</a:t>
            </a:r>
            <a:endParaRPr lang="zh-CN" altLang="zh-CN" sz="11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C1B973A-4473-4A4A-98EB-D8D1D96AF748}"/>
              </a:ext>
            </a:extLst>
          </p:cNvPr>
          <p:cNvSpPr txBox="1"/>
          <p:nvPr/>
        </p:nvSpPr>
        <p:spPr>
          <a:xfrm>
            <a:off x="7343775" y="413435"/>
            <a:ext cx="73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B71B16C-F192-45EC-A30D-456790E0C6C5}"/>
              </a:ext>
            </a:extLst>
          </p:cNvPr>
          <p:cNvSpPr txBox="1"/>
          <p:nvPr/>
        </p:nvSpPr>
        <p:spPr>
          <a:xfrm>
            <a:off x="6492875" y="3277285"/>
            <a:ext cx="73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39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9B6019B-979A-4693-BC60-65A20F533FE2}"/>
              </a:ext>
            </a:extLst>
          </p:cNvPr>
          <p:cNvSpPr txBox="1"/>
          <p:nvPr/>
        </p:nvSpPr>
        <p:spPr>
          <a:xfrm>
            <a:off x="333375" y="665113"/>
            <a:ext cx="807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,∠ABD=76°,∠C=38°,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BC=30cm,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的长为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D47C595-D906-48C9-9D64-8DB782E0D751}"/>
              </a:ext>
            </a:extLst>
          </p:cNvPr>
          <p:cNvSpPr txBox="1"/>
          <p:nvPr/>
        </p:nvSpPr>
        <p:spPr>
          <a:xfrm>
            <a:off x="333375" y="2555170"/>
            <a:ext cx="84201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∠B=∠C,AB=5,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∠B=50°,∠C=65°,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的形状是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∠A∶∠B∶∠C=1∶1∶2,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的形状是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3C382B6-5FA4-41EC-827F-C588B753CDE5}"/>
              </a:ext>
            </a:extLst>
          </p:cNvPr>
          <p:cNvSpPr txBox="1"/>
          <p:nvPr/>
        </p:nvSpPr>
        <p:spPr>
          <a:xfrm>
            <a:off x="4730750" y="1119093"/>
            <a:ext cx="1562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30cm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84B85A2-82B0-4216-969E-1F41604D3895}"/>
              </a:ext>
            </a:extLst>
          </p:cNvPr>
          <p:cNvSpPr txBox="1"/>
          <p:nvPr/>
        </p:nvSpPr>
        <p:spPr>
          <a:xfrm>
            <a:off x="5768975" y="2910030"/>
            <a:ext cx="228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5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981A892-F4D0-419C-A326-02786A8798D1}"/>
              </a:ext>
            </a:extLst>
          </p:cNvPr>
          <p:cNvSpPr txBox="1"/>
          <p:nvPr/>
        </p:nvSpPr>
        <p:spPr>
          <a:xfrm>
            <a:off x="1346200" y="4190989"/>
            <a:ext cx="2882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等腰三角形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2FB30323-9386-4F52-995D-6FE8BE58137E}"/>
              </a:ext>
            </a:extLst>
          </p:cNvPr>
          <p:cNvSpPr txBox="1"/>
          <p:nvPr/>
        </p:nvSpPr>
        <p:spPr>
          <a:xfrm>
            <a:off x="2257425" y="520388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等腰直角三角形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" name="image31.jpeg">
            <a:extLst>
              <a:ext uri="{FF2B5EF4-FFF2-40B4-BE49-F238E27FC236}">
                <a16:creationId xmlns:a16="http://schemas.microsoft.com/office/drawing/2014/main" xmlns="" id="{6AB9F43E-44A7-44B9-A900-0619E2FA76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6701" y="762550"/>
            <a:ext cx="2193924" cy="135941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A70DD0AB-3E49-4C0D-A9EA-5254C0BF7B8D}"/>
              </a:ext>
            </a:extLst>
          </p:cNvPr>
          <p:cNvSpPr txBox="1"/>
          <p:nvPr/>
        </p:nvSpPr>
        <p:spPr>
          <a:xfrm>
            <a:off x="7169150" y="2380500"/>
            <a:ext cx="177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7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7E6EE8C-04D0-4088-BE26-3C2AC355C3A2}"/>
              </a:ext>
            </a:extLst>
          </p:cNvPr>
          <p:cNvSpPr txBox="1"/>
          <p:nvPr/>
        </p:nvSpPr>
        <p:spPr>
          <a:xfrm>
            <a:off x="766762" y="1674674"/>
            <a:ext cx="7610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∠ACB,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OD∥AB,OE∥AC,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BC=15cm,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△ODE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的周长为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0C6BECC-6E95-43DB-97CB-6EC8B42C54E5}"/>
              </a:ext>
            </a:extLst>
          </p:cNvPr>
          <p:cNvSpPr txBox="1"/>
          <p:nvPr/>
        </p:nvSpPr>
        <p:spPr>
          <a:xfrm>
            <a:off x="2717800" y="26855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15cm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image32.jpeg">
            <a:extLst>
              <a:ext uri="{FF2B5EF4-FFF2-40B4-BE49-F238E27FC236}">
                <a16:creationId xmlns:a16="http://schemas.microsoft.com/office/drawing/2014/main" xmlns="" id="{E5822AD3-14EF-4003-B64E-6333D12C89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355" y="3429000"/>
            <a:ext cx="2123440" cy="179959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39DBD50-6A59-481D-85F6-09DD6ACD3BCB}"/>
              </a:ext>
            </a:extLst>
          </p:cNvPr>
          <p:cNvSpPr txBox="1"/>
          <p:nvPr/>
        </p:nvSpPr>
        <p:spPr>
          <a:xfrm>
            <a:off x="5867400" y="5435084"/>
            <a:ext cx="1966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31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D9808A8-B1EC-4F9A-8500-8731B61174D2}"/>
              </a:ext>
            </a:extLst>
          </p:cNvPr>
          <p:cNvSpPr txBox="1"/>
          <p:nvPr/>
        </p:nvSpPr>
        <p:spPr>
          <a:xfrm>
            <a:off x="533398" y="166638"/>
            <a:ext cx="7600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,AB=AC,∠A=36°,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∠ABC.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:AD=BC.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2054CFE-CF44-4967-821D-D8940191E383}"/>
              </a:ext>
            </a:extLst>
          </p:cNvPr>
          <p:cNvSpPr txBox="1"/>
          <p:nvPr/>
        </p:nvSpPr>
        <p:spPr>
          <a:xfrm>
            <a:off x="-2" y="1366967"/>
            <a:ext cx="89696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:∵AB=AC,∠A=36°,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1620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∴∠ABC=∠C=72</a:t>
            </a:r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°,</a:t>
            </a:r>
          </a:p>
          <a:p>
            <a:pPr indent="1162050"/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∠ABC,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1620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∴∠ABD=∠DBC=36°,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∠A=∠ABD,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1620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∴AD=BD</a:t>
            </a:r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indent="1162050"/>
            <a:r>
              <a:rPr lang="zh-CN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∵∠C=72°,∠DBC=36°,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1620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∴∠BDC=72°,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∠C=∠BDC,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1620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∴BC=BD</a:t>
            </a:r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indent="1162050"/>
            <a:r>
              <a:rPr lang="zh-CN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∵AD=BD</a:t>
            </a:r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indent="1162050"/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AD=BC.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image33.jpeg">
            <a:extLst>
              <a:ext uri="{FF2B5EF4-FFF2-40B4-BE49-F238E27FC236}">
                <a16:creationId xmlns:a16="http://schemas.microsoft.com/office/drawing/2014/main" xmlns="" id="{C8D2A0F1-8310-42CD-B2B4-8DD4E255D95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1855" y="573405"/>
            <a:ext cx="1727835" cy="19075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609D303-A3D5-4352-A8FD-38159DE938AF}"/>
              </a:ext>
            </a:extLst>
          </p:cNvPr>
          <p:cNvSpPr txBox="1"/>
          <p:nvPr/>
        </p:nvSpPr>
        <p:spPr>
          <a:xfrm>
            <a:off x="7600950" y="2836610"/>
            <a:ext cx="236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8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591C438-726A-4545-9A7F-C63EBB31DCD1}"/>
              </a:ext>
            </a:extLst>
          </p:cNvPr>
          <p:cNvSpPr txBox="1"/>
          <p:nvPr/>
        </p:nvSpPr>
        <p:spPr>
          <a:xfrm>
            <a:off x="700087" y="1188214"/>
            <a:ext cx="7743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6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,∠ACB=90°,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CD⊥AB,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垂足为点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D.AF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∠CAB,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:CE=CF.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4270330-27AA-41EE-A4D7-51F32E6FFAD9}"/>
              </a:ext>
            </a:extLst>
          </p:cNvPr>
          <p:cNvSpPr txBox="1"/>
          <p:nvPr/>
        </p:nvSpPr>
        <p:spPr>
          <a:xfrm>
            <a:off x="866774" y="327934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zh-CN" altLang="en-US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CFA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=∠AED=∠CEF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image34.jpeg">
            <a:extLst>
              <a:ext uri="{FF2B5EF4-FFF2-40B4-BE49-F238E27FC236}">
                <a16:creationId xmlns:a16="http://schemas.microsoft.com/office/drawing/2014/main" xmlns="" id="{965F27C7-91A6-4231-9FE4-6D6D2E3884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0287" y="3116580"/>
            <a:ext cx="2771775" cy="13677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C91C8C27-5109-423D-B7B1-6C915A889A39}"/>
              </a:ext>
            </a:extLst>
          </p:cNvPr>
          <p:cNvSpPr txBox="1"/>
          <p:nvPr/>
        </p:nvSpPr>
        <p:spPr>
          <a:xfrm>
            <a:off x="6905624" y="4658410"/>
            <a:ext cx="19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18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5.jpeg">
            <a:extLst>
              <a:ext uri="{FF2B5EF4-FFF2-40B4-BE49-F238E27FC236}">
                <a16:creationId xmlns:a16="http://schemas.microsoft.com/office/drawing/2014/main" xmlns="" id="{2AD6DD56-F787-4778-829E-00D6815EB45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6212" y="2284730"/>
            <a:ext cx="3203575" cy="12598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60C199E-A157-42FE-BB62-EF11273955D4}"/>
              </a:ext>
            </a:extLst>
          </p:cNvPr>
          <p:cNvSpPr txBox="1"/>
          <p:nvPr/>
        </p:nvSpPr>
        <p:spPr>
          <a:xfrm>
            <a:off x="4591049" y="36885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E30FF0-ABD4-46AC-941B-C44F7D165D9A}"/>
              </a:ext>
            </a:extLst>
          </p:cNvPr>
          <p:cNvSpPr txBox="1"/>
          <p:nvPr/>
        </p:nvSpPr>
        <p:spPr>
          <a:xfrm>
            <a:off x="466725" y="415141"/>
            <a:ext cx="8286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边上的两点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BP=AP=AQ=QC,∠PAQ=60°.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:AB=AC;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的度数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1FC2256-15C9-4295-9DA1-BACD37AEE89A}"/>
              </a:ext>
            </a:extLst>
          </p:cNvPr>
          <p:cNvSpPr txBox="1"/>
          <p:nvPr/>
        </p:nvSpPr>
        <p:spPr>
          <a:xfrm>
            <a:off x="684213" y="3105834"/>
            <a:ext cx="6515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△APB≌△AQC;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75B390F-B5DC-4EB5-B7EE-0ADC5FC4DCED}"/>
              </a:ext>
            </a:extLst>
          </p:cNvPr>
          <p:cNvSpPr txBox="1"/>
          <p:nvPr/>
        </p:nvSpPr>
        <p:spPr>
          <a:xfrm>
            <a:off x="684213" y="387318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(2)∠BAC=120°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1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1539714-9332-4A5A-B2B5-1491A5973A36}"/>
              </a:ext>
            </a:extLst>
          </p:cNvPr>
          <p:cNvSpPr txBox="1"/>
          <p:nvPr/>
        </p:nvSpPr>
        <p:spPr>
          <a:xfrm>
            <a:off x="185737" y="285660"/>
            <a:ext cx="87725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1:△ABC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,AB=AC,∠B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的平分线相交于点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EF∥BC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图中有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个等腰三角形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请说明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BE+CF=EF.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7018CE0-6E8F-4157-B8EA-A4681CF19F17}"/>
              </a:ext>
            </a:extLst>
          </p:cNvPr>
          <p:cNvSpPr txBox="1"/>
          <p:nvPr/>
        </p:nvSpPr>
        <p:spPr>
          <a:xfrm>
            <a:off x="771525" y="2782669"/>
            <a:ext cx="7105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(1)5, EF=EO+FO=BE+CF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44F0CC8-8DD7-4EFA-A964-422CD4024B1D}"/>
              </a:ext>
            </a:extLst>
          </p:cNvPr>
          <p:cNvSpPr txBox="1"/>
          <p:nvPr/>
        </p:nvSpPr>
        <p:spPr>
          <a:xfrm>
            <a:off x="2768600" y="1301641"/>
            <a:ext cx="73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image37.jpeg">
            <a:extLst>
              <a:ext uri="{FF2B5EF4-FFF2-40B4-BE49-F238E27FC236}">
                <a16:creationId xmlns:a16="http://schemas.microsoft.com/office/drawing/2014/main" xmlns="" id="{83CC55C1-FEF6-40E7-A042-2F4794861A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624" y="3720574"/>
            <a:ext cx="7343775" cy="18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E330669-098B-4875-9449-250FA7893CA6}"/>
              </a:ext>
            </a:extLst>
          </p:cNvPr>
          <p:cNvSpPr txBox="1"/>
          <p:nvPr/>
        </p:nvSpPr>
        <p:spPr>
          <a:xfrm>
            <a:off x="447674" y="977890"/>
            <a:ext cx="78295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AB≠AC,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其他条件不变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图中还有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个等腰三角形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问中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､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间的关系是否还正确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 </a:t>
            </a:r>
            <a:endParaRPr kumimoji="0" lang="zh-CN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34134DB-68B8-4C98-B64E-F9604BDFAC8D}"/>
              </a:ext>
            </a:extLst>
          </p:cNvPr>
          <p:cNvSpPr txBox="1"/>
          <p:nvPr/>
        </p:nvSpPr>
        <p:spPr>
          <a:xfrm>
            <a:off x="1228725" y="331752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(2)2;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正确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,EF=BE+CF.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D05AC59-F5AB-4C40-B355-B8D7D7B7242B}"/>
              </a:ext>
            </a:extLst>
          </p:cNvPr>
          <p:cNvSpPr txBox="1"/>
          <p:nvPr/>
        </p:nvSpPr>
        <p:spPr>
          <a:xfrm>
            <a:off x="2460625" y="1418709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image37.jpeg">
            <a:extLst>
              <a:ext uri="{FF2B5EF4-FFF2-40B4-BE49-F238E27FC236}">
                <a16:creationId xmlns:a16="http://schemas.microsoft.com/office/drawing/2014/main" xmlns="" id="{56DBA3B4-022D-4D52-A7A2-E5A97B891F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112" y="4225399"/>
            <a:ext cx="7343775" cy="18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04813323-D6BC-49F3-87DE-A790310ACE87}" vid="{8172D724-D07B-4244-B518-7B226FE50B39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30</TotalTime>
  <Words>880</Words>
  <Application>Microsoft Office PowerPoint</Application>
  <PresentationFormat>全屏显示(4:3)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课件1</vt:lpstr>
      <vt:lpstr>1_课件1</vt:lpstr>
      <vt:lpstr>积分</vt:lpstr>
      <vt:lpstr>第3课时  等腰三角形(2)——判定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第3课时等腰三角形(2)——判定 </dc:title>
  <dc:creator>guan qianyi</dc:creator>
  <cp:lastModifiedBy>xb21cn</cp:lastModifiedBy>
  <cp:revision>5</cp:revision>
  <dcterms:created xsi:type="dcterms:W3CDTF">2020-11-23T13:54:42Z</dcterms:created>
  <dcterms:modified xsi:type="dcterms:W3CDTF">2020-11-24T15:02:50Z</dcterms:modified>
</cp:coreProperties>
</file>