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1" r:id="rId5"/>
    <p:sldId id="272" r:id="rId6"/>
    <p:sldId id="273" r:id="rId7"/>
    <p:sldId id="275" r:id="rId8"/>
    <p:sldId id="276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784594" y="1210752"/>
            <a:ext cx="5172837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30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公式法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(1)—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平方差公式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EE4948F-BEEC-410D-95A3-2C93637BE14A}"/>
              </a:ext>
            </a:extLst>
          </p:cNvPr>
          <p:cNvSpPr txBox="1"/>
          <p:nvPr/>
        </p:nvSpPr>
        <p:spPr>
          <a:xfrm>
            <a:off x="125505" y="109408"/>
            <a:ext cx="89019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阅读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的三边长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且满足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试判断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)=(a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	②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③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是直角三角形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④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请据上述解题回答下列问题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B599567-1431-4D9C-9DBA-966C89D04B39}"/>
              </a:ext>
            </a:extLst>
          </p:cNvPr>
          <p:cNvSpPr txBox="1"/>
          <p:nvPr/>
        </p:nvSpPr>
        <p:spPr>
          <a:xfrm>
            <a:off x="125505" y="3751294"/>
            <a:ext cx="83394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上述解题过程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从第</a:t>
            </a:r>
            <a:r>
              <a:rPr lang="en-US" altLang="zh-CN" sz="3200" b="1" u="sng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步到第</a:t>
            </a:r>
            <a:r>
              <a:rPr lang="en-US" altLang="zh-CN" sz="3200" b="1" u="sng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步开始出现错误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错的原因为</a:t>
            </a:r>
            <a:r>
              <a:rPr lang="en-US" altLang="zh-CN" sz="3200" b="1" u="sng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BC06F00-CF32-4DD7-B4F1-90D4811CED36}"/>
              </a:ext>
            </a:extLst>
          </p:cNvPr>
          <p:cNvSpPr txBox="1"/>
          <p:nvPr/>
        </p:nvSpPr>
        <p:spPr>
          <a:xfrm>
            <a:off x="215153" y="5333110"/>
            <a:ext cx="8464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步到第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步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忽略了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的可能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1097109-35C1-40FE-BD36-34007A2C0572}"/>
              </a:ext>
            </a:extLst>
          </p:cNvPr>
          <p:cNvSpPr txBox="1"/>
          <p:nvPr/>
        </p:nvSpPr>
        <p:spPr>
          <a:xfrm>
            <a:off x="349623" y="832828"/>
            <a:ext cx="7691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请你将正确的解答过程写下来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DA332D5-C657-4021-B7A6-8BF54834E557}"/>
              </a:ext>
            </a:extLst>
          </p:cNvPr>
          <p:cNvSpPr txBox="1"/>
          <p:nvPr/>
        </p:nvSpPr>
        <p:spPr>
          <a:xfrm>
            <a:off x="349623" y="1698010"/>
            <a:ext cx="85433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(2)c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)=(a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)(a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移项得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:c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)-(a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)(a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)=0,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提公因式得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)[c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-(a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)]=0,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,a=b;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≠0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=c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是直角三角形或等腰三角形或等腰直角三角形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336C5432-E354-416D-8060-2FACE94A9819}"/>
                  </a:ext>
                </a:extLst>
              </p:cNvPr>
              <p:cNvSpPr txBox="1"/>
              <p:nvPr/>
            </p:nvSpPr>
            <p:spPr>
              <a:xfrm>
                <a:off x="161363" y="196448"/>
                <a:ext cx="9663953" cy="6465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:36x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,0.49n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分解因式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-25=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-9y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4-a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16a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(2x)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-(3y)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(x-y)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-1=</a:t>
                </a:r>
                <a:r>
                  <a:rPr lang="en-US" altLang="zh-CN" sz="3200" b="1" u="sng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6C5432-E354-416D-8060-2FACE94A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3" y="196448"/>
                <a:ext cx="9663953" cy="6465103"/>
              </a:xfrm>
              <a:prstGeom prst="rect">
                <a:avLst/>
              </a:prstGeom>
              <a:blipFill>
                <a:blip r:embed="rId2"/>
                <a:stretch>
                  <a:fillRect l="-1576" t="-1225" b="-1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AE01A0C-6750-4462-87B3-DB287CB9B81F}"/>
              </a:ext>
            </a:extLst>
          </p:cNvPr>
          <p:cNvSpPr txBox="1"/>
          <p:nvPr/>
        </p:nvSpPr>
        <p:spPr>
          <a:xfrm>
            <a:off x="2958354" y="196448"/>
            <a:ext cx="12460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±6x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E6EDA25-7881-4BED-A3C0-C56E304B2196}"/>
              </a:ext>
            </a:extLst>
          </p:cNvPr>
          <p:cNvSpPr txBox="1"/>
          <p:nvPr/>
        </p:nvSpPr>
        <p:spPr>
          <a:xfrm>
            <a:off x="6338047" y="196447"/>
            <a:ext cx="16495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±0.7n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4E080317-0576-44BF-88BA-5EABD0DA1198}"/>
                  </a:ext>
                </a:extLst>
              </p:cNvPr>
              <p:cNvSpPr txBox="1"/>
              <p:nvPr/>
            </p:nvSpPr>
            <p:spPr>
              <a:xfrm>
                <a:off x="3191436" y="984392"/>
                <a:ext cx="1246094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±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ab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080317-0576-44BF-88BA-5EABD0DA1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984392"/>
                <a:ext cx="1246094" cy="801310"/>
              </a:xfrm>
              <a:prstGeom prst="rect">
                <a:avLst/>
              </a:prstGeom>
              <a:blipFill>
                <a:blip r:embed="rId3"/>
                <a:stretch>
                  <a:fillRect l="-12745" r="-23529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2105D63-DC29-4EE3-A810-140D14E265F6}"/>
              </a:ext>
            </a:extLst>
          </p:cNvPr>
          <p:cNvSpPr txBox="1"/>
          <p:nvPr/>
        </p:nvSpPr>
        <p:spPr>
          <a:xfrm>
            <a:off x="3514165" y="2341984"/>
            <a:ext cx="2223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(a+1)(a-1)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996F22C-B5A9-4605-A6A9-6A507E2D23D0}"/>
              </a:ext>
            </a:extLst>
          </p:cNvPr>
          <p:cNvSpPr txBox="1"/>
          <p:nvPr/>
        </p:nvSpPr>
        <p:spPr>
          <a:xfrm>
            <a:off x="1532965" y="2782981"/>
            <a:ext cx="4912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(x+5)(x-5)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9509EB7-223A-49DF-AB1D-B9E83F554F83}"/>
              </a:ext>
            </a:extLst>
          </p:cNvPr>
          <p:cNvSpPr txBox="1"/>
          <p:nvPr/>
        </p:nvSpPr>
        <p:spPr>
          <a:xfrm>
            <a:off x="1470212" y="3322197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(x+3y)(x-3y)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3F24B0F-85B2-4987-BF42-DAE64F2A7536}"/>
              </a:ext>
            </a:extLst>
          </p:cNvPr>
          <p:cNvSpPr txBox="1"/>
          <p:nvPr/>
        </p:nvSpPr>
        <p:spPr>
          <a:xfrm>
            <a:off x="1470212" y="3792240"/>
            <a:ext cx="23666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(2+a)(2-a)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8005C5E-F49F-4F91-B885-6D21836C9E78}"/>
              </a:ext>
            </a:extLst>
          </p:cNvPr>
          <p:cNvSpPr txBox="1"/>
          <p:nvPr/>
        </p:nvSpPr>
        <p:spPr>
          <a:xfrm>
            <a:off x="1532965" y="4302410"/>
            <a:ext cx="4912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(4a+1)(4a-1)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4E1B2160-5C58-4A9A-90C6-D94CDE87A321}"/>
                  </a:ext>
                </a:extLst>
              </p:cNvPr>
              <p:cNvSpPr txBox="1"/>
              <p:nvPr/>
            </p:nvSpPr>
            <p:spPr>
              <a:xfrm>
                <a:off x="860613" y="4796068"/>
                <a:ext cx="4912658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zh-CN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𝟐𝐱</m:t>
                          </m:r>
                          <m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zh-CN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</m:d>
                      <m:d>
                        <m:dPr>
                          <m:ctrlPr>
                            <a:rPr kumimoji="0" lang="zh-CN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𝟐𝐱</m:t>
                          </m:r>
                          <m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zh-CN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altLang="zh-CN" sz="20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1B2160-5C58-4A9A-90C6-D94CDE87A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4796068"/>
                <a:ext cx="4912658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D029A9D7-2AC7-4CC2-8FC2-DB3BF0B5E965}"/>
              </a:ext>
            </a:extLst>
          </p:cNvPr>
          <p:cNvSpPr txBox="1"/>
          <p:nvPr/>
        </p:nvSpPr>
        <p:spPr>
          <a:xfrm>
            <a:off x="2537010" y="5481980"/>
            <a:ext cx="4912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(2x+3y)(2x-3y)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66C80F16-5D59-48C8-B26A-8EEBFE7BD439}"/>
              </a:ext>
            </a:extLst>
          </p:cNvPr>
          <p:cNvSpPr txBox="1"/>
          <p:nvPr/>
        </p:nvSpPr>
        <p:spPr>
          <a:xfrm>
            <a:off x="2250142" y="5979152"/>
            <a:ext cx="4912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(x-y+1)(x-y-1)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3" grpId="0"/>
      <p:bldP spid="15" grpId="0"/>
      <p:bldP spid="17" grpId="0"/>
      <p:bldP spid="19" grpId="0"/>
      <p:bldP spid="21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6CA1588-6DBD-41FA-B873-803823C4D3FC}"/>
              </a:ext>
            </a:extLst>
          </p:cNvPr>
          <p:cNvSpPr txBox="1"/>
          <p:nvPr/>
        </p:nvSpPr>
        <p:spPr>
          <a:xfrm>
            <a:off x="277905" y="2161419"/>
            <a:ext cx="95563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下列各式中不能用平方差公式分解的是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A.-a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C.-a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下列因式分解正确的是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=(a-b)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   B.x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=(x+2y)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C.2-8a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=2(1+2a)(1-2a)	D.x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=(x+4y)(x-4y)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EA4B0BF0-43F3-4601-84C0-2D787DE6827F}"/>
                  </a:ext>
                </a:extLst>
              </p:cNvPr>
              <p:cNvSpPr txBox="1"/>
              <p:nvPr/>
            </p:nvSpPr>
            <p:spPr>
              <a:xfrm>
                <a:off x="143435" y="530238"/>
                <a:ext cx="9950823" cy="1321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kumimoji="0" lang="zh-CN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填空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:(1)a</a:t>
                </a:r>
                <a:r>
                  <a:rPr kumimoji="0" lang="en-US" altLang="zh-CN" sz="3200" b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kumimoji="0" lang="en-US" altLang="zh-CN" sz="3200" b="1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3200" b="1" u="sng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=(a+7)(a-</a:t>
                </a:r>
                <a:r>
                  <a:rPr kumimoji="0" lang="en-US" altLang="zh-CN" sz="3200" b="1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3200" b="1" u="sng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); </a:t>
                </a:r>
                <a:endParaRPr kumimoji="0" lang="zh-CN" altLang="zh-CN" sz="32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(2)</a:t>
                </a:r>
                <a:r>
                  <a:rPr kumimoji="0" lang="en-US" altLang="zh-CN" sz="3200" b="1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zh-CN" sz="3200" b="1" u="sng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zh-CN" sz="3200" b="1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-9a</a:t>
                </a:r>
                <a:r>
                  <a:rPr kumimoji="0" lang="en-US" altLang="zh-CN" sz="3200" b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3200" b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bar>
                          <m:barPr>
                            <m:ctrlPr>
                              <a:rPr kumimoji="0" lang="zh-CN" altLang="zh-CN" sz="3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bar>
                          <m:barPr>
                            <m:ctrlPr>
                              <a:rPr kumimoji="0" lang="zh-CN" altLang="zh-CN" sz="3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</m:e>
                        </m:bar>
                      </m:e>
                    </m:d>
                  </m:oMath>
                </a14:m>
                <a:r>
                  <a:rPr kumimoji="0" lang="en-US" altLang="zh-CN" sz="32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kumimoji="0" lang="zh-CN" altLang="zh-CN" sz="32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4B0BF0-43F3-4601-84C0-2D787DE68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5" y="530238"/>
                <a:ext cx="9950823" cy="1321772"/>
              </a:xfrm>
              <a:prstGeom prst="rect">
                <a:avLst/>
              </a:prstGeom>
              <a:blipFill>
                <a:blip r:embed="rId2"/>
                <a:stretch>
                  <a:fillRect l="-1593" t="-8295" b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8BFBACE-A968-445D-8308-437894CDBB1E}"/>
              </a:ext>
            </a:extLst>
          </p:cNvPr>
          <p:cNvSpPr txBox="1"/>
          <p:nvPr/>
        </p:nvSpPr>
        <p:spPr>
          <a:xfrm>
            <a:off x="2848535" y="530238"/>
            <a:ext cx="880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C9B3D35-BC95-4E85-9B7F-01D4A21DC2FE}"/>
              </a:ext>
            </a:extLst>
          </p:cNvPr>
          <p:cNvSpPr txBox="1"/>
          <p:nvPr/>
        </p:nvSpPr>
        <p:spPr>
          <a:xfrm>
            <a:off x="5502088" y="530237"/>
            <a:ext cx="656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5085202C-B887-4375-8BDC-8F17F76E859A}"/>
                  </a:ext>
                </a:extLst>
              </p:cNvPr>
              <p:cNvSpPr txBox="1"/>
              <p:nvPr/>
            </p:nvSpPr>
            <p:spPr>
              <a:xfrm>
                <a:off x="1718982" y="902523"/>
                <a:ext cx="1033183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kumimoji="0" lang="en-US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3200" b="1" i="0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zh-CN" sz="3200" b="1" i="0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85202C-B887-4375-8BDC-8F17F76E8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82" y="902523"/>
                <a:ext cx="1033183" cy="803682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6C8DD45-AE25-42FD-BB7B-577D9C750FE2}"/>
              </a:ext>
            </a:extLst>
          </p:cNvPr>
          <p:cNvSpPr txBox="1"/>
          <p:nvPr/>
        </p:nvSpPr>
        <p:spPr>
          <a:xfrm>
            <a:off x="7823947" y="2161419"/>
            <a:ext cx="505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28D9910-0E3D-4E79-A1BC-C9E8BBE98D98}"/>
              </a:ext>
            </a:extLst>
          </p:cNvPr>
          <p:cNvSpPr txBox="1"/>
          <p:nvPr/>
        </p:nvSpPr>
        <p:spPr>
          <a:xfrm>
            <a:off x="4977653" y="4077907"/>
            <a:ext cx="768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08AE96CA-03C8-4896-81E2-2F03BCA7B86C}"/>
                  </a:ext>
                </a:extLst>
              </p:cNvPr>
              <p:cNvSpPr txBox="1"/>
              <p:nvPr/>
            </p:nvSpPr>
            <p:spPr>
              <a:xfrm>
                <a:off x="5134695" y="1132033"/>
                <a:ext cx="7347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𝟑𝐚𝐛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AE96CA-03C8-4896-81E2-2F03BCA7B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95" y="1132033"/>
                <a:ext cx="734786" cy="584775"/>
              </a:xfrm>
              <a:prstGeom prst="rect">
                <a:avLst/>
              </a:prstGeom>
              <a:blipFill>
                <a:blip r:embed="rId4"/>
                <a:stretch>
                  <a:fillRect r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B30AB374-6784-4807-B67D-3C49845A0F55}"/>
                  </a:ext>
                </a:extLst>
              </p:cNvPr>
              <p:cNvSpPr txBox="1"/>
              <p:nvPr/>
            </p:nvSpPr>
            <p:spPr>
              <a:xfrm>
                <a:off x="7505494" y="1132033"/>
                <a:ext cx="10986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𝟑𝐚𝐛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30AB374-6784-4807-B67D-3C49845A0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494" y="1132033"/>
                <a:ext cx="109868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D563FD44-5EDC-44FE-A3C6-982B32FF18A3}"/>
                  </a:ext>
                </a:extLst>
              </p:cNvPr>
              <p:cNvSpPr txBox="1"/>
              <p:nvPr/>
            </p:nvSpPr>
            <p:spPr>
              <a:xfrm>
                <a:off x="161364" y="199471"/>
                <a:ext cx="9663953" cy="5461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因式分解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(1)b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(2)1-25m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(3)9m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-n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(4)36a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        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𝟐𝟓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-16y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𝟐𝟓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563FD44-5EDC-44FE-A3C6-982B32FF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" y="199471"/>
                <a:ext cx="9663953" cy="5461880"/>
              </a:xfrm>
              <a:prstGeom prst="rect">
                <a:avLst/>
              </a:prstGeom>
              <a:blipFill>
                <a:blip r:embed="rId2"/>
                <a:stretch>
                  <a:fillRect l="-1576" t="-1451" b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70621ED-5565-44D2-8E09-4C836219CF38}"/>
              </a:ext>
            </a:extLst>
          </p:cNvPr>
          <p:cNvSpPr txBox="1"/>
          <p:nvPr/>
        </p:nvSpPr>
        <p:spPr>
          <a:xfrm>
            <a:off x="0" y="1684946"/>
            <a:ext cx="2734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(b+2a)(b-2a)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68B06CC-0493-42F9-990B-3B760EFF5992}"/>
              </a:ext>
            </a:extLst>
          </p:cNvPr>
          <p:cNvSpPr txBox="1"/>
          <p:nvPr/>
        </p:nvSpPr>
        <p:spPr>
          <a:xfrm>
            <a:off x="3157818" y="1684945"/>
            <a:ext cx="26064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(1-5m)(1+5m)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F66E3F2-5AD3-4E00-91D3-4D26AD292B09}"/>
              </a:ext>
            </a:extLst>
          </p:cNvPr>
          <p:cNvSpPr txBox="1"/>
          <p:nvPr/>
        </p:nvSpPr>
        <p:spPr>
          <a:xfrm>
            <a:off x="6187889" y="1756664"/>
            <a:ext cx="26064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(3m+n)(3m-n)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A984F900-7207-4888-833D-BA6F52C350B8}"/>
                  </a:ext>
                </a:extLst>
              </p:cNvPr>
              <p:cNvSpPr txBox="1"/>
              <p:nvPr/>
            </p:nvSpPr>
            <p:spPr>
              <a:xfrm>
                <a:off x="161364" y="3535229"/>
                <a:ext cx="498885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𝟔𝐚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𝟔𝐚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84F900-7207-4888-833D-BA6F52C35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" y="3535229"/>
                <a:ext cx="4988858" cy="829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35E00EBF-765C-4367-BE86-F7571D517D01}"/>
                  </a:ext>
                </a:extLst>
              </p:cNvPr>
              <p:cNvSpPr txBox="1"/>
              <p:nvPr/>
            </p:nvSpPr>
            <p:spPr>
              <a:xfrm>
                <a:off x="4377018" y="3570450"/>
                <a:ext cx="498885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𝟒𝐲</m:t>
                        </m:r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𝟒𝐲</m:t>
                        </m:r>
                      </m:e>
                    </m:d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E00EBF-765C-4367-BE86-F7571D517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18" y="3570450"/>
                <a:ext cx="4988858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5FB5BFAC-D0F4-472B-B636-23590EC7DB30}"/>
                  </a:ext>
                </a:extLst>
              </p:cNvPr>
              <p:cNvSpPr txBox="1"/>
              <p:nvPr/>
            </p:nvSpPr>
            <p:spPr>
              <a:xfrm>
                <a:off x="-527796" y="5829199"/>
                <a:ext cx="498885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B5BFAC-D0F4-472B-B636-23590EC7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796" y="5829199"/>
                <a:ext cx="4988858" cy="829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3FE5CE6-3E0E-4AB5-B9FB-888E3A7BBE6E}"/>
              </a:ext>
            </a:extLst>
          </p:cNvPr>
          <p:cNvSpPr txBox="1"/>
          <p:nvPr/>
        </p:nvSpPr>
        <p:spPr>
          <a:xfrm>
            <a:off x="135590" y="265971"/>
            <a:ext cx="946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(7)9x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-16	      (8)16a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	   (9)-4m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+25n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A545E8D-5B71-484E-868A-11F626AC0A1D}"/>
              </a:ext>
            </a:extLst>
          </p:cNvPr>
          <p:cNvSpPr txBox="1"/>
          <p:nvPr/>
        </p:nvSpPr>
        <p:spPr>
          <a:xfrm>
            <a:off x="131482" y="955070"/>
            <a:ext cx="2960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-4)(3x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+4)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BAA75ED-8425-4806-80F6-EE3C98A4ED01}"/>
              </a:ext>
            </a:extLst>
          </p:cNvPr>
          <p:cNvSpPr txBox="1"/>
          <p:nvPr/>
        </p:nvSpPr>
        <p:spPr>
          <a:xfrm>
            <a:off x="3224305" y="955069"/>
            <a:ext cx="3157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(4ab+1)(4ab-1)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B2127F9-D28D-4385-B86C-D6F165EE84B0}"/>
              </a:ext>
            </a:extLst>
          </p:cNvPr>
          <p:cNvSpPr txBox="1"/>
          <p:nvPr/>
        </p:nvSpPr>
        <p:spPr>
          <a:xfrm>
            <a:off x="6209553" y="936721"/>
            <a:ext cx="3157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(5n-2m)(5n+2m)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xmlns="" id="{7E879044-E054-45F5-85C7-F5C00AA82A96}"/>
              </a:ext>
            </a:extLst>
          </p:cNvPr>
          <p:cNvSpPr txBox="1"/>
          <p:nvPr/>
        </p:nvSpPr>
        <p:spPr>
          <a:xfrm>
            <a:off x="340658" y="2322330"/>
            <a:ext cx="60414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在一块边长为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厘米的正方形纸板上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在正中央剪去一个边长为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厘米的正方形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a=6.25,b=3.75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请利用因式分解的知识计算阴影部分的面积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379.jpeg">
            <a:extLst>
              <a:ext uri="{FF2B5EF4-FFF2-40B4-BE49-F238E27FC236}">
                <a16:creationId xmlns:a16="http://schemas.microsoft.com/office/drawing/2014/main" xmlns="" id="{AEF62433-80CC-43EB-A1DA-E4465B4A6A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123" y="2412713"/>
            <a:ext cx="2584077" cy="2373778"/>
          </a:xfrm>
          <a:prstGeom prst="rect">
            <a:avLst/>
          </a:prstGeom>
        </p:spPr>
      </p:pic>
      <p:sp>
        <p:nvSpPr>
          <p:cNvPr id="10" name="文本框 5">
            <a:extLst>
              <a:ext uri="{FF2B5EF4-FFF2-40B4-BE49-F238E27FC236}">
                <a16:creationId xmlns:a16="http://schemas.microsoft.com/office/drawing/2014/main" xmlns="" id="{5A1C1922-3572-4699-94A4-9CCEE8BDCA52}"/>
              </a:ext>
            </a:extLst>
          </p:cNvPr>
          <p:cNvSpPr txBox="1"/>
          <p:nvPr/>
        </p:nvSpPr>
        <p:spPr>
          <a:xfrm>
            <a:off x="54160" y="4992428"/>
            <a:ext cx="104651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:S=a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3200" b="1" baseline="3000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3200" b="1" dirty="0" err="1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)(a-b)=(6.25+3.75)(6.25-3.75)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=25(</a:t>
            </a:r>
            <a:r>
              <a:rPr lang="zh-CN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平方厘米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7334454-2832-487F-97AB-DCD93F2A2C95}"/>
              </a:ext>
            </a:extLst>
          </p:cNvPr>
          <p:cNvSpPr txBox="1"/>
          <p:nvPr/>
        </p:nvSpPr>
        <p:spPr>
          <a:xfrm>
            <a:off x="0" y="334357"/>
            <a:ext cx="923364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将多项式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因式分解正确的是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-1)       	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(1-x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	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(x+1)(x-1)	  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(1+x)(1-x)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下列分解因式正确的是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=(a+2b)(a-2b)	 B.-x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=(-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)(x-y)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C.-a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+9b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=-(a+3b)(a-3b) D.4x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=(-2x-y)(2x+y)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66F10DF-15F4-4E2E-9EBF-69864B66B2C1}"/>
              </a:ext>
            </a:extLst>
          </p:cNvPr>
          <p:cNvSpPr txBox="1"/>
          <p:nvPr/>
        </p:nvSpPr>
        <p:spPr>
          <a:xfrm>
            <a:off x="6237194" y="334357"/>
            <a:ext cx="4818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15AA96D-48DC-4BEA-BE26-50FEDC515B79}"/>
              </a:ext>
            </a:extLst>
          </p:cNvPr>
          <p:cNvSpPr txBox="1"/>
          <p:nvPr/>
        </p:nvSpPr>
        <p:spPr>
          <a:xfrm>
            <a:off x="4719918" y="3764143"/>
            <a:ext cx="936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49C59C7E-E610-49F3-90F8-9E889DEAC143}"/>
                  </a:ext>
                </a:extLst>
              </p:cNvPr>
              <p:cNvSpPr txBox="1"/>
              <p:nvPr/>
            </p:nvSpPr>
            <p:spPr>
              <a:xfrm>
                <a:off x="71718" y="773627"/>
                <a:ext cx="9861176" cy="5063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=14,x-y=2,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x+y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等于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A.6	B.7	C.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𝟕</m:t>
                        </m:r>
                      </m:e>
                    </m:ra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分解因式分解因式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(m+1)(m-9)+8m=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分解因式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)+(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x+y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C59C7E-E610-49F3-90F8-9E889DEAC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" y="773627"/>
                <a:ext cx="9861176" cy="5063181"/>
              </a:xfrm>
              <a:prstGeom prst="rect">
                <a:avLst/>
              </a:prstGeom>
              <a:blipFill>
                <a:blip r:embed="rId2"/>
                <a:stretch>
                  <a:fillRect l="-1608" t="-1566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AB47E14-5DCA-4973-90D9-C8EE19F764C8}"/>
              </a:ext>
            </a:extLst>
          </p:cNvPr>
          <p:cNvSpPr txBox="1"/>
          <p:nvPr/>
        </p:nvSpPr>
        <p:spPr>
          <a:xfrm>
            <a:off x="6322359" y="773627"/>
            <a:ext cx="10914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AA8CDE6-62DD-42A5-AC50-1A1B3B191200}"/>
              </a:ext>
            </a:extLst>
          </p:cNvPr>
          <p:cNvSpPr txBox="1"/>
          <p:nvPr/>
        </p:nvSpPr>
        <p:spPr>
          <a:xfrm>
            <a:off x="6868085" y="3136612"/>
            <a:ext cx="27678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(m+3)(m-3) 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FEC3C63-6BF5-4758-932E-13BCE5EB5E7D}"/>
              </a:ext>
            </a:extLst>
          </p:cNvPr>
          <p:cNvSpPr txBox="1"/>
          <p:nvPr/>
        </p:nvSpPr>
        <p:spPr>
          <a:xfrm>
            <a:off x="5078506" y="5207209"/>
            <a:ext cx="248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)(x-y+1)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7B8C020-F31A-423D-B70B-E565B0565812}"/>
                  </a:ext>
                </a:extLst>
              </p:cNvPr>
              <p:cNvSpPr txBox="1"/>
              <p:nvPr/>
            </p:nvSpPr>
            <p:spPr>
              <a:xfrm>
                <a:off x="116541" y="366098"/>
                <a:ext cx="9897036" cy="5235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13.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因式分解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(1)mx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-4my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(2)4x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-16y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(3)(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a+b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-4a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-16(a-b)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(5)9(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m+n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-(m-n)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  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(6)2x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B8C020-F31A-423D-B70B-E565B0565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" y="366098"/>
                <a:ext cx="9897036" cy="5235792"/>
              </a:xfrm>
              <a:prstGeom prst="rect">
                <a:avLst/>
              </a:prstGeom>
              <a:blipFill>
                <a:blip r:embed="rId2"/>
                <a:stretch>
                  <a:fillRect l="-1539" t="-1513" b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BED36E4-8688-40B5-9C54-13D52609BF8B}"/>
              </a:ext>
            </a:extLst>
          </p:cNvPr>
          <p:cNvSpPr txBox="1"/>
          <p:nvPr/>
        </p:nvSpPr>
        <p:spPr>
          <a:xfrm>
            <a:off x="233082" y="3776952"/>
            <a:ext cx="3021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(5a-4b)(4b-3a)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423AF4-FB32-4784-9F50-21D0DD2A8B90}"/>
              </a:ext>
            </a:extLst>
          </p:cNvPr>
          <p:cNvSpPr txBox="1"/>
          <p:nvPr/>
        </p:nvSpPr>
        <p:spPr>
          <a:xfrm>
            <a:off x="4699746" y="3768710"/>
            <a:ext cx="5065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4(m+2n)(2m+n)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6360D49B-6502-45D0-BC57-48CB9A3FDB21}"/>
                  </a:ext>
                </a:extLst>
              </p:cNvPr>
              <p:cNvSpPr txBox="1"/>
              <p:nvPr/>
            </p:nvSpPr>
            <p:spPr>
              <a:xfrm>
                <a:off x="443753" y="5662572"/>
                <a:ext cx="506505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360D49B-6502-45D0-BC57-48CB9A3F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3" y="5662572"/>
                <a:ext cx="5065058" cy="829330"/>
              </a:xfrm>
              <a:prstGeom prst="rect">
                <a:avLst/>
              </a:prstGeom>
              <a:blipFill>
                <a:blip r:embed="rId3"/>
                <a:stretch>
                  <a:fillRect l="-3129" b="-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5F5AD30-FE93-4FE2-9ADC-16AD150AA8C2}"/>
              </a:ext>
            </a:extLst>
          </p:cNvPr>
          <p:cNvSpPr txBox="1"/>
          <p:nvPr/>
        </p:nvSpPr>
        <p:spPr>
          <a:xfrm>
            <a:off x="372035" y="1778720"/>
            <a:ext cx="3021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m(x-2y)(x+2y)	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F534470-175F-4FF8-9A62-1AFBF840EC3F}"/>
              </a:ext>
            </a:extLst>
          </p:cNvPr>
          <p:cNvSpPr txBox="1"/>
          <p:nvPr/>
        </p:nvSpPr>
        <p:spPr>
          <a:xfrm>
            <a:off x="3254188" y="1778720"/>
            <a:ext cx="2891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4(x+2y)(x-2y)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22F5CA5-AEC7-4702-831F-58A581A6F262}"/>
              </a:ext>
            </a:extLst>
          </p:cNvPr>
          <p:cNvSpPr txBox="1"/>
          <p:nvPr/>
        </p:nvSpPr>
        <p:spPr>
          <a:xfrm>
            <a:off x="6432177" y="1814161"/>
            <a:ext cx="2478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(b-a)(3a+b)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6F55D04-98D0-4562-AAB8-761BC7721765}"/>
                  </a:ext>
                </a:extLst>
              </p:cNvPr>
              <p:cNvSpPr txBox="1"/>
              <p:nvPr/>
            </p:nvSpPr>
            <p:spPr>
              <a:xfrm>
                <a:off x="107576" y="351934"/>
                <a:ext cx="8928847" cy="4078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14.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为自然数时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试证明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:(2n+3)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-(2n-5)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能被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16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整除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+1,b=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b-ab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6F55D04-98D0-4562-AAB8-761BC772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" y="351934"/>
                <a:ext cx="8928847" cy="4078296"/>
              </a:xfrm>
              <a:prstGeom prst="rect">
                <a:avLst/>
              </a:prstGeom>
              <a:blipFill>
                <a:blip r:embed="rId2"/>
                <a:stretch>
                  <a:fillRect l="-1776" t="-1943" r="-683" b="-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E566FD3-625A-4BC7-B389-AF9FC56DAC53}"/>
              </a:ext>
            </a:extLst>
          </p:cNvPr>
          <p:cNvSpPr txBox="1"/>
          <p:nvPr/>
        </p:nvSpPr>
        <p:spPr>
          <a:xfrm>
            <a:off x="286871" y="1779693"/>
            <a:ext cx="7904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:(2n+3)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-(2n-5)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=[(2n+3)+(2n-5)][(2n+3)-(2n-5)]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=16(2n-1),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所以能被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整除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AAA56B2E-A5B6-49EE-A6E3-9AE3E9B352ED}"/>
                  </a:ext>
                </a:extLst>
              </p:cNvPr>
              <p:cNvSpPr txBox="1"/>
              <p:nvPr/>
            </p:nvSpPr>
            <p:spPr>
              <a:xfrm>
                <a:off x="387723" y="4430230"/>
                <a:ext cx="8648700" cy="2194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:a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b-ab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=ab(a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-b</a:t>
                </a:r>
                <a:r>
                  <a:rPr kumimoji="0" lang="en-US" altLang="zh-CN" sz="32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=ab(</a:t>
                </a:r>
                <a:r>
                  <a:rPr kumimoji="0" lang="en-US" altLang="zh-CN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a+b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)(a-b)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×2×2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=8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AA56B2E-A5B6-49EE-A6E3-9AE3E9B35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3" y="4430230"/>
                <a:ext cx="8648700" cy="2194447"/>
              </a:xfrm>
              <a:prstGeom prst="rect">
                <a:avLst/>
              </a:prstGeom>
              <a:blipFill>
                <a:blip r:embed="rId3"/>
                <a:stretch>
                  <a:fillRect l="-1834" t="-3611" b="-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34</TotalTime>
  <Words>673</Words>
  <Application>Microsoft Office PowerPoint</Application>
  <PresentationFormat>全屏显示(4:3)</PresentationFormat>
  <Paragraphs>143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</dc:creator>
  <cp:lastModifiedBy>xb21cn</cp:lastModifiedBy>
  <cp:revision>6</cp:revision>
  <dcterms:created xsi:type="dcterms:W3CDTF">2020-11-26T02:31:32Z</dcterms:created>
  <dcterms:modified xsi:type="dcterms:W3CDTF">2020-11-28T14:26:11Z</dcterms:modified>
</cp:coreProperties>
</file>