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8" r:id="rId3"/>
    <p:sldId id="269" r:id="rId4"/>
    <p:sldId id="270" r:id="rId5"/>
    <p:sldId id="272" r:id="rId6"/>
    <p:sldId id="274" r:id="rId7"/>
    <p:sldId id="275" r:id="rId8"/>
    <p:sldId id="276" r:id="rId9"/>
    <p:sldId id="277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9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1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08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38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5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3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2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6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85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1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05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3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8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3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5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41CEF09-BFE1-451F-B004-986BF5AECF72}"/>
              </a:ext>
            </a:extLst>
          </p:cNvPr>
          <p:cNvSpPr/>
          <p:nvPr userDrawn="1"/>
        </p:nvSpPr>
        <p:spPr>
          <a:xfrm rot="19869752">
            <a:off x="1363430" y="2674373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  <a:endParaRPr lang="zh-CN" altLang="en-US" sz="5400" b="1" cap="none" spc="50" dirty="0">
              <a:ln w="0"/>
              <a:solidFill>
                <a:schemeClr val="bg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0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0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048583"/>
          <p:cNvSpPr txBox="1"/>
          <p:nvPr/>
        </p:nvSpPr>
        <p:spPr>
          <a:xfrm>
            <a:off x="2589499" y="1376645"/>
            <a:ext cx="5265365" cy="1036823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第</a:t>
            </a:r>
            <a:r>
              <a:rPr lang="en-US" altLang="zh-CN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31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课时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公式法</a:t>
            </a:r>
            <a:r>
              <a:rPr lang="en-US" altLang="zh-CN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(2)—</a:t>
            </a:r>
            <a:r>
              <a:rPr lang="zh-CN" altLang="en-US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完全平方公式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3943" y="617785"/>
            <a:ext cx="250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学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本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通</a:t>
            </a:r>
          </a:p>
        </p:txBody>
      </p:sp>
      <p:sp>
        <p:nvSpPr>
          <p:cNvPr id="3" name="矩形 2"/>
          <p:cNvSpPr/>
          <p:nvPr/>
        </p:nvSpPr>
        <p:spPr>
          <a:xfrm>
            <a:off x="7957431" y="617785"/>
            <a:ext cx="382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八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年级下册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1FB3817-9649-4494-954F-28AC47EB5AFD}"/>
              </a:ext>
            </a:extLst>
          </p:cNvPr>
          <p:cNvSpPr txBox="1"/>
          <p:nvPr/>
        </p:nvSpPr>
        <p:spPr>
          <a:xfrm>
            <a:off x="4020532" y="490037"/>
            <a:ext cx="16166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专题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373734B-6F65-40CE-8310-1427E9FA643A}"/>
              </a:ext>
            </a:extLst>
          </p:cNvPr>
          <p:cNvSpPr txBox="1"/>
          <p:nvPr/>
        </p:nvSpPr>
        <p:spPr>
          <a:xfrm>
            <a:off x="223933" y="231435"/>
            <a:ext cx="1084217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分解因式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+2xy+y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	   4x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-4x+1=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    </a:t>
            </a: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-8x+16=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9+6a+a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 	     25x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+10x+1=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    </a:t>
            </a: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1-2b+b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填空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+4x+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=(x+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</a:p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4m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+9n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-(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)+25y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=(x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93F3E0B-D36C-4571-A042-78C6DB54CDC8}"/>
              </a:ext>
            </a:extLst>
          </p:cNvPr>
          <p:cNvSpPr txBox="1"/>
          <p:nvPr/>
        </p:nvSpPr>
        <p:spPr>
          <a:xfrm>
            <a:off x="2355980" y="775968"/>
            <a:ext cx="15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8580F50-8235-4E6E-AFA4-524E75DD2620}"/>
              </a:ext>
            </a:extLst>
          </p:cNvPr>
          <p:cNvSpPr txBox="1"/>
          <p:nvPr/>
        </p:nvSpPr>
        <p:spPr>
          <a:xfrm>
            <a:off x="6816013" y="701323"/>
            <a:ext cx="55330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( 2x-1)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2127CFF-12C7-41EB-9FBC-8ADD69220513}"/>
              </a:ext>
            </a:extLst>
          </p:cNvPr>
          <p:cNvSpPr txBox="1"/>
          <p:nvPr/>
        </p:nvSpPr>
        <p:spPr>
          <a:xfrm>
            <a:off x="2274336" y="1612888"/>
            <a:ext cx="1439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(x-4)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B01E6EE3-C257-49E8-9A13-B1264E5D6FD9}"/>
              </a:ext>
            </a:extLst>
          </p:cNvPr>
          <p:cNvSpPr txBox="1"/>
          <p:nvPr/>
        </p:nvSpPr>
        <p:spPr>
          <a:xfrm>
            <a:off x="2022410" y="2647481"/>
            <a:ext cx="1439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(3+a)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967CE841-6CAD-4B50-89E9-7E986B1070C6}"/>
              </a:ext>
            </a:extLst>
          </p:cNvPr>
          <p:cNvSpPr txBox="1"/>
          <p:nvPr/>
        </p:nvSpPr>
        <p:spPr>
          <a:xfrm>
            <a:off x="7275547" y="2647480"/>
            <a:ext cx="164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(5x+1)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8D553DB1-DD3B-405A-A215-A3356F333F87}"/>
              </a:ext>
            </a:extLst>
          </p:cNvPr>
          <p:cNvSpPr txBox="1"/>
          <p:nvPr/>
        </p:nvSpPr>
        <p:spPr>
          <a:xfrm>
            <a:off x="1962931" y="3579116"/>
            <a:ext cx="1439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(b-1)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D22F81E5-954B-49B7-923C-6CAEAC69BFD9}"/>
              </a:ext>
            </a:extLst>
          </p:cNvPr>
          <p:cNvSpPr txBox="1"/>
          <p:nvPr/>
        </p:nvSpPr>
        <p:spPr>
          <a:xfrm>
            <a:off x="2992795" y="4613709"/>
            <a:ext cx="4688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D6EAF4B6-2B4F-44A7-8CCD-BCE65CD3C1E6}"/>
              </a:ext>
            </a:extLst>
          </p:cNvPr>
          <p:cNvSpPr txBox="1"/>
          <p:nvPr/>
        </p:nvSpPr>
        <p:spPr>
          <a:xfrm>
            <a:off x="4429709" y="4588746"/>
            <a:ext cx="4688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D7AE66C1-3F2B-4873-B1A1-9E13B8D4A775}"/>
              </a:ext>
            </a:extLst>
          </p:cNvPr>
          <p:cNvSpPr txBox="1"/>
          <p:nvPr/>
        </p:nvSpPr>
        <p:spPr>
          <a:xfrm>
            <a:off x="2274336" y="5063527"/>
            <a:ext cx="15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±12mn 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AD780E5D-CC49-4F4F-9AF2-1BFBBB82E1FC}"/>
              </a:ext>
            </a:extLst>
          </p:cNvPr>
          <p:cNvSpPr txBox="1"/>
          <p:nvPr/>
        </p:nvSpPr>
        <p:spPr>
          <a:xfrm>
            <a:off x="5138835" y="5063526"/>
            <a:ext cx="15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2m±3n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6EACD87B-42BA-4AAF-AF67-AA5050A23F39}"/>
              </a:ext>
            </a:extLst>
          </p:cNvPr>
          <p:cNvSpPr txBox="1"/>
          <p:nvPr/>
        </p:nvSpPr>
        <p:spPr>
          <a:xfrm>
            <a:off x="2596244" y="5600256"/>
            <a:ext cx="15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±10xy 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3C39A7EA-CDEC-4A99-86E5-15BDC3935986}"/>
              </a:ext>
            </a:extLst>
          </p:cNvPr>
          <p:cNvSpPr txBox="1"/>
          <p:nvPr/>
        </p:nvSpPr>
        <p:spPr>
          <a:xfrm>
            <a:off x="6015912" y="5533414"/>
            <a:ext cx="11033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±5y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9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3" grpId="0"/>
      <p:bldP spid="15" grpId="0"/>
      <p:bldP spid="19" grpId="0"/>
      <p:bldP spid="21" grpId="0"/>
      <p:bldP spid="23" grpId="0"/>
      <p:bldP spid="25" grpId="0"/>
      <p:bldP spid="27" grpId="0"/>
      <p:bldP spid="29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17220A9-1D51-440F-AF64-C6DC07FED03B}"/>
              </a:ext>
            </a:extLst>
          </p:cNvPr>
          <p:cNvSpPr txBox="1"/>
          <p:nvPr/>
        </p:nvSpPr>
        <p:spPr>
          <a:xfrm>
            <a:off x="296309" y="119175"/>
            <a:ext cx="830424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+mx+25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是完全平方式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m=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下列各式中能用完全平方公式进行因式分解的是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3200" b="1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A.x</a:t>
            </a:r>
            <a:r>
              <a:rPr lang="en-US" altLang="zh-CN" sz="3200" b="1" baseline="3000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+x+1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B.x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+2x-1	  C.x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	 D.x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-6x+9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EA23F9F-8082-43AE-8D4E-2CE76FDE7163}"/>
              </a:ext>
            </a:extLst>
          </p:cNvPr>
          <p:cNvSpPr txBox="1"/>
          <p:nvPr/>
        </p:nvSpPr>
        <p:spPr>
          <a:xfrm>
            <a:off x="6470905" y="106433"/>
            <a:ext cx="14742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±30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03421CD-6818-4040-A0A0-112F2DB6A955}"/>
              </a:ext>
            </a:extLst>
          </p:cNvPr>
          <p:cNvSpPr txBox="1"/>
          <p:nvPr/>
        </p:nvSpPr>
        <p:spPr>
          <a:xfrm>
            <a:off x="1630335" y="110405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(D)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xmlns="" id="{CA1A7AD2-D4A8-4280-9DA5-4BE6036C5FB9}"/>
              </a:ext>
            </a:extLst>
          </p:cNvPr>
          <p:cNvSpPr txBox="1"/>
          <p:nvPr/>
        </p:nvSpPr>
        <p:spPr>
          <a:xfrm>
            <a:off x="296309" y="2589049"/>
            <a:ext cx="937726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下面因式分解正确的是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-4a+4=(a+2)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  B.x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3200" b="1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x-y)</a:t>
            </a:r>
            <a:r>
              <a:rPr lang="en-US" altLang="zh-CN" sz="3200" b="1" baseline="3000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-x=x(x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-1) 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D.4x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-12xy+9y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=(2x-3y)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下列因式分解错误的是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=(x+y)(x-y)	  B.x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+2x+1=(</a:t>
            </a:r>
            <a:r>
              <a:rPr lang="en-US" altLang="zh-CN" sz="3200" b="1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x+1)</a:t>
            </a:r>
            <a:r>
              <a:rPr lang="en-US" altLang="zh-CN" sz="3200" b="1" baseline="3000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    D.x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+xy=x(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xmlns="" id="{A0B38309-2265-4DC1-B0F5-5813B8478A4F}"/>
              </a:ext>
            </a:extLst>
          </p:cNvPr>
          <p:cNvSpPr txBox="1"/>
          <p:nvPr/>
        </p:nvSpPr>
        <p:spPr>
          <a:xfrm>
            <a:off x="5046885" y="2589049"/>
            <a:ext cx="47772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(D)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xmlns="" id="{3CC8DFCF-D7D4-4CC1-A754-80009DCFB128}"/>
              </a:ext>
            </a:extLst>
          </p:cNvPr>
          <p:cNvSpPr txBox="1"/>
          <p:nvPr/>
        </p:nvSpPr>
        <p:spPr>
          <a:xfrm>
            <a:off x="4777273" y="4544477"/>
            <a:ext cx="7837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81AA70D2-F8E6-4D90-A1E0-831235C152B3}"/>
                  </a:ext>
                </a:extLst>
              </p:cNvPr>
              <p:cNvSpPr txBox="1"/>
              <p:nvPr/>
            </p:nvSpPr>
            <p:spPr>
              <a:xfrm>
                <a:off x="207346" y="137413"/>
                <a:ext cx="9591869" cy="32635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7.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因式分解</a:t>
                </a:r>
                <a:r>
                  <a:rPr lang="en-US" altLang="zh-CN" sz="3200" b="1" dirty="0" smtClean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-12x+36	     (2) </a:t>
                </a:r>
                <a:r>
                  <a:rPr lang="en-US" altLang="zh-CN" sz="3200" b="1" dirty="0" smtClean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200" b="1" baseline="30000" dirty="0" smtClean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 smtClean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-14n+49      </a:t>
                </a:r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 smtClean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 smtClean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3) 9x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-12x+4      </a:t>
                </a:r>
                <a:r>
                  <a:rPr lang="en-US" altLang="zh-CN" sz="32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(4)a</a:t>
                </a:r>
                <a:r>
                  <a:rPr lang="en-US" altLang="zh-CN" sz="3200" b="1" baseline="300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+a+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32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 smtClean="0">
                    <a:solidFill>
                      <a:srgbClr val="FF00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en-US" altLang="zh-CN" sz="3200" b="1" dirty="0">
                  <a:solidFill>
                    <a:srgbClr val="FF00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 smtClean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5)16a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+24a+9	      (6)9m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-6mn+n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1AA70D2-F8E6-4D90-A1E0-831235C15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46" y="137413"/>
                <a:ext cx="9591869" cy="3263522"/>
              </a:xfrm>
              <a:prstGeom prst="rect">
                <a:avLst/>
              </a:prstGeom>
              <a:blipFill rotWithShape="1">
                <a:blip r:embed="rId2"/>
                <a:stretch>
                  <a:fillRect l="-1589" t="-2430" b="-5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C0316CB-218A-484C-A7DA-1BBCF968FB8E}"/>
              </a:ext>
            </a:extLst>
          </p:cNvPr>
          <p:cNvSpPr txBox="1"/>
          <p:nvPr/>
        </p:nvSpPr>
        <p:spPr>
          <a:xfrm>
            <a:off x="2733869" y="673590"/>
            <a:ext cx="15022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(x-6)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9CA14B2-1A52-4A9C-AD7B-0CB1BE8BDCEF}"/>
              </a:ext>
            </a:extLst>
          </p:cNvPr>
          <p:cNvSpPr txBox="1"/>
          <p:nvPr/>
        </p:nvSpPr>
        <p:spPr>
          <a:xfrm>
            <a:off x="6887026" y="673589"/>
            <a:ext cx="1436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(n-7)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2C7F65A-E4F4-4048-AB7F-4A031DB3FAC1}"/>
              </a:ext>
            </a:extLst>
          </p:cNvPr>
          <p:cNvSpPr txBox="1"/>
          <p:nvPr/>
        </p:nvSpPr>
        <p:spPr>
          <a:xfrm>
            <a:off x="2733869" y="1920752"/>
            <a:ext cx="19314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(3x-2)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8C3EE443-9E39-44A5-9FBD-EFEAB9C8AC66}"/>
                  </a:ext>
                </a:extLst>
              </p:cNvPr>
              <p:cNvSpPr txBox="1"/>
              <p:nvPr/>
            </p:nvSpPr>
            <p:spPr>
              <a:xfrm>
                <a:off x="6331855" y="1266438"/>
                <a:ext cx="2705876" cy="1308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zh-CN" sz="3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zh-CN" altLang="zh-CN" sz="3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𝐚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zh-CN" altLang="zh-CN" sz="3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32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kumimoji="0" lang="en-US" altLang="zh-CN" sz="32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0" lang="en-US" altLang="zh-CN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C3EE443-9E39-44A5-9FBD-EFEAB9C8A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855" y="1266438"/>
                <a:ext cx="2705876" cy="130862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49477C4F-2C4E-4555-9B0C-2ECF862F0EDD}"/>
              </a:ext>
            </a:extLst>
          </p:cNvPr>
          <p:cNvSpPr txBox="1"/>
          <p:nvPr/>
        </p:nvSpPr>
        <p:spPr>
          <a:xfrm>
            <a:off x="2733869" y="3262660"/>
            <a:ext cx="15955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(4a+3)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1466EABB-88C6-4967-98C7-D251246457FA}"/>
              </a:ext>
            </a:extLst>
          </p:cNvPr>
          <p:cNvSpPr txBox="1"/>
          <p:nvPr/>
        </p:nvSpPr>
        <p:spPr>
          <a:xfrm>
            <a:off x="6887026" y="3247467"/>
            <a:ext cx="15955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(3m-n)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xmlns="" id="{D550E070-F964-477B-9442-D37B70C97E7A}"/>
              </a:ext>
            </a:extLst>
          </p:cNvPr>
          <p:cNvSpPr txBox="1"/>
          <p:nvPr/>
        </p:nvSpPr>
        <p:spPr>
          <a:xfrm>
            <a:off x="253998" y="3917834"/>
            <a:ext cx="949856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(7)a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-8ab+16b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   (8)a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-4ab+4	        </a:t>
            </a: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(9)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+4xy-4y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   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(10)(</a:t>
            </a:r>
            <a:r>
              <a:rPr lang="en-US" altLang="zh-CN" sz="3200" b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3200" b="1" baseline="30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+6(</a:t>
            </a:r>
            <a:r>
              <a:rPr lang="en-US" altLang="zh-CN" sz="3200" b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)+9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(11)a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-2a(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b+c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)+(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b+c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xmlns="" id="{757ED6A5-3E65-4947-82A2-A6651363B0B5}"/>
              </a:ext>
            </a:extLst>
          </p:cNvPr>
          <p:cNvSpPr txBox="1"/>
          <p:nvPr/>
        </p:nvSpPr>
        <p:spPr>
          <a:xfrm>
            <a:off x="2752530" y="4443708"/>
            <a:ext cx="15582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(a-4b)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6">
            <a:extLst>
              <a:ext uri="{FF2B5EF4-FFF2-40B4-BE49-F238E27FC236}">
                <a16:creationId xmlns:a16="http://schemas.microsoft.com/office/drawing/2014/main" xmlns="" id="{BF165672-D044-4C19-BEAA-1A88C7EE3261}"/>
              </a:ext>
            </a:extLst>
          </p:cNvPr>
          <p:cNvSpPr txBox="1"/>
          <p:nvPr/>
        </p:nvSpPr>
        <p:spPr>
          <a:xfrm>
            <a:off x="6887026" y="4412316"/>
            <a:ext cx="17914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(ab-2)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xmlns="" id="{FEC96A35-8849-4A5E-83AD-BB240AF38A51}"/>
              </a:ext>
            </a:extLst>
          </p:cNvPr>
          <p:cNvSpPr txBox="1"/>
          <p:nvPr/>
        </p:nvSpPr>
        <p:spPr>
          <a:xfrm>
            <a:off x="2629677" y="5383303"/>
            <a:ext cx="20154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-(x-2y)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2">
            <a:extLst>
              <a:ext uri="{FF2B5EF4-FFF2-40B4-BE49-F238E27FC236}">
                <a16:creationId xmlns:a16="http://schemas.microsoft.com/office/drawing/2014/main" xmlns="" id="{8D9CC5AA-1629-4028-B591-534B5FC49768}"/>
              </a:ext>
            </a:extLst>
          </p:cNvPr>
          <p:cNvSpPr txBox="1"/>
          <p:nvPr/>
        </p:nvSpPr>
        <p:spPr>
          <a:xfrm>
            <a:off x="7004437" y="5402181"/>
            <a:ext cx="18847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(x+y+3)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4">
            <a:extLst>
              <a:ext uri="{FF2B5EF4-FFF2-40B4-BE49-F238E27FC236}">
                <a16:creationId xmlns:a16="http://schemas.microsoft.com/office/drawing/2014/main" xmlns="" id="{0BDB1C88-9D41-4244-AEC8-B106BD4E2170}"/>
              </a:ext>
            </a:extLst>
          </p:cNvPr>
          <p:cNvSpPr txBox="1"/>
          <p:nvPr/>
        </p:nvSpPr>
        <p:spPr>
          <a:xfrm>
            <a:off x="5002242" y="6094734"/>
            <a:ext cx="18847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(a-b-c)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  <p:bldP spid="12" grpId="0"/>
      <p:bldP spid="14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EB21B2EF-7CC1-4C40-BBBC-4F06BDAD5382}"/>
                  </a:ext>
                </a:extLst>
              </p:cNvPr>
              <p:cNvSpPr txBox="1"/>
              <p:nvPr/>
            </p:nvSpPr>
            <p:spPr>
              <a:xfrm>
                <a:off x="298578" y="369361"/>
                <a:ext cx="8304245" cy="63913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8.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因式分解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y-4xy+4y	   (2)3m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n-12mn+12n	        </a:t>
                </a: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(3)2a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+2a+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(4)16a</a:t>
                </a:r>
                <a:r>
                  <a:rPr lang="en-US" altLang="zh-CN" sz="3200" b="1" baseline="300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32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-8a</a:t>
                </a:r>
                <a:r>
                  <a:rPr lang="en-US" altLang="zh-CN" sz="3200" b="1" baseline="300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+1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(5)(x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-5)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+8(x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-5)+16	</a:t>
                </a: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(6)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3200" b="1" i="1">
                                    <a:effectLst/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1" i="0" smtClean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𝐚</m:t>
                                </m:r>
                              </m:e>
                              <m:sup>
                                <m:r>
                                  <a:rPr lang="en-US" altLang="zh-CN" sz="3200" b="1" i="0" smtClean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e>
                        </m:d>
                      </m:e>
                      <m:sup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-16a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B21B2EF-7CC1-4C40-BBBC-4F06BDAD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78" y="369361"/>
                <a:ext cx="8304245" cy="6391365"/>
              </a:xfrm>
              <a:prstGeom prst="rect">
                <a:avLst/>
              </a:prstGeom>
              <a:blipFill>
                <a:blip r:embed="rId2"/>
                <a:stretch>
                  <a:fillRect l="-1909" t="-1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1AA8111-63BD-4ACE-9E87-2A45854AC953}"/>
              </a:ext>
            </a:extLst>
          </p:cNvPr>
          <p:cNvSpPr txBox="1"/>
          <p:nvPr/>
        </p:nvSpPr>
        <p:spPr>
          <a:xfrm>
            <a:off x="839755" y="1563445"/>
            <a:ext cx="16981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y(x-2)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87BA52B7-F061-4C9D-8790-FE468EA149CD}"/>
              </a:ext>
            </a:extLst>
          </p:cNvPr>
          <p:cNvSpPr txBox="1"/>
          <p:nvPr/>
        </p:nvSpPr>
        <p:spPr>
          <a:xfrm>
            <a:off x="4572000" y="1563445"/>
            <a:ext cx="18474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3n(m-2)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86725E8F-B516-47D7-9042-23B7842D568D}"/>
                  </a:ext>
                </a:extLst>
              </p:cNvPr>
              <p:cNvSpPr txBox="1"/>
              <p:nvPr/>
            </p:nvSpPr>
            <p:spPr>
              <a:xfrm>
                <a:off x="643812" y="3088414"/>
                <a:ext cx="1894114" cy="939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zh-CN" altLang="zh-CN" sz="3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0" lang="en-US" altLang="zh-CN" sz="32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kumimoji="0" lang="en-US" altLang="zh-CN" sz="32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6725E8F-B516-47D7-9042-23B7842D5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12" y="3088414"/>
                <a:ext cx="1894114" cy="939103"/>
              </a:xfrm>
              <a:prstGeom prst="rect">
                <a:avLst/>
              </a:prstGeom>
              <a:blipFill>
                <a:blip r:embed="rId3"/>
                <a:stretch>
                  <a:fillRect l="-8387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79B4AAB1-9419-4A35-BCB6-3DDA89524463}"/>
              </a:ext>
            </a:extLst>
          </p:cNvPr>
          <p:cNvSpPr txBox="1"/>
          <p:nvPr/>
        </p:nvSpPr>
        <p:spPr>
          <a:xfrm>
            <a:off x="4035489" y="3342304"/>
            <a:ext cx="30697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(2a-1)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(2a+1)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6F7CA7BD-79D0-4099-BFCB-A886F71BD55D}"/>
              </a:ext>
            </a:extLst>
          </p:cNvPr>
          <p:cNvSpPr txBox="1"/>
          <p:nvPr/>
        </p:nvSpPr>
        <p:spPr>
          <a:xfrm>
            <a:off x="541177" y="4759127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(x+1)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(x-1)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xmlns="" id="{35859CEF-EDBD-4942-ACE2-F6C2E0CF3F34}"/>
                  </a:ext>
                </a:extLst>
              </p:cNvPr>
              <p:cNvSpPr txBox="1"/>
              <p:nvPr/>
            </p:nvSpPr>
            <p:spPr>
              <a:xfrm>
                <a:off x="-251926" y="6219973"/>
                <a:ext cx="4572000" cy="595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zh-CN" sz="3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zh-CN" altLang="zh-CN" sz="3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𝐚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  <m:sup>
                          <m:r>
                            <a:rPr kumimoji="0" lang="en-US" altLang="zh-CN" sz="32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kumimoji="0" lang="zh-CN" altLang="zh-CN" sz="3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zh-CN" altLang="zh-CN" sz="3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𝐚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  <m:sup>
                          <m:r>
                            <a:rPr kumimoji="0" lang="en-US" altLang="zh-CN" sz="32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5859CEF-EDBD-4942-ACE2-F6C2E0CF3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1926" y="6219973"/>
                <a:ext cx="4572000" cy="595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98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9FFAFD9-3968-429F-8A91-4E5838BB18DA}"/>
              </a:ext>
            </a:extLst>
          </p:cNvPr>
          <p:cNvSpPr txBox="1"/>
          <p:nvPr/>
        </p:nvSpPr>
        <p:spPr>
          <a:xfrm>
            <a:off x="270587" y="1284333"/>
            <a:ext cx="932128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a-b=5,ab=3,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求代数式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b+2a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-ab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的值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-4x+6y+13=0,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-6xy+9y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的值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BB457F0-960B-4902-A121-F363AF4C803D}"/>
              </a:ext>
            </a:extLst>
          </p:cNvPr>
          <p:cNvSpPr txBox="1"/>
          <p:nvPr/>
        </p:nvSpPr>
        <p:spPr>
          <a:xfrm>
            <a:off x="772108" y="2293232"/>
            <a:ext cx="73268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原式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=-ab(a-b)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=-3×25=-75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84AC378F-339A-4767-8A7D-F75596F800A0}"/>
              </a:ext>
            </a:extLst>
          </p:cNvPr>
          <p:cNvSpPr txBox="1"/>
          <p:nvPr/>
        </p:nvSpPr>
        <p:spPr>
          <a:xfrm>
            <a:off x="793101" y="4555390"/>
            <a:ext cx="87987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:∵x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+y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-4x+6y+13=(x-2)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+(y+3)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=0,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∴x-2=0,y+3=0,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x=2,y=-3,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原式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=(x-3y)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=11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=121.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29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4E88CC2-0C6B-4A35-B1D1-48195AE23855}"/>
              </a:ext>
            </a:extLst>
          </p:cNvPr>
          <p:cNvSpPr txBox="1"/>
          <p:nvPr/>
        </p:nvSpPr>
        <p:spPr>
          <a:xfrm>
            <a:off x="55983" y="135791"/>
            <a:ext cx="903203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阅读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分解因式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-120x+3456,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由于常数项数值较大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-120x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配成完全平方的形式进行分解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-120x+3456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-2×60x+3600-3600+3456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=(x-60)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-144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=(x-60+12)(x-60-12)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=(x-48)(x-72)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请按照上面的方法分解因式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+86x-651.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66DE84E-047C-46A0-AC23-DE07C2F4D431}"/>
              </a:ext>
            </a:extLst>
          </p:cNvPr>
          <p:cNvSpPr txBox="1"/>
          <p:nvPr/>
        </p:nvSpPr>
        <p:spPr>
          <a:xfrm>
            <a:off x="207606" y="4777255"/>
            <a:ext cx="893639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+86x-651=(x+43)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-2500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=(x+43+50)(x+43-50)=(x+93)(x-7)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D9FA24D6-C635-415D-B3AC-D67E51BF3B31}"/>
              </a:ext>
            </a:extLst>
          </p:cNvPr>
          <p:cNvSpPr txBox="1"/>
          <p:nvPr/>
        </p:nvSpPr>
        <p:spPr>
          <a:xfrm>
            <a:off x="135294" y="264693"/>
            <a:ext cx="887341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下面是某同学对多项式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-4x+2)(x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-4x+6)+4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进行因式分解的过程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-4x=y,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=(y+2)(y+6)+4 	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+8y+16 	②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=(y+4)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③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=(x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-4x+4)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④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该同学从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②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运用了因式分解的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提取公因式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平方差公式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两数和的完全平方公式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两数差的完全平方公式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5162EF5-8E6E-4E93-8F36-8FEAD677B584}"/>
              </a:ext>
            </a:extLst>
          </p:cNvPr>
          <p:cNvSpPr txBox="1"/>
          <p:nvPr/>
        </p:nvSpPr>
        <p:spPr>
          <a:xfrm>
            <a:off x="6993293" y="3649797"/>
            <a:ext cx="3778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52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49130C7-359B-49FE-AC9A-EDF010F84928}"/>
              </a:ext>
            </a:extLst>
          </p:cNvPr>
          <p:cNvSpPr txBox="1"/>
          <p:nvPr/>
        </p:nvSpPr>
        <p:spPr>
          <a:xfrm>
            <a:off x="0" y="3429000"/>
            <a:ext cx="874278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该同学因式分解的结果是否彻底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若不彻底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请将其分解彻底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请你模仿以上方法尝试对多项式</a:t>
            </a:r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-2x)(x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-2x+2)+1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进行因式分解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12BF7EB-71BD-4E8B-B9BA-75657449C2AD}"/>
              </a:ext>
            </a:extLst>
          </p:cNvPr>
          <p:cNvSpPr txBox="1"/>
          <p:nvPr/>
        </p:nvSpPr>
        <p:spPr>
          <a:xfrm>
            <a:off x="97971" y="0"/>
            <a:ext cx="915799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12.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下面是某同学对多项式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-4x+2)(x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-4x+6)+4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进行因式分解的过程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-4x=y,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原式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=(y+2)(y+6)+4 	①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=y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+8y+16 	②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=(y+4)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③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=(x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-4x+4)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④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4D1E80E-AD4F-4637-B5F0-A0CD4E5E2AE1}"/>
              </a:ext>
            </a:extLst>
          </p:cNvPr>
          <p:cNvSpPr txBox="1"/>
          <p:nvPr/>
        </p:nvSpPr>
        <p:spPr>
          <a:xfrm>
            <a:off x="-30323" y="5407071"/>
            <a:ext cx="47072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不彻底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,(x-2)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91FD2B24-4D73-4FF1-948A-A4A0821107AD}"/>
              </a:ext>
            </a:extLst>
          </p:cNvPr>
          <p:cNvSpPr txBox="1"/>
          <p:nvPr/>
        </p:nvSpPr>
        <p:spPr>
          <a:xfrm>
            <a:off x="-30323" y="5891212"/>
            <a:ext cx="101633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(3)(x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-2x)(x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-2x+2)+1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=(x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-2x)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+2(x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-2x)+1=(x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-2x+1)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=(x-1)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  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9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新建 Microsoft PowerPoint 演示文稿" id="{EDE0C7AC-07BA-4FEC-8765-02F7780CE690}" vid="{5F568CC9-763D-497D-8A3B-B3CFDA062CE6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新建 Microsoft PowerPoint 演示文稿" id="{EDE0C7AC-07BA-4FEC-8765-02F7780CE690}" vid="{7D0423FD-7C65-42B3-87BD-098FED4135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母版1</Template>
  <TotalTime>35</TotalTime>
  <Words>490</Words>
  <Application>Microsoft Office PowerPoint</Application>
  <PresentationFormat>全屏显示(4:3)</PresentationFormat>
  <Paragraphs>129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Be2510</dc:creator>
  <cp:lastModifiedBy>xb21cn</cp:lastModifiedBy>
  <cp:revision>5</cp:revision>
  <dcterms:created xsi:type="dcterms:W3CDTF">2020-11-26T03:01:26Z</dcterms:created>
  <dcterms:modified xsi:type="dcterms:W3CDTF">2020-11-28T14:32:39Z</dcterms:modified>
</cp:coreProperties>
</file>