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4776C-9136-44FF-9619-9956CF2A0F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290AC-818A-438C-9AFC-745C21439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2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2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7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6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2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8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8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4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59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4776C-9136-44FF-9619-9956CF2A0F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290AC-818A-438C-9AFC-745C21439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4776C-9136-44FF-9619-9956CF2A0F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290AC-818A-438C-9AFC-745C21439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4776C-9136-44FF-9619-9956CF2A0F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290AC-818A-438C-9AFC-745C21439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4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776C-9136-44FF-9619-9956CF2A0F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90AC-818A-438C-9AFC-745C21439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8A274D0-1E2A-47E3-AF30-898F017D6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42</a:t>
            </a:r>
            <a:r>
              <a:rPr lang="zh-CN" altLang="en-US" sz="4000" dirty="0"/>
              <a:t>课时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平行四边形的性质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18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61E28B0-4518-4D71-90B9-1AC304B517F2}"/>
              </a:ext>
            </a:extLst>
          </p:cNvPr>
          <p:cNvSpPr txBox="1"/>
          <p:nvPr/>
        </p:nvSpPr>
        <p:spPr>
          <a:xfrm>
            <a:off x="819150" y="935841"/>
            <a:ext cx="8064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的动直线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(1)OE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OF(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“&gt;”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“&lt;”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“=”);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image454.jpeg">
            <a:extLst>
              <a:ext uri="{FF2B5EF4-FFF2-40B4-BE49-F238E27FC236}">
                <a16:creationId xmlns:a16="http://schemas.microsoft.com/office/drawing/2014/main" xmlns="" id="{9407AC4B-0F73-4F5B-85A7-E45F2BB04D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8577" y="3784282"/>
            <a:ext cx="5147945" cy="15119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383E0D1-AF76-4CB8-98FC-92F5ACFC0CEB}"/>
              </a:ext>
            </a:extLst>
          </p:cNvPr>
          <p:cNvSpPr txBox="1"/>
          <p:nvPr/>
        </p:nvSpPr>
        <p:spPr>
          <a:xfrm>
            <a:off x="527050" y="25519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100AD09-915C-4BEF-A47F-F6DEC96C58D4}"/>
              </a:ext>
            </a:extLst>
          </p:cNvPr>
          <p:cNvSpPr txBox="1"/>
          <p:nvPr/>
        </p:nvSpPr>
        <p:spPr>
          <a:xfrm>
            <a:off x="577850" y="248494"/>
            <a:ext cx="7594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若动直线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的结论还成立吗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如果成立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请给出证明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如果不成立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的条件下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:AF=CE.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645B9AE-6E70-4156-B149-4400E3BDF422}"/>
              </a:ext>
            </a:extLst>
          </p:cNvPr>
          <p:cNvSpPr txBox="1"/>
          <p:nvPr/>
        </p:nvSpPr>
        <p:spPr>
          <a:xfrm>
            <a:off x="730250" y="4596495"/>
            <a:ext cx="750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△AOE≌△COF(AAS),∴OE=OF;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3C6698B-3845-438F-A1B9-7EB2A02D7DEC}"/>
              </a:ext>
            </a:extLst>
          </p:cNvPr>
          <p:cNvSpPr txBox="1"/>
          <p:nvPr/>
        </p:nvSpPr>
        <p:spPr>
          <a:xfrm>
            <a:off x="622300" y="5457083"/>
            <a:ext cx="862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△AOF≌△COE,∴AF=CE.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454.jpeg">
            <a:extLst>
              <a:ext uri="{FF2B5EF4-FFF2-40B4-BE49-F238E27FC236}">
                <a16:creationId xmlns:a16="http://schemas.microsoft.com/office/drawing/2014/main" xmlns="" id="{DF1A9D5B-A029-4B8C-8140-A5F6959208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9305" y="3105800"/>
            <a:ext cx="5147945" cy="15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978219-F8DE-41D3-A7C1-15EE33CEAFE8}"/>
              </a:ext>
            </a:extLst>
          </p:cNvPr>
          <p:cNvSpPr txBox="1"/>
          <p:nvPr/>
        </p:nvSpPr>
        <p:spPr>
          <a:xfrm>
            <a:off x="492125" y="253295"/>
            <a:ext cx="8159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桂林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某学校为丰富同学们的课余生活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购买了一批数量相等的象棋和围棋供兴趣小组使用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其中购买象棋用了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420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购买围棋用了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756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已知每副围棋比每副象棋贵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求每副围棋和象棋各是多少元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FAF939F-977B-4E39-8B32-1FE35AD553C2}"/>
                  </a:ext>
                </a:extLst>
              </p:cNvPr>
              <p:cNvSpPr txBox="1"/>
              <p:nvPr/>
            </p:nvSpPr>
            <p:spPr>
              <a:xfrm>
                <a:off x="476250" y="3743814"/>
                <a:ext cx="8375650" cy="3114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设每副围棋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则每副象棋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(x-8)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根据题意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𝟒𝟐𝟎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𝟕𝟓𝟔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x=18.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x=18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x-8=10.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答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每副围棋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18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则每副象棋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元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AF939F-977B-4E39-8B32-1FE35AD5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3743814"/>
                <a:ext cx="8375650" cy="3114186"/>
              </a:xfrm>
              <a:prstGeom prst="rect">
                <a:avLst/>
              </a:prstGeom>
              <a:blipFill>
                <a:blip r:embed="rId2"/>
                <a:stretch>
                  <a:fillRect l="-2183" t="-2935" r="-364" b="-6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D14D07D-7031-4786-9F9C-C1203EB30FBA}"/>
              </a:ext>
            </a:extLst>
          </p:cNvPr>
          <p:cNvSpPr txBox="1"/>
          <p:nvPr/>
        </p:nvSpPr>
        <p:spPr>
          <a:xfrm>
            <a:off x="520700" y="377041"/>
            <a:ext cx="8039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若该校决定再次购买同种围棋和象棋共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且再次购买的费用不超过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则该校最多可再购买多少副围棋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67A8F6-BA06-4141-80FE-BDEFD9D2F8F3}"/>
              </a:ext>
            </a:extLst>
          </p:cNvPr>
          <p:cNvSpPr txBox="1"/>
          <p:nvPr/>
        </p:nvSpPr>
        <p:spPr>
          <a:xfrm>
            <a:off x="647700" y="2669391"/>
            <a:ext cx="6902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设购买围棋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则购买象棋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(40-m)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根据题意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18m+10(40-m)≤600.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m≤25.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最大值是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25.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该校最多可再购买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副围棋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C055B7-9F10-4D33-8807-7A0FCE5AFD0D}"/>
              </a:ext>
            </a:extLst>
          </p:cNvPr>
          <p:cNvSpPr txBox="1"/>
          <p:nvPr/>
        </p:nvSpPr>
        <p:spPr>
          <a:xfrm>
            <a:off x="679450" y="317490"/>
            <a:ext cx="817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平行四边形的对角线一定具有的性质是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 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互相垂直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互相垂直且相等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FD916E5-FD94-42C8-8604-612E7529AC98}"/>
              </a:ext>
            </a:extLst>
          </p:cNvPr>
          <p:cNvSpPr txBox="1"/>
          <p:nvPr/>
        </p:nvSpPr>
        <p:spPr>
          <a:xfrm>
            <a:off x="520700" y="3310741"/>
            <a:ext cx="7880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则下列结论不一定成立的是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A.OA=OC	        B.CD=AB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C.∠BAD=∠BCD	D.AC=BD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40.jpeg">
            <a:extLst>
              <a:ext uri="{FF2B5EF4-FFF2-40B4-BE49-F238E27FC236}">
                <a16:creationId xmlns:a16="http://schemas.microsoft.com/office/drawing/2014/main" xmlns="" id="{3989D91E-52AA-42DB-8A78-ABB010EB02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7526" y="4706265"/>
            <a:ext cx="2319214" cy="14012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30178F1-CED3-4C8D-8337-5C70E55A1874}"/>
              </a:ext>
            </a:extLst>
          </p:cNvPr>
          <p:cNvSpPr txBox="1"/>
          <p:nvPr/>
        </p:nvSpPr>
        <p:spPr>
          <a:xfrm>
            <a:off x="2114550" y="915769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3CF8A9C-2763-49A8-983B-ABF49ECF4801}"/>
              </a:ext>
            </a:extLst>
          </p:cNvPr>
          <p:cNvSpPr txBox="1"/>
          <p:nvPr/>
        </p:nvSpPr>
        <p:spPr>
          <a:xfrm>
            <a:off x="7303978" y="3818572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9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DABFFFD-490D-428F-977B-38006E53C1A5}"/>
              </a:ext>
            </a:extLst>
          </p:cNvPr>
          <p:cNvSpPr txBox="1"/>
          <p:nvPr/>
        </p:nvSpPr>
        <p:spPr>
          <a:xfrm>
            <a:off x="660400" y="548481"/>
            <a:ext cx="8032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3.(19·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柳州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则图中全等三角形的对数为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	B.3	C.4	D.5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5FCB89-1E17-430B-9C2A-D4498CCBA49B}"/>
              </a:ext>
            </a:extLst>
          </p:cNvPr>
          <p:cNvSpPr txBox="1"/>
          <p:nvPr/>
        </p:nvSpPr>
        <p:spPr>
          <a:xfrm>
            <a:off x="660400" y="3429000"/>
            <a:ext cx="7862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△AOD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△BEC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则图中与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相等的其他线段有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41.jpeg">
            <a:extLst>
              <a:ext uri="{FF2B5EF4-FFF2-40B4-BE49-F238E27FC236}">
                <a16:creationId xmlns:a16="http://schemas.microsoft.com/office/drawing/2014/main" xmlns="" id="{124C9B8D-1E1C-407E-9951-0BDA4B2B18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0508" y="2098963"/>
            <a:ext cx="2339975" cy="1043940"/>
          </a:xfrm>
          <a:prstGeom prst="rect">
            <a:avLst/>
          </a:prstGeom>
        </p:spPr>
      </p:pic>
      <p:pic>
        <p:nvPicPr>
          <p:cNvPr id="7" name="image442.jpeg">
            <a:extLst>
              <a:ext uri="{FF2B5EF4-FFF2-40B4-BE49-F238E27FC236}">
                <a16:creationId xmlns:a16="http://schemas.microsoft.com/office/drawing/2014/main" xmlns="" id="{CADBA3D6-B9B8-4CC7-A43A-4C6C46FCD8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4652" y="5291303"/>
            <a:ext cx="2051685" cy="14039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6224F01-EAF3-4D28-BA9A-A1EEDE8EE264}"/>
              </a:ext>
            </a:extLst>
          </p:cNvPr>
          <p:cNvSpPr txBox="1"/>
          <p:nvPr/>
        </p:nvSpPr>
        <p:spPr>
          <a:xfrm>
            <a:off x="7302500" y="4564171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80498E-F6CC-4889-8025-C82E51D2369C}"/>
              </a:ext>
            </a:extLst>
          </p:cNvPr>
          <p:cNvSpPr txBox="1"/>
          <p:nvPr/>
        </p:nvSpPr>
        <p:spPr>
          <a:xfrm>
            <a:off x="2736850" y="1626443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65A2044-1CC8-4938-B6F3-105EFD4BB60B}"/>
              </a:ext>
            </a:extLst>
          </p:cNvPr>
          <p:cNvSpPr txBox="1"/>
          <p:nvPr/>
        </p:nvSpPr>
        <p:spPr>
          <a:xfrm>
            <a:off x="526248" y="102971"/>
            <a:ext cx="7594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AC=8,BD=10,AB=5,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△OCD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image443.jpeg">
            <a:extLst>
              <a:ext uri="{FF2B5EF4-FFF2-40B4-BE49-F238E27FC236}">
                <a16:creationId xmlns:a16="http://schemas.microsoft.com/office/drawing/2014/main" xmlns="" id="{03AE0FE8-1099-4D06-A932-363B674304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114" y="1642048"/>
            <a:ext cx="3147391" cy="1286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6E319B3-568F-4C13-AC90-BA112BE560A5}"/>
              </a:ext>
            </a:extLst>
          </p:cNvPr>
          <p:cNvSpPr txBox="1"/>
          <p:nvPr/>
        </p:nvSpPr>
        <p:spPr>
          <a:xfrm>
            <a:off x="2842342" y="112601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F1A242ED-B96C-4168-A819-8265154C8DF8}"/>
              </a:ext>
            </a:extLst>
          </p:cNvPr>
          <p:cNvSpPr txBox="1"/>
          <p:nvPr/>
        </p:nvSpPr>
        <p:spPr>
          <a:xfrm>
            <a:off x="659056" y="3137739"/>
            <a:ext cx="7327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O,AC=12,BD=18,△AOB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l=23,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xmlns="" id="{EBDF13B2-4C72-4BB4-901E-4CD5706BB093}"/>
              </a:ext>
            </a:extLst>
          </p:cNvPr>
          <p:cNvSpPr txBox="1"/>
          <p:nvPr/>
        </p:nvSpPr>
        <p:spPr>
          <a:xfrm>
            <a:off x="2227506" y="53284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444.jpeg">
            <a:extLst>
              <a:ext uri="{FF2B5EF4-FFF2-40B4-BE49-F238E27FC236}">
                <a16:creationId xmlns:a16="http://schemas.microsoft.com/office/drawing/2014/main" xmlns="" id="{A1DBFF18-B6D3-4F26-95A0-249DC143F1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0562" y="5070081"/>
            <a:ext cx="3576394" cy="16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445.jpeg">
            <a:extLst>
              <a:ext uri="{FF2B5EF4-FFF2-40B4-BE49-F238E27FC236}">
                <a16:creationId xmlns:a16="http://schemas.microsoft.com/office/drawing/2014/main" xmlns="" id="{FE504D48-A07D-4964-8119-E98B3DCF6B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816" y="2073404"/>
            <a:ext cx="2159635" cy="15836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EB52D7F-A384-4A46-9123-51F7D4EB0E12}"/>
              </a:ext>
            </a:extLst>
          </p:cNvPr>
          <p:cNvSpPr txBox="1"/>
          <p:nvPr/>
        </p:nvSpPr>
        <p:spPr>
          <a:xfrm>
            <a:off x="812800" y="659537"/>
            <a:ext cx="728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,AB=10,AD=6,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AC⊥BC.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A08C5FB9-88F8-4866-8F51-1D91CB8C8A73}"/>
                  </a:ext>
                </a:extLst>
              </p:cNvPr>
              <p:cNvSpPr txBox="1"/>
              <p:nvPr/>
            </p:nvSpPr>
            <p:spPr>
              <a:xfrm>
                <a:off x="812800" y="2113161"/>
                <a:ext cx="7289800" cy="3687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∴BC=AD=6,OB=OD,OA=OC,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∵AC⊥BC,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=8,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OC=4,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∴OB=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𝐎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BD=2OB=4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8C5FB9-88F8-4866-8F51-1D91CB8C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113161"/>
                <a:ext cx="7289800" cy="3687484"/>
              </a:xfrm>
              <a:prstGeom prst="rect">
                <a:avLst/>
              </a:prstGeom>
              <a:blipFill>
                <a:blip r:embed="rId3"/>
                <a:stretch>
                  <a:fillRect l="-2508" t="-2645" b="-4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7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618988-315E-4003-A79B-77C62947B175}"/>
              </a:ext>
            </a:extLst>
          </p:cNvPr>
          <p:cNvSpPr txBox="1"/>
          <p:nvPr/>
        </p:nvSpPr>
        <p:spPr>
          <a:xfrm>
            <a:off x="730250" y="573891"/>
            <a:ext cx="7867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AD≠CD,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OM⊥AC,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△CDM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873A55A-BB74-42F0-944D-F27282CF53F8}"/>
              </a:ext>
            </a:extLst>
          </p:cNvPr>
          <p:cNvSpPr txBox="1"/>
          <p:nvPr/>
        </p:nvSpPr>
        <p:spPr>
          <a:xfrm>
            <a:off x="652392" y="3774833"/>
            <a:ext cx="67136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∴OA=OC,∵OM⊥AC,∴AM=MC.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△CDM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=AD+CD=8,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的周长是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2×8=16.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46.jpeg">
            <a:extLst>
              <a:ext uri="{FF2B5EF4-FFF2-40B4-BE49-F238E27FC236}">
                <a16:creationId xmlns:a16="http://schemas.microsoft.com/office/drawing/2014/main" xmlns="" id="{1B8C0C57-90CD-485B-93CD-E49706BE4E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7" y="2445450"/>
            <a:ext cx="2829144" cy="12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448.jpeg">
            <a:extLst>
              <a:ext uri="{FF2B5EF4-FFF2-40B4-BE49-F238E27FC236}">
                <a16:creationId xmlns:a16="http://schemas.microsoft.com/office/drawing/2014/main" xmlns="" id="{9343E01D-C3EF-4676-9BCE-B7AF6471D6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1438" y="2349182"/>
            <a:ext cx="2303780" cy="21596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5BDE980-9D40-4663-A163-0B51381DB09B}"/>
              </a:ext>
            </a:extLst>
          </p:cNvPr>
          <p:cNvSpPr txBox="1"/>
          <p:nvPr/>
        </p:nvSpPr>
        <p:spPr>
          <a:xfrm>
            <a:off x="768350" y="618341"/>
            <a:ext cx="7804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黔东南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对角线的交点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为原点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平行于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边的直线为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建立如图所示的平面直角坐标系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点坐标为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(-2,1),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点坐标为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D97CB0E-2BEF-4093-80BD-F8E576E5E744}"/>
              </a:ext>
            </a:extLst>
          </p:cNvPr>
          <p:cNvSpPr txBox="1"/>
          <p:nvPr/>
        </p:nvSpPr>
        <p:spPr>
          <a:xfrm>
            <a:off x="460237" y="4096376"/>
            <a:ext cx="767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BC=6,BC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边上的高为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则阴影部分的面积为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449.jpeg">
            <a:extLst>
              <a:ext uri="{FF2B5EF4-FFF2-40B4-BE49-F238E27FC236}">
                <a16:creationId xmlns:a16="http://schemas.microsoft.com/office/drawing/2014/main" xmlns="" id="{365CD46F-1F99-402E-915F-B0B4C0835E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6112" y="5423728"/>
            <a:ext cx="2087880" cy="1079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B3F8CA8-CA46-4550-938C-82B3037EA206}"/>
              </a:ext>
            </a:extLst>
          </p:cNvPr>
          <p:cNvSpPr txBox="1"/>
          <p:nvPr/>
        </p:nvSpPr>
        <p:spPr>
          <a:xfrm>
            <a:off x="6229350" y="22346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(2,-1)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907CF41-8E82-4BD2-9AE7-50A4EFDCD2CD}"/>
              </a:ext>
            </a:extLst>
          </p:cNvPr>
          <p:cNvSpPr txBox="1"/>
          <p:nvPr/>
        </p:nvSpPr>
        <p:spPr>
          <a:xfrm>
            <a:off x="2027528" y="5100562"/>
            <a:ext cx="5556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4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AF6B5FA-2153-4C6F-A907-795B3734D09E}"/>
              </a:ext>
            </a:extLst>
          </p:cNvPr>
          <p:cNvSpPr txBox="1"/>
          <p:nvPr/>
        </p:nvSpPr>
        <p:spPr>
          <a:xfrm>
            <a:off x="863600" y="680988"/>
            <a:ext cx="7626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的长度分别为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长度的最大整数值是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2F89865-5D27-4DB9-96D2-6CBD5E785E59}"/>
              </a:ext>
            </a:extLst>
          </p:cNvPr>
          <p:cNvSpPr txBox="1"/>
          <p:nvPr/>
        </p:nvSpPr>
        <p:spPr>
          <a:xfrm>
            <a:off x="920750" y="3189238"/>
            <a:ext cx="7454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,AC⊥BD,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∠ABD=30°,AC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O,AO=1,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50.jpeg">
            <a:extLst>
              <a:ext uri="{FF2B5EF4-FFF2-40B4-BE49-F238E27FC236}">
                <a16:creationId xmlns:a16="http://schemas.microsoft.com/office/drawing/2014/main" xmlns="" id="{B9802FDD-9FD7-4E0D-8692-077A824B73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6471" y="1913344"/>
            <a:ext cx="2339975" cy="1043940"/>
          </a:xfrm>
          <a:prstGeom prst="rect">
            <a:avLst/>
          </a:prstGeom>
        </p:spPr>
      </p:pic>
      <p:pic>
        <p:nvPicPr>
          <p:cNvPr id="7" name="image451.jpeg">
            <a:extLst>
              <a:ext uri="{FF2B5EF4-FFF2-40B4-BE49-F238E27FC236}">
                <a16:creationId xmlns:a16="http://schemas.microsoft.com/office/drawing/2014/main" xmlns="" id="{0F3C46F0-F495-4A46-A61E-D5EA9D1668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410" y="4660359"/>
            <a:ext cx="2831826" cy="1610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B73F3BF-6C7D-49B8-8861-BA9465F60EB7}"/>
              </a:ext>
            </a:extLst>
          </p:cNvPr>
          <p:cNvSpPr txBox="1"/>
          <p:nvPr/>
        </p:nvSpPr>
        <p:spPr>
          <a:xfrm>
            <a:off x="2692400" y="174932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A2C2D97-CD54-4137-87B3-EB0F13249ACB}"/>
              </a:ext>
            </a:extLst>
          </p:cNvPr>
          <p:cNvSpPr txBox="1"/>
          <p:nvPr/>
        </p:nvSpPr>
        <p:spPr>
          <a:xfrm>
            <a:off x="2647950" y="41612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D5951F6-E828-48B5-B7CD-C7A74FF9C103}"/>
              </a:ext>
            </a:extLst>
          </p:cNvPr>
          <p:cNvSpPr txBox="1"/>
          <p:nvPr/>
        </p:nvSpPr>
        <p:spPr>
          <a:xfrm>
            <a:off x="939800" y="1285091"/>
            <a:ext cx="7423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在平面直角坐标系中的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AOBC,A(1,3),B(4,0),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AB,OC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点的坐标为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452.jpeg">
            <a:extLst>
              <a:ext uri="{FF2B5EF4-FFF2-40B4-BE49-F238E27FC236}">
                <a16:creationId xmlns:a16="http://schemas.microsoft.com/office/drawing/2014/main" xmlns="" id="{CE32563E-D872-4E6A-A1DA-69792D8767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253" y="3627577"/>
            <a:ext cx="2286000" cy="19453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E526FBD-4706-49E5-A5A0-14948BBB29EC}"/>
              </a:ext>
            </a:extLst>
          </p:cNvPr>
          <p:cNvSpPr txBox="1"/>
          <p:nvPr/>
        </p:nvSpPr>
        <p:spPr>
          <a:xfrm>
            <a:off x="1644650" y="236296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(5,3)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EEA71D8-A13E-4ADA-832D-43A992E5EE81}"/>
              </a:ext>
            </a:extLst>
          </p:cNvPr>
          <p:cNvSpPr txBox="1"/>
          <p:nvPr/>
        </p:nvSpPr>
        <p:spPr>
          <a:xfrm>
            <a:off x="3327400" y="29159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(2.5,1.5)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3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52</TotalTime>
  <Words>1079</Words>
  <Application>Microsoft Office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课件1</vt:lpstr>
      <vt:lpstr>1_课件1</vt:lpstr>
      <vt:lpstr>积分</vt:lpstr>
      <vt:lpstr>第42课时   平行四边形的性质(2)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第42课时 平行四边形的性质(2)</dc:title>
  <dc:creator>guan qianyi</dc:creator>
  <cp:lastModifiedBy>xb21cn</cp:lastModifiedBy>
  <cp:revision>6</cp:revision>
  <dcterms:created xsi:type="dcterms:W3CDTF">2020-11-26T12:35:31Z</dcterms:created>
  <dcterms:modified xsi:type="dcterms:W3CDTF">2020-11-28T16:05:41Z</dcterms:modified>
</cp:coreProperties>
</file>