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3BA7B-1767-4194-B101-98BDC15789F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062EA-E304-463E-AD7D-1F2EBA6C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8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1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3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1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3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0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64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7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3BA7B-1767-4194-B101-98BDC15789F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062EA-E304-463E-AD7D-1F2EBA6C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3BA7B-1767-4194-B101-98BDC15789F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062EA-E304-463E-AD7D-1F2EBA6C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3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3BA7B-1767-4194-B101-98BDC15789F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062EA-E304-463E-AD7D-1F2EBA6C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2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3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BA7B-1767-4194-B101-98BDC15789F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62EA-E304-463E-AD7D-1F2EBA6C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8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8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1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A576D11-653B-4982-AD87-28532D2B8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44</a:t>
            </a:r>
            <a:r>
              <a:rPr lang="zh-CN" altLang="en-US" sz="4000" dirty="0"/>
              <a:t>课时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平行四边形的判定</a:t>
            </a:r>
            <a:r>
              <a:rPr lang="en-US" altLang="zh-CN" dirty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2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AC3F608-FAA8-490F-94B1-E779E1BA04E1}"/>
              </a:ext>
            </a:extLst>
          </p:cNvPr>
          <p:cNvSpPr txBox="1"/>
          <p:nvPr/>
        </p:nvSpPr>
        <p:spPr>
          <a:xfrm>
            <a:off x="958850" y="1108144"/>
            <a:ext cx="76644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,AD∥BC,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AD&gt;BC,AD=8cm,BC=6cm,P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同时出发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1cm/s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的速度由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,Q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2cm/s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的速度由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出发向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秒后四边形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ABQP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1FC87A4-D64D-4A65-8B59-24F6E28A2085}"/>
              </a:ext>
            </a:extLst>
          </p:cNvPr>
          <p:cNvSpPr txBox="1"/>
          <p:nvPr/>
        </p:nvSpPr>
        <p:spPr>
          <a:xfrm>
            <a:off x="1314450" y="3250684"/>
            <a:ext cx="539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image477.jpeg">
            <a:extLst>
              <a:ext uri="{FF2B5EF4-FFF2-40B4-BE49-F238E27FC236}">
                <a16:creationId xmlns:a16="http://schemas.microsoft.com/office/drawing/2014/main" xmlns="" id="{8D8D9A06-219D-4410-AFE7-4A37199262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8540" y="4261308"/>
            <a:ext cx="1727835" cy="129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35EBA8F-CBB7-47C4-AA4A-14ACEB6365C5}"/>
              </a:ext>
            </a:extLst>
          </p:cNvPr>
          <p:cNvSpPr txBox="1"/>
          <p:nvPr/>
        </p:nvSpPr>
        <p:spPr>
          <a:xfrm>
            <a:off x="6026130" y="5565190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2CF69D9-4929-4D42-8D63-5FBBBA5AF18C}"/>
              </a:ext>
            </a:extLst>
          </p:cNvPr>
          <p:cNvSpPr txBox="1"/>
          <p:nvPr/>
        </p:nvSpPr>
        <p:spPr>
          <a:xfrm>
            <a:off x="293082" y="401221"/>
            <a:ext cx="85578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BD=12cm,AC=6cm,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1cm/s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的速度运动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2cm/s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的速度运动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同时运动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设运动时间为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秒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为何值时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C2650DA-224C-463E-955E-33A09867D165}"/>
              </a:ext>
            </a:extLst>
          </p:cNvPr>
          <p:cNvSpPr txBox="1"/>
          <p:nvPr/>
        </p:nvSpPr>
        <p:spPr>
          <a:xfrm>
            <a:off x="926576" y="3900392"/>
            <a:ext cx="7048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:(1)∵EO=6-t,OF=2t,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EO= OF,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6-t=2t,∴t=2s.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78.jpeg">
            <a:extLst>
              <a:ext uri="{FF2B5EF4-FFF2-40B4-BE49-F238E27FC236}">
                <a16:creationId xmlns:a16="http://schemas.microsoft.com/office/drawing/2014/main" xmlns="" id="{A29FF620-5B2D-4326-9873-83B012EDCF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0920" y="4327658"/>
            <a:ext cx="2447925" cy="8997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D897281-054B-4DBB-A64F-30ACC9A709E7}"/>
              </a:ext>
            </a:extLst>
          </p:cNvPr>
          <p:cNvSpPr txBox="1"/>
          <p:nvPr/>
        </p:nvSpPr>
        <p:spPr>
          <a:xfrm>
            <a:off x="6554759" y="5393157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3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80.jpeg">
            <a:extLst>
              <a:ext uri="{FF2B5EF4-FFF2-40B4-BE49-F238E27FC236}">
                <a16:creationId xmlns:a16="http://schemas.microsoft.com/office/drawing/2014/main" xmlns="" id="{FA093100-629B-42EC-9315-CCC4CCB1AB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260" y="2093861"/>
            <a:ext cx="2951480" cy="16554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B677B9A-3113-4FD3-8F3A-637928CF5E96}"/>
              </a:ext>
            </a:extLst>
          </p:cNvPr>
          <p:cNvSpPr txBox="1"/>
          <p:nvPr/>
        </p:nvSpPr>
        <p:spPr>
          <a:xfrm>
            <a:off x="6460491" y="3884575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2027D16-6659-437E-81B3-C6D6DD077D3C}"/>
                  </a:ext>
                </a:extLst>
              </p:cNvPr>
              <p:cNvSpPr txBox="1"/>
              <p:nvPr/>
            </p:nvSpPr>
            <p:spPr>
              <a:xfrm>
                <a:off x="889000" y="556273"/>
                <a:ext cx="7645400" cy="1997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已知直线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x+2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轴交于点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轴交于点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的坐标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027D16-6659-437E-81B3-C6D6DD07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556273"/>
                <a:ext cx="7645400" cy="1997919"/>
              </a:xfrm>
              <a:prstGeom prst="rect">
                <a:avLst/>
              </a:prstGeom>
              <a:blipFill>
                <a:blip r:embed="rId3"/>
                <a:stretch>
                  <a:fillRect l="-2472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0BF883C-E9C4-4D24-AD91-D9DB82655C0D}"/>
              </a:ext>
            </a:extLst>
          </p:cNvPr>
          <p:cNvSpPr txBox="1"/>
          <p:nvPr/>
        </p:nvSpPr>
        <p:spPr>
          <a:xfrm>
            <a:off x="1127759" y="3884575"/>
            <a:ext cx="5593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:(1)A(-4,0),B(0,2);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2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E82652E-8A78-4074-A087-E6B163D02553}"/>
              </a:ext>
            </a:extLst>
          </p:cNvPr>
          <p:cNvSpPr txBox="1"/>
          <p:nvPr/>
        </p:nvSpPr>
        <p:spPr>
          <a:xfrm>
            <a:off x="730250" y="503996"/>
            <a:ext cx="7785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是线段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并延长至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MC=BM,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试说明四边形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ABOC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并写出点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FCC18C1-37B4-465A-928D-5285AD495C2B}"/>
              </a:ext>
            </a:extLst>
          </p:cNvPr>
          <p:cNvSpPr txBox="1"/>
          <p:nvPr/>
        </p:nvSpPr>
        <p:spPr>
          <a:xfrm>
            <a:off x="730250" y="3686001"/>
            <a:ext cx="6807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(2)∵MA=MO, MC=BM,</a:t>
            </a:r>
          </a:p>
          <a:p>
            <a:pPr indent="8064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ABOC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  </a:t>
            </a:r>
          </a:p>
          <a:p>
            <a:pPr indent="8064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AC=BO=2,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∠CAO=90°,</a:t>
            </a:r>
          </a:p>
          <a:p>
            <a:pPr indent="8064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C(-4,-2).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image480.jpeg">
            <a:extLst>
              <a:ext uri="{FF2B5EF4-FFF2-40B4-BE49-F238E27FC236}">
                <a16:creationId xmlns:a16="http://schemas.microsoft.com/office/drawing/2014/main" xmlns="" id="{F6E42A56-3F40-47BF-BC35-D8E7EE4EAC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1052" y="2311523"/>
            <a:ext cx="2951480" cy="16554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3C778EF-0F1B-480D-82DB-6E0DF7558264}"/>
              </a:ext>
            </a:extLst>
          </p:cNvPr>
          <p:cNvSpPr txBox="1"/>
          <p:nvPr/>
        </p:nvSpPr>
        <p:spPr>
          <a:xfrm>
            <a:off x="7508875" y="4153271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8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DAF8518-6209-451D-8864-A629810C0B3E}"/>
              </a:ext>
            </a:extLst>
          </p:cNvPr>
          <p:cNvSpPr txBox="1"/>
          <p:nvPr/>
        </p:nvSpPr>
        <p:spPr>
          <a:xfrm>
            <a:off x="742950" y="521499"/>
            <a:ext cx="7702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在平面直角坐标系中是否还存在其他的点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P,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使得以点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为顶点的四边形是平行四边形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若存在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请在图中画出满足条件的所有点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P,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并直接写出点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的坐标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AA7CD97-30D8-4588-A747-74BC31DC0D8A}"/>
              </a:ext>
            </a:extLst>
          </p:cNvPr>
          <p:cNvSpPr txBox="1"/>
          <p:nvPr/>
        </p:nvSpPr>
        <p:spPr>
          <a:xfrm>
            <a:off x="869950" y="3811493"/>
            <a:ext cx="5835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的位置如图所示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sz="36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(-4,2),P</a:t>
            </a:r>
            <a:r>
              <a:rPr lang="en-US" altLang="zh-CN" sz="36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(4,2).  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80.jpeg">
            <a:extLst>
              <a:ext uri="{FF2B5EF4-FFF2-40B4-BE49-F238E27FC236}">
                <a16:creationId xmlns:a16="http://schemas.microsoft.com/office/drawing/2014/main" xmlns="" id="{C37E9821-6537-4751-88EB-568515A04C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014" y="3141081"/>
            <a:ext cx="2951480" cy="16554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C4664-D441-4A1F-BD4F-2230E0BB115C}"/>
              </a:ext>
            </a:extLst>
          </p:cNvPr>
          <p:cNvSpPr txBox="1"/>
          <p:nvPr/>
        </p:nvSpPr>
        <p:spPr>
          <a:xfrm>
            <a:off x="7706837" y="4982829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81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46C856E-049E-4CE3-AB67-3B595F19AB5B}"/>
              </a:ext>
            </a:extLst>
          </p:cNvPr>
          <p:cNvSpPr txBox="1"/>
          <p:nvPr/>
        </p:nvSpPr>
        <p:spPr>
          <a:xfrm>
            <a:off x="539750" y="202363"/>
            <a:ext cx="818515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12.(20·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泰州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近年来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我市大力发展城市快速交通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小王开车从家到单位有两条路线可选择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路线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为全程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25km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的普通道路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路线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包含快速通道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全程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30km,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走路线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比走路线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平均速度提高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50%,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时间节省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6min,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求走路线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的平均速度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4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FD94D574-B4DE-4DBE-9AB5-C427697375F7}"/>
                  </a:ext>
                </a:extLst>
              </p:cNvPr>
              <p:cNvSpPr txBox="1"/>
              <p:nvPr/>
            </p:nvSpPr>
            <p:spPr>
              <a:xfrm>
                <a:off x="539750" y="3326071"/>
                <a:ext cx="7956550" cy="3531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设走路线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的平均速度为</a:t>
                </a:r>
                <a:r>
                  <a:rPr lang="en-US" altLang="zh-CN" sz="34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xkm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/h,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则走路线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的平均速度为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(1+50%)</a:t>
                </a:r>
                <a:r>
                  <a:rPr lang="en-US" altLang="zh-CN" sz="34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xkm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/h,</a:t>
                </a:r>
                <a:endParaRPr lang="zh-CN" altLang="zh-CN" sz="34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依题意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𝟐𝟓</m:t>
                        </m:r>
                      </m:num>
                      <m:den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𝟑𝟎</m:t>
                        </m:r>
                      </m:num>
                      <m:den>
                        <m:r>
                          <a:rPr lang="en-US" altLang="zh-CN" sz="34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4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𝟓𝟎</m:t>
                        </m:r>
                        <m:r>
                          <a:rPr lang="en-US" altLang="zh-CN" sz="34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%)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𝟔𝟎</m:t>
                        </m:r>
                      </m:den>
                    </m:f>
                  </m:oMath>
                </a14:m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:x=50,</a:t>
                </a:r>
                <a:endParaRPr lang="zh-CN" altLang="zh-CN" sz="34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,x=50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且符合题意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4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∴(1+50%)x=75.</a:t>
                </a:r>
                <a:endParaRPr lang="zh-CN" altLang="zh-CN" sz="34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答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走路线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的平均速度为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75km/h.</a:t>
                </a:r>
                <a:endParaRPr lang="zh-CN" altLang="zh-CN" sz="34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D94D574-B4DE-4DBE-9AB5-C4276973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3326071"/>
                <a:ext cx="7956550" cy="3531929"/>
              </a:xfrm>
              <a:prstGeom prst="rect">
                <a:avLst/>
              </a:prstGeom>
              <a:blipFill>
                <a:blip r:embed="rId2"/>
                <a:stretch>
                  <a:fillRect l="-2146" t="-2591" b="-5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1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0BAA834-B216-4544-BEC0-EC0FCF4F5C1B}"/>
              </a:ext>
            </a:extLst>
          </p:cNvPr>
          <p:cNvSpPr txBox="1"/>
          <p:nvPr/>
        </p:nvSpPr>
        <p:spPr>
          <a:xfrm>
            <a:off x="638175" y="1358151"/>
            <a:ext cx="7867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两组对边分别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的四边形是平行四边形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两组对边分别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的四边形是平行四边形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一组对边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的四边形是平行四边形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;(4)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的四边形是平行四边形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2AC6E03-C93C-4255-9F0D-DF591AF36C3C}"/>
              </a:ext>
            </a:extLst>
          </p:cNvPr>
          <p:cNvSpPr txBox="1"/>
          <p:nvPr/>
        </p:nvSpPr>
        <p:spPr>
          <a:xfrm>
            <a:off x="4806950" y="12063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平行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04FD1D-0390-4ECA-AC27-CFDEF561E08E}"/>
              </a:ext>
            </a:extLst>
          </p:cNvPr>
          <p:cNvSpPr txBox="1"/>
          <p:nvPr/>
        </p:nvSpPr>
        <p:spPr>
          <a:xfrm>
            <a:off x="4124325" y="2432148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相等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17411C0-45E1-48A3-95DF-828A1620C409}"/>
              </a:ext>
            </a:extLst>
          </p:cNvPr>
          <p:cNvSpPr txBox="1"/>
          <p:nvPr/>
        </p:nvSpPr>
        <p:spPr>
          <a:xfrm>
            <a:off x="3203575" y="3487095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平行且相等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2563331-6E08-4ED6-9F48-B705B3630CBD}"/>
              </a:ext>
            </a:extLst>
          </p:cNvPr>
          <p:cNvSpPr txBox="1"/>
          <p:nvPr/>
        </p:nvSpPr>
        <p:spPr>
          <a:xfrm>
            <a:off x="4746625" y="4084616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互相平分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6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DC423E-03A8-4CC7-B9A9-31DD2BA9946F}"/>
              </a:ext>
            </a:extLst>
          </p:cNvPr>
          <p:cNvSpPr txBox="1"/>
          <p:nvPr/>
        </p:nvSpPr>
        <p:spPr>
          <a:xfrm>
            <a:off x="590550" y="727794"/>
            <a:ext cx="7962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,AB=4,BC=5,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CD=__,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DA=__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79CA971-F945-4FD5-A06C-205AB943E22B}"/>
              </a:ext>
            </a:extLst>
          </p:cNvPr>
          <p:cNvSpPr txBox="1"/>
          <p:nvPr/>
        </p:nvSpPr>
        <p:spPr>
          <a:xfrm>
            <a:off x="590550" y="2610649"/>
            <a:ext cx="7962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,AC,BD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O,E,F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OB,OD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OE=OF,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OA=</a:t>
            </a:r>
            <a:r>
              <a:rPr lang="en-US" altLang="zh-CN" sz="36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可以得到四边形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理由是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_______________________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42396D1-57CA-4C86-B238-331D072170AD}"/>
              </a:ext>
            </a:extLst>
          </p:cNvPr>
          <p:cNvSpPr txBox="1"/>
          <p:nvPr/>
        </p:nvSpPr>
        <p:spPr>
          <a:xfrm>
            <a:off x="641350" y="4179882"/>
            <a:ext cx="736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0" lang="zh-CN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对角线互相平分的四边形是平行四边形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5A88ECB-D0D2-45F4-AF3F-6BAFA1E1457F}"/>
              </a:ext>
            </a:extLst>
          </p:cNvPr>
          <p:cNvSpPr txBox="1"/>
          <p:nvPr/>
        </p:nvSpPr>
        <p:spPr>
          <a:xfrm>
            <a:off x="869950" y="365936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C86A244-94BF-406F-A174-256488AADB79}"/>
              </a:ext>
            </a:extLst>
          </p:cNvPr>
          <p:cNvSpPr txBox="1"/>
          <p:nvPr/>
        </p:nvSpPr>
        <p:spPr>
          <a:xfrm>
            <a:off x="1371600" y="1235626"/>
            <a:ext cx="425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B804895-E6B3-4E12-96E4-901642C3E243}"/>
              </a:ext>
            </a:extLst>
          </p:cNvPr>
          <p:cNvSpPr txBox="1"/>
          <p:nvPr/>
        </p:nvSpPr>
        <p:spPr>
          <a:xfrm>
            <a:off x="7613650" y="690423"/>
            <a:ext cx="93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image471.jpeg">
            <a:extLst>
              <a:ext uri="{FF2B5EF4-FFF2-40B4-BE49-F238E27FC236}">
                <a16:creationId xmlns:a16="http://schemas.microsoft.com/office/drawing/2014/main" xmlns="" id="{305D03EB-F151-4BF7-A763-7E3DB30F0E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7098" y="5263731"/>
            <a:ext cx="2375535" cy="10439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1C8246A-5F45-4F9B-A204-6BF06C6BAA14}"/>
              </a:ext>
            </a:extLst>
          </p:cNvPr>
          <p:cNvSpPr txBox="1"/>
          <p:nvPr/>
        </p:nvSpPr>
        <p:spPr>
          <a:xfrm>
            <a:off x="6800850" y="5900727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1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F52A8CA-6439-4969-9D1E-EA8EF35CF0F3}"/>
              </a:ext>
            </a:extLst>
          </p:cNvPr>
          <p:cNvSpPr txBox="1"/>
          <p:nvPr/>
        </p:nvSpPr>
        <p:spPr>
          <a:xfrm>
            <a:off x="666750" y="888241"/>
            <a:ext cx="7956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下列能判别四边形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36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A.AO=OC          B.AC=BD    C.AO=BO,CO=DO    D.AO=OC,BO=OD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5DE8E63-92BC-4DA8-A704-B8A81F4E033B}"/>
              </a:ext>
            </a:extLst>
          </p:cNvPr>
          <p:cNvSpPr txBox="1"/>
          <p:nvPr/>
        </p:nvSpPr>
        <p:spPr>
          <a:xfrm>
            <a:off x="5599974" y="1996236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7" name="image472.jpeg">
            <a:extLst>
              <a:ext uri="{FF2B5EF4-FFF2-40B4-BE49-F238E27FC236}">
                <a16:creationId xmlns:a16="http://schemas.microsoft.com/office/drawing/2014/main" xmlns="" id="{7D9577FB-565C-4BDF-9E3B-20596E065C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029" y="4189075"/>
            <a:ext cx="2015490" cy="10439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7BB2D7E-60B9-4283-94D8-C12F9B1EE31A}"/>
              </a:ext>
            </a:extLst>
          </p:cNvPr>
          <p:cNvSpPr txBox="1"/>
          <p:nvPr/>
        </p:nvSpPr>
        <p:spPr>
          <a:xfrm>
            <a:off x="5762003" y="5402849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4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9A76C1A-3532-4169-83E5-FFECFEA037E4}"/>
              </a:ext>
            </a:extLst>
          </p:cNvPr>
          <p:cNvSpPr txBox="1"/>
          <p:nvPr/>
        </p:nvSpPr>
        <p:spPr>
          <a:xfrm>
            <a:off x="727075" y="837451"/>
            <a:ext cx="7689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衡阳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下列条件不能判断四边形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A.AB∥DC,AD∥BC	B.AB=DC,AD=BC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C.AB∥DC,AD=BC	D.OA=OC,OB=OD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A632D35-1845-4357-8FB7-EDA846DD7998}"/>
              </a:ext>
            </a:extLst>
          </p:cNvPr>
          <p:cNvSpPr txBox="1"/>
          <p:nvPr/>
        </p:nvSpPr>
        <p:spPr>
          <a:xfrm>
            <a:off x="1822450" y="2447657"/>
            <a:ext cx="81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image473.jpeg">
            <a:extLst>
              <a:ext uri="{FF2B5EF4-FFF2-40B4-BE49-F238E27FC236}">
                <a16:creationId xmlns:a16="http://schemas.microsoft.com/office/drawing/2014/main" xmlns="" id="{4E13542D-5511-4E26-8E82-E9CDE422C6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4950" y="4495905"/>
            <a:ext cx="2879725" cy="12598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238D512-ED96-4E0D-8E99-4BCAA51C73D2}"/>
              </a:ext>
            </a:extLst>
          </p:cNvPr>
          <p:cNvSpPr txBox="1"/>
          <p:nvPr/>
        </p:nvSpPr>
        <p:spPr>
          <a:xfrm>
            <a:off x="5458512" y="6020549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74.jpeg">
            <a:extLst>
              <a:ext uri="{FF2B5EF4-FFF2-40B4-BE49-F238E27FC236}">
                <a16:creationId xmlns:a16="http://schemas.microsoft.com/office/drawing/2014/main" xmlns="" id="{12AE0BB1-3958-4E9B-B55D-79AB36C3EC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0285" y="2907030"/>
            <a:ext cx="2195830" cy="10439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60C5A55-3952-4FD8-98A4-56E5743E0CB0}"/>
              </a:ext>
            </a:extLst>
          </p:cNvPr>
          <p:cNvSpPr txBox="1"/>
          <p:nvPr/>
        </p:nvSpPr>
        <p:spPr>
          <a:xfrm>
            <a:off x="6921500" y="4347047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176062C-156B-4DC8-9EDA-35009BDC3F4F}"/>
              </a:ext>
            </a:extLst>
          </p:cNvPr>
          <p:cNvSpPr txBox="1"/>
          <p:nvPr/>
        </p:nvSpPr>
        <p:spPr>
          <a:xfrm>
            <a:off x="533400" y="442897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,E,F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,AF=CE,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DE,DF,BE,BF.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DEBF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2C5DC30-CF3C-47C2-8541-CC999D52D868}"/>
              </a:ext>
            </a:extLst>
          </p:cNvPr>
          <p:cNvSpPr txBox="1"/>
          <p:nvPr/>
        </p:nvSpPr>
        <p:spPr>
          <a:xfrm>
            <a:off x="603250" y="2907030"/>
            <a:ext cx="597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OD=OB,OA=OC,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A65A635-FD69-496D-8436-661E910C626B}"/>
              </a:ext>
            </a:extLst>
          </p:cNvPr>
          <p:cNvSpPr txBox="1"/>
          <p:nvPr/>
        </p:nvSpPr>
        <p:spPr>
          <a:xfrm>
            <a:off x="568325" y="289478"/>
            <a:ext cx="7918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淮安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MS Gothic" panose="020B0609070205080204" pitchFamily="49" charset="-128"/>
              </a:rPr>
              <a:t>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AO=CO.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:△AOF≌ΔCOE;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1672D46C-2C46-47AA-A1CF-1674F7680743}"/>
                  </a:ext>
                </a:extLst>
              </p:cNvPr>
              <p:cNvSpPr txBox="1"/>
              <p:nvPr/>
            </p:nvSpPr>
            <p:spPr>
              <a:xfrm>
                <a:off x="520700" y="2654952"/>
                <a:ext cx="8623300" cy="3773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:∵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是平行四边形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5963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∴AD∥BC,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5963"/>
                <a:r>
                  <a:rPr lang="zh-CN" altLang="en-US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OAF=∠OCE,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5963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△AOF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△COE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𝐎𝐀𝐅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𝐎𝐂𝐄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𝐀𝐎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𝐂𝐎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𝐀𝐎𝐅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𝐂𝐎𝐄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5963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∴△AOF≌△COE(ASA)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2D46C-2C46-47AA-A1CF-1674F7680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2654952"/>
                <a:ext cx="8623300" cy="3773341"/>
              </a:xfrm>
              <a:prstGeom prst="rect">
                <a:avLst/>
              </a:prstGeom>
              <a:blipFill rotWithShape="1">
                <a:blip r:embed="rId2"/>
                <a:stretch>
                  <a:fillRect l="-2120" t="-2423" b="-5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475.jpeg">
            <a:extLst>
              <a:ext uri="{FF2B5EF4-FFF2-40B4-BE49-F238E27FC236}">
                <a16:creationId xmlns:a16="http://schemas.microsoft.com/office/drawing/2014/main" xmlns="" id="{11781900-1F24-4A3C-8DD6-FDE14542DD3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6272" y="1443640"/>
            <a:ext cx="2767028" cy="12496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692D0BD-3AB5-40F5-8BEA-B8ABA7B7700B}"/>
              </a:ext>
            </a:extLst>
          </p:cNvPr>
          <p:cNvSpPr txBox="1"/>
          <p:nvPr/>
        </p:nvSpPr>
        <p:spPr>
          <a:xfrm>
            <a:off x="7940499" y="2323986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4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5C60B3A-6C68-4B07-B4DF-06BECC800817}"/>
              </a:ext>
            </a:extLst>
          </p:cNvPr>
          <p:cNvSpPr txBox="1"/>
          <p:nvPr/>
        </p:nvSpPr>
        <p:spPr>
          <a:xfrm>
            <a:off x="504792" y="599220"/>
            <a:ext cx="7937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AECF</a:t>
            </a:r>
            <a:r>
              <a:rPr lang="en-US" altLang="zh-CN" sz="3600" b="1" u="sng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 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7E44AD-F57A-47F1-8C51-10F599FE9BA9}"/>
              </a:ext>
            </a:extLst>
          </p:cNvPr>
          <p:cNvSpPr txBox="1"/>
          <p:nvPr/>
        </p:nvSpPr>
        <p:spPr>
          <a:xfrm>
            <a:off x="415925" y="2635250"/>
            <a:ext cx="8845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AECF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理由如下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:△AOF≌△COE,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∴FO=EO,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∵AO=CO,∴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AECF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image475.jpeg">
            <a:extLst>
              <a:ext uri="{FF2B5EF4-FFF2-40B4-BE49-F238E27FC236}">
                <a16:creationId xmlns:a16="http://schemas.microsoft.com/office/drawing/2014/main" xmlns="" id="{0A16FA75-2D41-4BB7-86C5-394F358B99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4023" y="3300720"/>
            <a:ext cx="2767028" cy="12496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88BECDB-905C-4C9C-A0F7-9EBC7AF2EC62}"/>
              </a:ext>
            </a:extLst>
          </p:cNvPr>
          <p:cNvSpPr txBox="1"/>
          <p:nvPr/>
        </p:nvSpPr>
        <p:spPr>
          <a:xfrm>
            <a:off x="7588250" y="4181066"/>
            <a:ext cx="155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8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566B492-08E5-4CD0-94BD-700E70D6AE6A}"/>
              </a:ext>
            </a:extLst>
          </p:cNvPr>
          <p:cNvSpPr txBox="1"/>
          <p:nvPr/>
        </p:nvSpPr>
        <p:spPr>
          <a:xfrm>
            <a:off x="774699" y="1262047"/>
            <a:ext cx="80819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已知在四边形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AC,BD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O,OA=OC,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请再添加一个条件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能使四边形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成为平行四边形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(1)________;(2) ________;</a:t>
            </a:r>
          </a:p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 _______.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3D89FD5-0DFA-4658-8747-DE731402D014}"/>
              </a:ext>
            </a:extLst>
          </p:cNvPr>
          <p:cNvSpPr txBox="1"/>
          <p:nvPr/>
        </p:nvSpPr>
        <p:spPr>
          <a:xfrm>
            <a:off x="1714499" y="2837418"/>
            <a:ext cx="2226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OB=OD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52C2F89-F819-4FB1-A95F-E8FE04D12DA9}"/>
              </a:ext>
            </a:extLst>
          </p:cNvPr>
          <p:cNvSpPr txBox="1"/>
          <p:nvPr/>
        </p:nvSpPr>
        <p:spPr>
          <a:xfrm>
            <a:off x="4711592" y="2902732"/>
            <a:ext cx="185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AD∥BC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0D3EC31-D13B-4441-9BEF-FD808F587137}"/>
              </a:ext>
            </a:extLst>
          </p:cNvPr>
          <p:cNvSpPr txBox="1"/>
          <p:nvPr/>
        </p:nvSpPr>
        <p:spPr>
          <a:xfrm>
            <a:off x="1964102" y="3429000"/>
            <a:ext cx="1727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AB∥CD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8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136</TotalTime>
  <Words>1269</Words>
  <Application>Microsoft Office PowerPoint</Application>
  <PresentationFormat>全屏显示(4:3)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课件1</vt:lpstr>
      <vt:lpstr>1_课件1</vt:lpstr>
      <vt:lpstr>积分</vt:lpstr>
      <vt:lpstr>第44课时   平行四边形的判定(2)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第44课时 平行四边形的判定(2)</dc:title>
  <dc:creator>guan qianyi</dc:creator>
  <cp:lastModifiedBy>xb21cn</cp:lastModifiedBy>
  <cp:revision>8</cp:revision>
  <dcterms:created xsi:type="dcterms:W3CDTF">2020-11-26T12:35:53Z</dcterms:created>
  <dcterms:modified xsi:type="dcterms:W3CDTF">2020-11-28T16:15:33Z</dcterms:modified>
</cp:coreProperties>
</file>