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2D2DF1-474A-434E-8F21-57C820BAC3A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2253C-EDC8-4561-8983-910F308C2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53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7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46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36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6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60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43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946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6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2D2DF1-474A-434E-8F21-57C820BAC3A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2253C-EDC8-4561-8983-910F308C2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2D2DF1-474A-434E-8F21-57C820BAC3A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2253C-EDC8-4561-8983-910F308C2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4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2D2DF1-474A-434E-8F21-57C820BAC3A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2253C-EDC8-4561-8983-910F308C2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23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5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6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5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22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2DF1-474A-434E-8F21-57C820BAC3A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2253C-EDC8-4561-8983-910F308C2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9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1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3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A60BA0AF-FCCB-4797-94DF-CF4E5024D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第</a:t>
            </a:r>
            <a:r>
              <a:rPr lang="en-US" altLang="zh-CN" sz="4000" dirty="0"/>
              <a:t>45</a:t>
            </a:r>
            <a:r>
              <a:rPr lang="zh-CN" altLang="en-US" sz="4000" dirty="0"/>
              <a:t>课时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平行四边形的判定</a:t>
            </a:r>
            <a:r>
              <a:rPr lang="en-US" altLang="zh-CN" dirty="0"/>
              <a:t>(3)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61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48B82CC-AF67-4C82-AC9D-1E49901ED342}"/>
              </a:ext>
            </a:extLst>
          </p:cNvPr>
          <p:cNvSpPr txBox="1"/>
          <p:nvPr/>
        </p:nvSpPr>
        <p:spPr>
          <a:xfrm>
            <a:off x="685800" y="569034"/>
            <a:ext cx="8058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,AB∥CD,AB=CD,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的面积为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8cm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 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△AEC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的面积是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ED6E377-408A-4F87-ACD5-070D95B2312C}"/>
              </a:ext>
            </a:extLst>
          </p:cNvPr>
          <p:cNvSpPr txBox="1"/>
          <p:nvPr/>
        </p:nvSpPr>
        <p:spPr>
          <a:xfrm>
            <a:off x="746125" y="3553544"/>
            <a:ext cx="7937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,AE⊥BC,AF⊥CD,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AE=4,AF=6,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的周长为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=______.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1039792-F9EF-47F9-86B1-700B41283927}"/>
              </a:ext>
            </a:extLst>
          </p:cNvPr>
          <p:cNvSpPr txBox="1"/>
          <p:nvPr/>
        </p:nvSpPr>
        <p:spPr>
          <a:xfrm>
            <a:off x="2341562" y="1671935"/>
            <a:ext cx="1257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2cm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EEF6875-2678-4131-B38C-DCCBEBADFD92}"/>
              </a:ext>
            </a:extLst>
          </p:cNvPr>
          <p:cNvSpPr txBox="1"/>
          <p:nvPr/>
        </p:nvSpPr>
        <p:spPr>
          <a:xfrm>
            <a:off x="2428875" y="4539734"/>
            <a:ext cx="1082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48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image493.jpeg">
            <a:extLst>
              <a:ext uri="{FF2B5EF4-FFF2-40B4-BE49-F238E27FC236}">
                <a16:creationId xmlns:a16="http://schemas.microsoft.com/office/drawing/2014/main" xmlns="" id="{CFC0B4DB-196E-48D9-A2C5-438B5F02C68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1060" y="2142702"/>
            <a:ext cx="2735580" cy="1007745"/>
          </a:xfrm>
          <a:prstGeom prst="rect">
            <a:avLst/>
          </a:prstGeom>
        </p:spPr>
      </p:pic>
      <p:pic>
        <p:nvPicPr>
          <p:cNvPr id="12" name="image494.jpeg">
            <a:extLst>
              <a:ext uri="{FF2B5EF4-FFF2-40B4-BE49-F238E27FC236}">
                <a16:creationId xmlns:a16="http://schemas.microsoft.com/office/drawing/2014/main" xmlns="" id="{29B3880E-C640-431D-902A-BD59385171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0935" y="4975160"/>
            <a:ext cx="2195830" cy="11874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BB57B80-C974-4099-8B21-F8204CDD5690}"/>
              </a:ext>
            </a:extLst>
          </p:cNvPr>
          <p:cNvSpPr txBox="1"/>
          <p:nvPr/>
        </p:nvSpPr>
        <p:spPr>
          <a:xfrm>
            <a:off x="7410450" y="2789889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33BB0026-F089-4E08-9192-2D0DA1B880E6}"/>
              </a:ext>
            </a:extLst>
          </p:cNvPr>
          <p:cNvSpPr txBox="1"/>
          <p:nvPr/>
        </p:nvSpPr>
        <p:spPr>
          <a:xfrm>
            <a:off x="6865136" y="5710967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90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96.jpeg">
            <a:extLst>
              <a:ext uri="{FF2B5EF4-FFF2-40B4-BE49-F238E27FC236}">
                <a16:creationId xmlns:a16="http://schemas.microsoft.com/office/drawing/2014/main" xmlns="" id="{B56C43C1-7C4E-4103-BE59-9EA5CD96FB1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9035" y="2741228"/>
            <a:ext cx="2411730" cy="17633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117DFCD-4539-4B9B-A638-9CEDED1F7F98}"/>
              </a:ext>
            </a:extLst>
          </p:cNvPr>
          <p:cNvSpPr txBox="1"/>
          <p:nvPr/>
        </p:nvSpPr>
        <p:spPr>
          <a:xfrm>
            <a:off x="6788150" y="4758907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BD2710C-5D5E-47EB-8319-36467C497E07}"/>
              </a:ext>
            </a:extLst>
          </p:cNvPr>
          <p:cNvSpPr txBox="1"/>
          <p:nvPr/>
        </p:nvSpPr>
        <p:spPr>
          <a:xfrm>
            <a:off x="273050" y="366403"/>
            <a:ext cx="87947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在直角坐标系中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,A(0,4),C(3,0).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(1)①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画出线段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轴对称线段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顺时针旋转一个角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得到对应线段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AD∥x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请画出线段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8CBCF26-72DA-47C6-8950-E34605EADFAB}"/>
              </a:ext>
            </a:extLst>
          </p:cNvPr>
          <p:cNvSpPr txBox="1"/>
          <p:nvPr/>
        </p:nvSpPr>
        <p:spPr>
          <a:xfrm>
            <a:off x="742950" y="3743244"/>
            <a:ext cx="5156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(1)①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如图所示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直线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如图所示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663D901-0D7B-434F-9871-94823BE8298D}"/>
              </a:ext>
            </a:extLst>
          </p:cNvPr>
          <p:cNvSpPr txBox="1"/>
          <p:nvPr/>
        </p:nvSpPr>
        <p:spPr>
          <a:xfrm>
            <a:off x="825500" y="642843"/>
            <a:ext cx="7353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若直线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中四边形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的面积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求实数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539EC384-63C3-4541-B738-8E9415F4206F}"/>
                  </a:ext>
                </a:extLst>
              </p:cNvPr>
              <p:cNvSpPr txBox="1"/>
              <p:nvPr/>
            </p:nvSpPr>
            <p:spPr>
              <a:xfrm>
                <a:off x="698500" y="2590849"/>
                <a:ext cx="8445500" cy="2274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(2)∵A(0,4),C(3,0),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平行四边形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的中心坐标为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代入直线得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k=2,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k=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39EC384-63C3-4541-B738-8E9415F42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2590849"/>
                <a:ext cx="8445500" cy="2274212"/>
              </a:xfrm>
              <a:prstGeom prst="rect">
                <a:avLst/>
              </a:prstGeom>
              <a:blipFill>
                <a:blip r:embed="rId2"/>
                <a:stretch>
                  <a:fillRect l="-2238" t="-4021" b="-2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496.jpeg">
            <a:extLst>
              <a:ext uri="{FF2B5EF4-FFF2-40B4-BE49-F238E27FC236}">
                <a16:creationId xmlns:a16="http://schemas.microsoft.com/office/drawing/2014/main" xmlns="" id="{A8F40715-F44B-4BE0-9E50-78519C9981A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5851" y="1280074"/>
            <a:ext cx="2411730" cy="17633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AB4EDDA-B84D-4DCB-A0E2-778269B9B379}"/>
              </a:ext>
            </a:extLst>
          </p:cNvPr>
          <p:cNvSpPr txBox="1"/>
          <p:nvPr/>
        </p:nvSpPr>
        <p:spPr>
          <a:xfrm>
            <a:off x="5532682" y="2969281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4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CE80832-C0F3-4930-9774-F2E122C1FF75}"/>
              </a:ext>
            </a:extLst>
          </p:cNvPr>
          <p:cNvSpPr txBox="1"/>
          <p:nvPr/>
        </p:nvSpPr>
        <p:spPr>
          <a:xfrm>
            <a:off x="895350" y="569044"/>
            <a:ext cx="7353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解不等式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:2(x-6)+4≤3x-5,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并将它的解集在数轴上表示出来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image498.jpeg">
            <a:extLst>
              <a:ext uri="{FF2B5EF4-FFF2-40B4-BE49-F238E27FC236}">
                <a16:creationId xmlns:a16="http://schemas.microsoft.com/office/drawing/2014/main" xmlns="" id="{A1ABEDEE-B175-4995-B864-E009884E636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4971" y="4393319"/>
            <a:ext cx="4067810" cy="4679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1676A69-1D91-44F4-B115-F8BEB261C7C0}"/>
              </a:ext>
            </a:extLst>
          </p:cNvPr>
          <p:cNvSpPr txBox="1"/>
          <p:nvPr/>
        </p:nvSpPr>
        <p:spPr>
          <a:xfrm>
            <a:off x="1051998" y="2551928"/>
            <a:ext cx="68472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:2(x-6)+4≤3x-5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2x-12+4≤3x-5,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:x≥-3,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在数轴上表示解集为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7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AB453B2E-6CA1-43E2-824B-5D6D72C3947F}"/>
                  </a:ext>
                </a:extLst>
              </p:cNvPr>
              <p:cNvSpPr txBox="1"/>
              <p:nvPr/>
            </p:nvSpPr>
            <p:spPr>
              <a:xfrm>
                <a:off x="717550" y="533817"/>
                <a:ext cx="7658100" cy="2083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14.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然后再从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-2&lt;x≤2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的范围内选取一个合适的整数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代入求值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453B2E-6CA1-43E2-824B-5D6D72C39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0" y="533817"/>
                <a:ext cx="7658100" cy="2083584"/>
              </a:xfrm>
              <a:prstGeom prst="rect">
                <a:avLst/>
              </a:prstGeom>
              <a:blipFill>
                <a:blip r:embed="rId2"/>
                <a:stretch>
                  <a:fillRect l="-2468" b="-10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B5D4A698-E3B5-4375-8383-2AACC572CE14}"/>
                  </a:ext>
                </a:extLst>
              </p:cNvPr>
              <p:cNvSpPr txBox="1"/>
              <p:nvPr/>
            </p:nvSpPr>
            <p:spPr>
              <a:xfrm>
                <a:off x="717550" y="2966651"/>
                <a:ext cx="7835900" cy="3291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∵-2&lt;x≤2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为整数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,∴x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只能取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x=2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=4.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5D4A698-E3B5-4375-8383-2AACC572C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0" y="2966651"/>
                <a:ext cx="7835900" cy="3291735"/>
              </a:xfrm>
              <a:prstGeom prst="rect">
                <a:avLst/>
              </a:prstGeom>
              <a:blipFill>
                <a:blip r:embed="rId3"/>
                <a:stretch>
                  <a:fillRect l="-2412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18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96C0EFC-0713-40DA-AFB8-ADF70E3254EE}"/>
              </a:ext>
            </a:extLst>
          </p:cNvPr>
          <p:cNvSpPr txBox="1"/>
          <p:nvPr/>
        </p:nvSpPr>
        <p:spPr>
          <a:xfrm>
            <a:off x="333375" y="1024786"/>
            <a:ext cx="84772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的端点分别在直线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则下列说法中正确的是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∥l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a=b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∥l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a=c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a∥b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a=b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∥l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a∥b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a=b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232890F-8323-4C84-870C-EDF00A1BD6F4}"/>
              </a:ext>
            </a:extLst>
          </p:cNvPr>
          <p:cNvSpPr txBox="1"/>
          <p:nvPr/>
        </p:nvSpPr>
        <p:spPr>
          <a:xfrm>
            <a:off x="7112000" y="1606034"/>
            <a:ext cx="102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image484.jpeg">
            <a:extLst>
              <a:ext uri="{FF2B5EF4-FFF2-40B4-BE49-F238E27FC236}">
                <a16:creationId xmlns:a16="http://schemas.microsoft.com/office/drawing/2014/main" xmlns="" id="{CDAA4844-5F15-4CCA-BE51-3E67F841F95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0871" y="2732946"/>
            <a:ext cx="2375535" cy="10439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8B85AAD-AF22-40C7-878F-A83CF1B3A5CE}"/>
              </a:ext>
            </a:extLst>
          </p:cNvPr>
          <p:cNvSpPr txBox="1"/>
          <p:nvPr/>
        </p:nvSpPr>
        <p:spPr>
          <a:xfrm>
            <a:off x="6712735" y="3960525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30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F789283-D91A-4E7D-ABCA-6AF791BCBC6A}"/>
              </a:ext>
            </a:extLst>
          </p:cNvPr>
          <p:cNvSpPr txBox="1"/>
          <p:nvPr/>
        </p:nvSpPr>
        <p:spPr>
          <a:xfrm>
            <a:off x="698500" y="1465942"/>
            <a:ext cx="7937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△CDF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不一定全等的条件是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A.DF=BE	B.AF=CE	</a:t>
            </a:r>
            <a:b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C.CF=AE	D.CF∥AE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D051217-0EDD-4C04-986E-C6D4968B153A}"/>
              </a:ext>
            </a:extLst>
          </p:cNvPr>
          <p:cNvSpPr txBox="1"/>
          <p:nvPr/>
        </p:nvSpPr>
        <p:spPr>
          <a:xfrm>
            <a:off x="4826000" y="2622034"/>
            <a:ext cx="63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image485.jpeg">
            <a:extLst>
              <a:ext uri="{FF2B5EF4-FFF2-40B4-BE49-F238E27FC236}">
                <a16:creationId xmlns:a16="http://schemas.microsoft.com/office/drawing/2014/main" xmlns="" id="{DC264580-7397-4317-B0B7-095C595F2D2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8512" y="3176374"/>
            <a:ext cx="2339975" cy="11518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99C5665-856A-483F-8B72-4A97899F2DCB}"/>
              </a:ext>
            </a:extLst>
          </p:cNvPr>
          <p:cNvSpPr txBox="1"/>
          <p:nvPr/>
        </p:nvSpPr>
        <p:spPr>
          <a:xfrm>
            <a:off x="6467639" y="4410115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63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392DF21-9AED-4994-B0E2-2BE368014641}"/>
              </a:ext>
            </a:extLst>
          </p:cNvPr>
          <p:cNvSpPr txBox="1"/>
          <p:nvPr/>
        </p:nvSpPr>
        <p:spPr>
          <a:xfrm>
            <a:off x="627832" y="705313"/>
            <a:ext cx="77152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将一张平行四边形的纸片折一次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使得折痕平分这个平行四边形的面积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则这样的折纸方法共有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B.2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C.4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D.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无数种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DFC718F-DB8A-4EDD-A2EB-D59F392495D4}"/>
              </a:ext>
            </a:extLst>
          </p:cNvPr>
          <p:cNvSpPr txBox="1"/>
          <p:nvPr/>
        </p:nvSpPr>
        <p:spPr>
          <a:xfrm>
            <a:off x="716863" y="3677708"/>
            <a:ext cx="81216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,AB=AC=15,D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DE∥BA,DF∥CA,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AFDE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的周长是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51889DB-FF40-46F4-A6C9-0BF72C82FA96}"/>
              </a:ext>
            </a:extLst>
          </p:cNvPr>
          <p:cNvSpPr txBox="1"/>
          <p:nvPr/>
        </p:nvSpPr>
        <p:spPr>
          <a:xfrm>
            <a:off x="6592871" y="1859475"/>
            <a:ext cx="102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29CBC90-CCE7-4923-BFB8-18629BA4B150}"/>
              </a:ext>
            </a:extLst>
          </p:cNvPr>
          <p:cNvSpPr txBox="1"/>
          <p:nvPr/>
        </p:nvSpPr>
        <p:spPr>
          <a:xfrm>
            <a:off x="1005788" y="4649998"/>
            <a:ext cx="800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30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image486.jpeg">
            <a:extLst>
              <a:ext uri="{FF2B5EF4-FFF2-40B4-BE49-F238E27FC236}">
                <a16:creationId xmlns:a16="http://schemas.microsoft.com/office/drawing/2014/main" xmlns="" id="{603DCA95-DEC8-46C5-9B6F-34AA865AE17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5393" y="5005851"/>
            <a:ext cx="1475740" cy="11874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963F4A6-0D45-4875-9875-04D34CA448F7}"/>
              </a:ext>
            </a:extLst>
          </p:cNvPr>
          <p:cNvSpPr txBox="1"/>
          <p:nvPr/>
        </p:nvSpPr>
        <p:spPr>
          <a:xfrm>
            <a:off x="7223073" y="5823969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88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52EA256-2190-4FB7-BC11-FE464CD9624A}"/>
              </a:ext>
            </a:extLst>
          </p:cNvPr>
          <p:cNvSpPr txBox="1"/>
          <p:nvPr/>
        </p:nvSpPr>
        <p:spPr>
          <a:xfrm>
            <a:off x="882650" y="1506384"/>
            <a:ext cx="75755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每个最小正方形的边长为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之间距离是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___, 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之间的距离是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B2A6783-6F27-4C14-9318-4C6613E53E9B}"/>
              </a:ext>
            </a:extLst>
          </p:cNvPr>
          <p:cNvSpPr txBox="1"/>
          <p:nvPr/>
        </p:nvSpPr>
        <p:spPr>
          <a:xfrm>
            <a:off x="4940300" y="1965876"/>
            <a:ext cx="882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23585840-E804-473E-BBCF-DA2DCC750FD2}"/>
                  </a:ext>
                </a:extLst>
              </p:cNvPr>
              <p:cNvSpPr txBox="1"/>
              <p:nvPr/>
            </p:nvSpPr>
            <p:spPr>
              <a:xfrm>
                <a:off x="2984500" y="2536448"/>
                <a:ext cx="863600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𝟐𝟖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585840-E804-473E-BBCF-DA2DCC750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500" y="2536448"/>
                <a:ext cx="863600" cy="892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487.jpeg">
            <a:extLst>
              <a:ext uri="{FF2B5EF4-FFF2-40B4-BE49-F238E27FC236}">
                <a16:creationId xmlns:a16="http://schemas.microsoft.com/office/drawing/2014/main" xmlns="" id="{238438F8-4C58-4592-B83C-C32669B33BD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3260710"/>
            <a:ext cx="2994428" cy="15524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B93E8BF-C04B-47E0-979C-CFEA66D0D281}"/>
              </a:ext>
            </a:extLst>
          </p:cNvPr>
          <p:cNvSpPr txBox="1"/>
          <p:nvPr/>
        </p:nvSpPr>
        <p:spPr>
          <a:xfrm>
            <a:off x="5568950" y="4982284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0C8EA3B-2161-4AD5-8C08-4596CF16571B}"/>
              </a:ext>
            </a:extLst>
          </p:cNvPr>
          <p:cNvSpPr txBox="1"/>
          <p:nvPr/>
        </p:nvSpPr>
        <p:spPr>
          <a:xfrm>
            <a:off x="717550" y="643696"/>
            <a:ext cx="79946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的各边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分别取点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AK=CM,BL=DN.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KLMN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C9C9023-334F-42CB-BBB7-1D0AB7CD74AD}"/>
              </a:ext>
            </a:extLst>
          </p:cNvPr>
          <p:cNvSpPr txBox="1"/>
          <p:nvPr/>
        </p:nvSpPr>
        <p:spPr>
          <a:xfrm>
            <a:off x="717550" y="2690797"/>
            <a:ext cx="66738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△AKN≌△CML(SAS),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KN=ML.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△BKL≌△DMN,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KL=MN.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KLMN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为平行四边形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488.jpeg">
            <a:extLst>
              <a:ext uri="{FF2B5EF4-FFF2-40B4-BE49-F238E27FC236}">
                <a16:creationId xmlns:a16="http://schemas.microsoft.com/office/drawing/2014/main" xmlns="" id="{4A0A15BF-7910-4FDF-8BDD-330FEFC863D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8479" y="2729264"/>
            <a:ext cx="2267585" cy="11156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1177464-9488-4DCD-874F-8C975B9E0087}"/>
              </a:ext>
            </a:extLst>
          </p:cNvPr>
          <p:cNvSpPr txBox="1"/>
          <p:nvPr/>
        </p:nvSpPr>
        <p:spPr>
          <a:xfrm>
            <a:off x="6929552" y="4052708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2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89.jpeg">
            <a:extLst>
              <a:ext uri="{FF2B5EF4-FFF2-40B4-BE49-F238E27FC236}">
                <a16:creationId xmlns:a16="http://schemas.microsoft.com/office/drawing/2014/main" xmlns="" id="{C01BD9CF-F49F-4A7F-90B4-EDC71658247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6420" y="1815529"/>
            <a:ext cx="2195830" cy="12598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C454B10-EF29-4918-8B6B-6A9292196CDA}"/>
              </a:ext>
            </a:extLst>
          </p:cNvPr>
          <p:cNvSpPr txBox="1"/>
          <p:nvPr/>
        </p:nvSpPr>
        <p:spPr>
          <a:xfrm>
            <a:off x="6074410" y="3244334"/>
            <a:ext cx="1339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243FE05-24C9-419D-AE4F-0651C05F5477}"/>
              </a:ext>
            </a:extLst>
          </p:cNvPr>
          <p:cNvSpPr txBox="1"/>
          <p:nvPr/>
        </p:nvSpPr>
        <p:spPr>
          <a:xfrm>
            <a:off x="1301750" y="938366"/>
            <a:ext cx="66865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,AE⊥BD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CF⊥BD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:BE=DF;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5A25F7D-0888-402E-9A78-4DCE478AAE55}"/>
              </a:ext>
            </a:extLst>
          </p:cNvPr>
          <p:cNvSpPr txBox="1"/>
          <p:nvPr/>
        </p:nvSpPr>
        <p:spPr>
          <a:xfrm>
            <a:off x="847090" y="3613666"/>
            <a:ext cx="7623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△ABE≌△CDF(AAS),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∴BE=DF;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8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2B03826-2FD9-408A-B924-3A22C3B5AB7A}"/>
              </a:ext>
            </a:extLst>
          </p:cNvPr>
          <p:cNvSpPr txBox="1"/>
          <p:nvPr/>
        </p:nvSpPr>
        <p:spPr>
          <a:xfrm>
            <a:off x="571500" y="473794"/>
            <a:ext cx="73279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M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分别为边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DM=BN,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试判断四边形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MENF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的形状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并证明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C61A321-00F9-437E-B8E5-54C5010E84B1}"/>
              </a:ext>
            </a:extLst>
          </p:cNvPr>
          <p:cNvSpPr txBox="1"/>
          <p:nvPr/>
        </p:nvSpPr>
        <p:spPr>
          <a:xfrm>
            <a:off x="571500" y="2501170"/>
            <a:ext cx="7581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△DMF≌△BNE,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NE=MF,∠MFD=∠NEB,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∠MFE=∠NEF,∴MF∥NE,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可得四边形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MENF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489.jpeg">
            <a:extLst>
              <a:ext uri="{FF2B5EF4-FFF2-40B4-BE49-F238E27FC236}">
                <a16:creationId xmlns:a16="http://schemas.microsoft.com/office/drawing/2014/main" xmlns="" id="{0F1148BB-E48A-4B5D-92A0-7CE6F4C0FBE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8333" y="1871250"/>
            <a:ext cx="2195830" cy="12598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0807969-77C4-4141-A027-B7A4056B5B63}"/>
              </a:ext>
            </a:extLst>
          </p:cNvPr>
          <p:cNvSpPr txBox="1"/>
          <p:nvPr/>
        </p:nvSpPr>
        <p:spPr>
          <a:xfrm>
            <a:off x="6536323" y="3300055"/>
            <a:ext cx="1339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85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D7F4596-12B5-4B82-B02B-F233D8581E69}"/>
              </a:ext>
            </a:extLst>
          </p:cNvPr>
          <p:cNvSpPr txBox="1"/>
          <p:nvPr/>
        </p:nvSpPr>
        <p:spPr>
          <a:xfrm>
            <a:off x="901700" y="569034"/>
            <a:ext cx="7988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上任意一点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且平行四边形的面积为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△BCE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的面积为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A.4	B.3	C.2	D.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不能确定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7EAE302-A157-4684-8E35-EDF19CA6D10B}"/>
              </a:ext>
            </a:extLst>
          </p:cNvPr>
          <p:cNvSpPr txBox="1"/>
          <p:nvPr/>
        </p:nvSpPr>
        <p:spPr>
          <a:xfrm>
            <a:off x="901700" y="3699594"/>
            <a:ext cx="7988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∠ADC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 BE=4cm,AB=6cm,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AD=______.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7C477A3-8164-4316-A36E-73F1F31EB84B}"/>
              </a:ext>
            </a:extLst>
          </p:cNvPr>
          <p:cNvSpPr txBox="1"/>
          <p:nvPr/>
        </p:nvSpPr>
        <p:spPr>
          <a:xfrm>
            <a:off x="3020219" y="1723196"/>
            <a:ext cx="63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111DDB0-35F7-4A51-8313-ADB61284C876}"/>
              </a:ext>
            </a:extLst>
          </p:cNvPr>
          <p:cNvSpPr txBox="1"/>
          <p:nvPr/>
        </p:nvSpPr>
        <p:spPr>
          <a:xfrm>
            <a:off x="1852855" y="4743676"/>
            <a:ext cx="121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10cm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image491.jpeg">
            <a:extLst>
              <a:ext uri="{FF2B5EF4-FFF2-40B4-BE49-F238E27FC236}">
                <a16:creationId xmlns:a16="http://schemas.microsoft.com/office/drawing/2014/main" xmlns="" id="{E4F26AB9-A3A6-4D12-BA0F-C4D76E9E208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8737" y="2042711"/>
            <a:ext cx="2447925" cy="1115695"/>
          </a:xfrm>
          <a:prstGeom prst="rect">
            <a:avLst/>
          </a:prstGeom>
        </p:spPr>
      </p:pic>
      <p:pic>
        <p:nvPicPr>
          <p:cNvPr id="10" name="image492.jpeg">
            <a:extLst>
              <a:ext uri="{FF2B5EF4-FFF2-40B4-BE49-F238E27FC236}">
                <a16:creationId xmlns:a16="http://schemas.microsoft.com/office/drawing/2014/main" xmlns="" id="{64168CE5-9646-4E35-BACE-E4D723CA370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9531" y="5066842"/>
            <a:ext cx="2375535" cy="10795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DB7E0D95-2A9B-4740-AA6D-F0AB28E9D366}"/>
              </a:ext>
            </a:extLst>
          </p:cNvPr>
          <p:cNvSpPr txBox="1"/>
          <p:nvPr/>
        </p:nvSpPr>
        <p:spPr>
          <a:xfrm>
            <a:off x="6787298" y="3287300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97B2070-4087-4947-98C6-0A438D9F5951}"/>
              </a:ext>
            </a:extLst>
          </p:cNvPr>
          <p:cNvSpPr txBox="1"/>
          <p:nvPr/>
        </p:nvSpPr>
        <p:spPr>
          <a:xfrm>
            <a:off x="5925559" y="6245400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2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33</TotalTime>
  <Words>999</Words>
  <Application>Microsoft Office PowerPoint</Application>
  <PresentationFormat>全屏显示(4:3)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课件1</vt:lpstr>
      <vt:lpstr>1_课件1</vt:lpstr>
      <vt:lpstr>积分</vt:lpstr>
      <vt:lpstr>第45课时   平行四边形的判定(3)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第45课时 平行四边形的判定(3)</dc:title>
  <dc:creator>guan qianyi</dc:creator>
  <cp:lastModifiedBy>xb21cn</cp:lastModifiedBy>
  <cp:revision>7</cp:revision>
  <dcterms:created xsi:type="dcterms:W3CDTF">2020-11-26T14:48:33Z</dcterms:created>
  <dcterms:modified xsi:type="dcterms:W3CDTF">2020-11-28T16:18:04Z</dcterms:modified>
</cp:coreProperties>
</file>