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AB816D-D41C-4A31-88CD-C6A794BBE13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42588-425D-4FB0-BD0D-6427AD93A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2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8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8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4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842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65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89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77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56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96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7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AB816D-D41C-4A31-88CD-C6A794BBE13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42588-425D-4FB0-BD0D-6427AD93A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59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AB816D-D41C-4A31-88CD-C6A794BBE13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42588-425D-4FB0-BD0D-6427AD93A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9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AB816D-D41C-4A31-88CD-C6A794BBE13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42588-425D-4FB0-BD0D-6427AD93A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3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9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58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8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2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04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816D-D41C-4A31-88CD-C6A794BBE13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42588-425D-4FB0-BD0D-6427AD93A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2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9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3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2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4A6D0122-6025-4F5D-97EC-CA0B00B86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>
              <a:tabLst>
                <a:tab pos="1790700" algn="l"/>
              </a:tabLst>
            </a:pPr>
            <a:r>
              <a:rPr lang="zh-CN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课时</a:t>
            </a:r>
            <a: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等腰三角形</a:t>
            </a:r>
            <a:r>
              <a:rPr lang="en-US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(4)——30°</a:t>
            </a:r>
            <a:r>
              <a:rPr lang="zh-CN" altLang="zh-CN" sz="4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的直角三角形</a:t>
            </a:r>
            <a:endParaRPr lang="zh-CN" altLang="en-US" sz="8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36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6D7761D-0637-4D5F-B8BB-3B674AE13AD4}"/>
              </a:ext>
            </a:extLst>
          </p:cNvPr>
          <p:cNvSpPr txBox="1"/>
          <p:nvPr/>
        </p:nvSpPr>
        <p:spPr>
          <a:xfrm>
            <a:off x="514350" y="956519"/>
            <a:ext cx="81153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在等边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,AB=4,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上任意一点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PE⊥BC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E;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EF⊥AC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F;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FQ⊥AB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BP=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x,AQ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=y,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用含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的式子填空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并解答有关问题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69.jpeg">
            <a:extLst>
              <a:ext uri="{FF2B5EF4-FFF2-40B4-BE49-F238E27FC236}">
                <a16:creationId xmlns:a16="http://schemas.microsoft.com/office/drawing/2014/main" xmlns="" id="{26A754EA-8A2A-4E54-9123-344BDB077D6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4057" y="3559810"/>
            <a:ext cx="2051685" cy="18719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4F302E7-E9EE-4D43-9C29-D570CD4589E9}"/>
              </a:ext>
            </a:extLst>
          </p:cNvPr>
          <p:cNvSpPr txBox="1"/>
          <p:nvPr/>
        </p:nvSpPr>
        <p:spPr>
          <a:xfrm>
            <a:off x="6034086" y="5577234"/>
            <a:ext cx="157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26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F39E1099-2F14-4328-95BE-448039BC5232}"/>
                  </a:ext>
                </a:extLst>
              </p:cNvPr>
              <p:cNvSpPr txBox="1"/>
              <p:nvPr/>
            </p:nvSpPr>
            <p:spPr>
              <a:xfrm>
                <a:off x="457200" y="987242"/>
                <a:ext cx="9420225" cy="4390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根据题意可得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,BE=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BP,∴BE=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x,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∴EC=4-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∵FC=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EC,∴FC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 ______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∴AF=4-FC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 ______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∵AQ=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AF,∴AQ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 ______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∴y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之间的函数关系式为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______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9E1099-2F14-4328-95BE-448039BC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7242"/>
                <a:ext cx="9420225" cy="4390689"/>
              </a:xfrm>
              <a:prstGeom prst="rect">
                <a:avLst/>
              </a:prstGeom>
              <a:blipFill>
                <a:blip r:embed="rId2"/>
                <a:stretch>
                  <a:fillRect l="-1942" t="-139" b="-3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B382A179-7D1D-463F-B4A5-C78052ACC077}"/>
                  </a:ext>
                </a:extLst>
              </p:cNvPr>
              <p:cNvSpPr txBox="1"/>
              <p:nvPr/>
            </p:nvSpPr>
            <p:spPr>
              <a:xfrm>
                <a:off x="4572000" y="2392877"/>
                <a:ext cx="2102644" cy="889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382A179-7D1D-463F-B4A5-C78052ACC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92877"/>
                <a:ext cx="2102644" cy="889924"/>
              </a:xfrm>
              <a:prstGeom prst="rect">
                <a:avLst/>
              </a:prstGeom>
              <a:blipFill>
                <a:blip r:embed="rId3"/>
                <a:stretch>
                  <a:fillRect l="-8696" t="-685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D7792937-68FB-4CBB-BFC5-DDE6C0880964}"/>
                  </a:ext>
                </a:extLst>
              </p:cNvPr>
              <p:cNvSpPr txBox="1"/>
              <p:nvPr/>
            </p:nvSpPr>
            <p:spPr>
              <a:xfrm>
                <a:off x="3053953" y="3065732"/>
                <a:ext cx="3036094" cy="889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7792937-68FB-4CBB-BFC5-DDE6C0880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53" y="3065732"/>
                <a:ext cx="3036094" cy="889924"/>
              </a:xfrm>
              <a:prstGeom prst="rect">
                <a:avLst/>
              </a:prstGeom>
              <a:blipFill>
                <a:blip r:embed="rId4"/>
                <a:stretch>
                  <a:fillRect l="-6225" t="-685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BAD4C20F-9A6A-4972-86AB-B2830CF59622}"/>
                  </a:ext>
                </a:extLst>
              </p:cNvPr>
              <p:cNvSpPr txBox="1"/>
              <p:nvPr/>
            </p:nvSpPr>
            <p:spPr>
              <a:xfrm>
                <a:off x="4524375" y="3662416"/>
                <a:ext cx="3131344" cy="892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AD4C20F-9A6A-4972-86AB-B2830CF5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75" y="3662416"/>
                <a:ext cx="3131344" cy="892745"/>
              </a:xfrm>
              <a:prstGeom prst="rect">
                <a:avLst/>
              </a:prstGeom>
              <a:blipFill>
                <a:blip r:embed="rId5"/>
                <a:stretch>
                  <a:fillRect l="-5837" t="-685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3992ADC7-CD77-4F65-A2B3-3F0AB174AD88}"/>
                  </a:ext>
                </a:extLst>
              </p:cNvPr>
              <p:cNvSpPr txBox="1"/>
              <p:nvPr/>
            </p:nvSpPr>
            <p:spPr>
              <a:xfrm>
                <a:off x="6080522" y="4335271"/>
                <a:ext cx="2350294" cy="892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y=1+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992ADC7-CD77-4F65-A2B3-3F0AB174A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522" y="4335271"/>
                <a:ext cx="2350294" cy="892745"/>
              </a:xfrm>
              <a:prstGeom prst="rect">
                <a:avLst/>
              </a:prstGeom>
              <a:blipFill>
                <a:blip r:embed="rId6"/>
                <a:stretch>
                  <a:fillRect l="-7772" b="-7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69.jpeg">
            <a:extLst>
              <a:ext uri="{FF2B5EF4-FFF2-40B4-BE49-F238E27FC236}">
                <a16:creationId xmlns:a16="http://schemas.microsoft.com/office/drawing/2014/main" xmlns="" id="{CED3B9A4-033B-43F0-A223-090DDE74F341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29413" y="1903656"/>
            <a:ext cx="2051685" cy="18719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71E375E-957F-4609-A0BE-DD8376A4CA01}"/>
              </a:ext>
            </a:extLst>
          </p:cNvPr>
          <p:cNvSpPr txBox="1"/>
          <p:nvPr/>
        </p:nvSpPr>
        <p:spPr>
          <a:xfrm>
            <a:off x="6969442" y="3921080"/>
            <a:ext cx="157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17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E26ABAD-5298-4A99-BC8D-EA0C9F3B4F90}"/>
              </a:ext>
            </a:extLst>
          </p:cNvPr>
          <p:cNvSpPr txBox="1"/>
          <p:nvPr/>
        </p:nvSpPr>
        <p:spPr>
          <a:xfrm>
            <a:off x="180975" y="566314"/>
            <a:ext cx="8782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AQ=1.2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的长度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的长度等于多少时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重合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7021314-4738-48E1-A05B-855816497109}"/>
              </a:ext>
            </a:extLst>
          </p:cNvPr>
          <p:cNvSpPr txBox="1"/>
          <p:nvPr/>
        </p:nvSpPr>
        <p:spPr>
          <a:xfrm>
            <a:off x="342900" y="2772823"/>
            <a:ext cx="6915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AQ=1.2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,BP=1.6;</a:t>
            </a:r>
            <a:endParaRPr lang="zh-CN" altLang="zh-CN" sz="36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31C8B7C2-FD74-4BC9-8193-ED238B6844E9}"/>
                  </a:ext>
                </a:extLst>
              </p:cNvPr>
              <p:cNvSpPr txBox="1"/>
              <p:nvPr/>
            </p:nvSpPr>
            <p:spPr>
              <a:xfrm>
                <a:off x="876300" y="3762011"/>
                <a:ext cx="7943850" cy="2246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(3)∵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与点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重合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36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en-US" altLang="zh-CN" sz="3600" b="1" dirty="0" err="1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x+y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=4,∴x+1+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x=4,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36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BP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的长度等于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与点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重合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6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1C8B7C2-FD74-4BC9-8193-ED238B684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762011"/>
                <a:ext cx="7943850" cy="2246962"/>
              </a:xfrm>
              <a:prstGeom prst="rect">
                <a:avLst/>
              </a:prstGeom>
              <a:blipFill>
                <a:blip r:embed="rId2"/>
                <a:stretch>
                  <a:fillRect l="-2379" t="-4065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69.jpeg">
            <a:extLst>
              <a:ext uri="{FF2B5EF4-FFF2-40B4-BE49-F238E27FC236}">
                <a16:creationId xmlns:a16="http://schemas.microsoft.com/office/drawing/2014/main" xmlns="" id="{E195D410-455F-400D-83F8-36DE9FC7BF5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1807" y="2109500"/>
            <a:ext cx="2051685" cy="18719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8F5D1F1-2B60-4C8D-89D8-F9ABF9A7CA5F}"/>
              </a:ext>
            </a:extLst>
          </p:cNvPr>
          <p:cNvSpPr txBox="1"/>
          <p:nvPr/>
        </p:nvSpPr>
        <p:spPr>
          <a:xfrm>
            <a:off x="7081836" y="4126924"/>
            <a:ext cx="157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74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72B22DE-32BD-4BBE-9182-6F1A1B65CE9D}"/>
              </a:ext>
            </a:extLst>
          </p:cNvPr>
          <p:cNvSpPr txBox="1"/>
          <p:nvPr/>
        </p:nvSpPr>
        <p:spPr>
          <a:xfrm>
            <a:off x="615950" y="750927"/>
            <a:ext cx="7670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已知直角三角形中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30°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角所对的直角边长是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2cm,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则斜边的长是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A.2cm	B.4cm	C.6cm	D.8cm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F9EF9E3-DE0A-41EC-B376-1B7FD77F1BCA}"/>
              </a:ext>
            </a:extLst>
          </p:cNvPr>
          <p:cNvSpPr txBox="1"/>
          <p:nvPr/>
        </p:nvSpPr>
        <p:spPr>
          <a:xfrm>
            <a:off x="615950" y="3332113"/>
            <a:ext cx="80581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,∠C=90°,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∠A=30°,AB+BC=9cm,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  ) 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A.3cm	B.4cm	C.5cm	D.6cm</a:t>
            </a:r>
            <a:endParaRPr lang="zh-CN" altLang="zh-CN" sz="36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zh-CN" sz="36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image58.jpeg">
            <a:extLst>
              <a:ext uri="{FF2B5EF4-FFF2-40B4-BE49-F238E27FC236}">
                <a16:creationId xmlns:a16="http://schemas.microsoft.com/office/drawing/2014/main" xmlns="" id="{6772FD92-6C26-40BD-88B2-DE8E771591F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6810" y="5171897"/>
            <a:ext cx="2195830" cy="1295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C352BBF-5F21-46B9-846C-8334AEB8B585}"/>
              </a:ext>
            </a:extLst>
          </p:cNvPr>
          <p:cNvSpPr txBox="1"/>
          <p:nvPr/>
        </p:nvSpPr>
        <p:spPr>
          <a:xfrm>
            <a:off x="7324725" y="1304582"/>
            <a:ext cx="647700" cy="64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A55A20A6-DA11-43D6-A8B4-8C5C816D41D6}"/>
              </a:ext>
            </a:extLst>
          </p:cNvPr>
          <p:cNvSpPr txBox="1"/>
          <p:nvPr/>
        </p:nvSpPr>
        <p:spPr>
          <a:xfrm>
            <a:off x="7774940" y="3839260"/>
            <a:ext cx="647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B07E1427-3588-4696-A60C-5CED9EBEDE40}"/>
              </a:ext>
            </a:extLst>
          </p:cNvPr>
          <p:cNvSpPr txBox="1"/>
          <p:nvPr/>
        </p:nvSpPr>
        <p:spPr>
          <a:xfrm>
            <a:off x="6607492" y="6441728"/>
            <a:ext cx="157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9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A4E23E6-9866-4FDD-9823-F6B9112B83E5}"/>
              </a:ext>
            </a:extLst>
          </p:cNvPr>
          <p:cNvSpPr txBox="1"/>
          <p:nvPr/>
        </p:nvSpPr>
        <p:spPr>
          <a:xfrm>
            <a:off x="283368" y="399437"/>
            <a:ext cx="82986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的顶角为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腰长为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则底边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上的中线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长为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5EDFE12-09ED-43D0-867A-2A64A4F346AF}"/>
              </a:ext>
            </a:extLst>
          </p:cNvPr>
          <p:cNvSpPr txBox="1"/>
          <p:nvPr/>
        </p:nvSpPr>
        <p:spPr>
          <a:xfrm>
            <a:off x="283368" y="3281393"/>
            <a:ext cx="87177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∠ACB=90°,CD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边上的高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∠A=30°,AB=4cm,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(1)BC= ______;(2)∠BCD= ______;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(3)BD= ______;(4)AD= ______.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image59.jpeg">
            <a:extLst>
              <a:ext uri="{FF2B5EF4-FFF2-40B4-BE49-F238E27FC236}">
                <a16:creationId xmlns:a16="http://schemas.microsoft.com/office/drawing/2014/main" xmlns="" id="{554D9FCD-EF3D-428F-AA0B-9C07A605C8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142" y="1548455"/>
            <a:ext cx="3347720" cy="1403985"/>
          </a:xfrm>
          <a:prstGeom prst="rect">
            <a:avLst/>
          </a:prstGeom>
        </p:spPr>
      </p:pic>
      <p:pic>
        <p:nvPicPr>
          <p:cNvPr id="11" name="image60.jpeg">
            <a:extLst>
              <a:ext uri="{FF2B5EF4-FFF2-40B4-BE49-F238E27FC236}">
                <a16:creationId xmlns:a16="http://schemas.microsoft.com/office/drawing/2014/main" xmlns="" id="{91017F07-788F-49DC-9A6E-3900490088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6807" y="5027025"/>
            <a:ext cx="2663825" cy="14757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9BCCF98-C38B-4813-95FC-BA21BC88A223}"/>
              </a:ext>
            </a:extLst>
          </p:cNvPr>
          <p:cNvSpPr txBox="1"/>
          <p:nvPr/>
        </p:nvSpPr>
        <p:spPr>
          <a:xfrm>
            <a:off x="6679803" y="838190"/>
            <a:ext cx="1697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C51FC3F-99CF-40A9-851A-B2896593AA18}"/>
              </a:ext>
            </a:extLst>
          </p:cNvPr>
          <p:cNvSpPr txBox="1"/>
          <p:nvPr/>
        </p:nvSpPr>
        <p:spPr>
          <a:xfrm>
            <a:off x="2202757" y="4272090"/>
            <a:ext cx="1335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2cm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72F152A2-B2C4-4531-8CFF-5399DFDBD7AA}"/>
              </a:ext>
            </a:extLst>
          </p:cNvPr>
          <p:cNvSpPr txBox="1"/>
          <p:nvPr/>
        </p:nvSpPr>
        <p:spPr>
          <a:xfrm>
            <a:off x="6300290" y="4236650"/>
            <a:ext cx="1335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30°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F2D0164-D428-4A45-85B6-1D381777CB08}"/>
              </a:ext>
            </a:extLst>
          </p:cNvPr>
          <p:cNvSpPr txBox="1"/>
          <p:nvPr/>
        </p:nvSpPr>
        <p:spPr>
          <a:xfrm>
            <a:off x="2171249" y="4812697"/>
            <a:ext cx="1559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1cm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91A59121-948D-4263-AC3E-6076B4320797}"/>
              </a:ext>
            </a:extLst>
          </p:cNvPr>
          <p:cNvSpPr txBox="1"/>
          <p:nvPr/>
        </p:nvSpPr>
        <p:spPr>
          <a:xfrm>
            <a:off x="5019574" y="4833404"/>
            <a:ext cx="1683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3cm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BB4132-35D4-4B16-B451-686E86E6E89A}"/>
              </a:ext>
            </a:extLst>
          </p:cNvPr>
          <p:cNvSpPr txBox="1"/>
          <p:nvPr/>
        </p:nvSpPr>
        <p:spPr>
          <a:xfrm>
            <a:off x="2297865" y="2952440"/>
            <a:ext cx="157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BC29B055-BC4E-4677-9A96-CBCF2CE670A8}"/>
              </a:ext>
            </a:extLst>
          </p:cNvPr>
          <p:cNvSpPr txBox="1"/>
          <p:nvPr/>
        </p:nvSpPr>
        <p:spPr>
          <a:xfrm>
            <a:off x="6517436" y="6468597"/>
            <a:ext cx="157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46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59745D9-3D4D-43BC-B14A-592A5DA0415C}"/>
              </a:ext>
            </a:extLst>
          </p:cNvPr>
          <p:cNvSpPr txBox="1"/>
          <p:nvPr/>
        </p:nvSpPr>
        <p:spPr>
          <a:xfrm>
            <a:off x="533399" y="588139"/>
            <a:ext cx="82581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,∠ACB=90°,CD⊥AB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D,∠A=30°,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∠BCD= ______,BC</a:t>
            </a:r>
            <a:r>
              <a:rPr lang="en-US" altLang="zh-CN" sz="36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 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BD,AD= ___BD.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803EB80-9DE6-413C-8544-7A42985635D0}"/>
              </a:ext>
            </a:extLst>
          </p:cNvPr>
          <p:cNvSpPr txBox="1"/>
          <p:nvPr/>
        </p:nvSpPr>
        <p:spPr>
          <a:xfrm>
            <a:off x="481012" y="3518794"/>
            <a:ext cx="8181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,AB=AC,∠C=30°,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AB⊥AD,AD=4cm,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ADC0D624-FB88-4D6B-A961-F44EE093C00D}"/>
              </a:ext>
            </a:extLst>
          </p:cNvPr>
          <p:cNvSpPr txBox="1"/>
          <p:nvPr/>
        </p:nvSpPr>
        <p:spPr>
          <a:xfrm>
            <a:off x="533399" y="4822808"/>
            <a:ext cx="7058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∠DAC=∠C 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BC=BD+DC=8+4=12(cm)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image61.jpeg">
            <a:extLst>
              <a:ext uri="{FF2B5EF4-FFF2-40B4-BE49-F238E27FC236}">
                <a16:creationId xmlns:a16="http://schemas.microsoft.com/office/drawing/2014/main" xmlns="" id="{C69B1A83-8066-4AFA-A479-85D93D9293A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8774" y="2026439"/>
            <a:ext cx="3009900" cy="1402561"/>
          </a:xfrm>
          <a:prstGeom prst="rect">
            <a:avLst/>
          </a:prstGeom>
        </p:spPr>
      </p:pic>
      <p:pic>
        <p:nvPicPr>
          <p:cNvPr id="17" name="image62.jpeg">
            <a:extLst>
              <a:ext uri="{FF2B5EF4-FFF2-40B4-BE49-F238E27FC236}">
                <a16:creationId xmlns:a16="http://schemas.microsoft.com/office/drawing/2014/main" xmlns="" id="{A6C73593-B859-4D0B-BC5D-BAAE057BDA2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2417" y="4839627"/>
            <a:ext cx="3599815" cy="133159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A69B081D-7172-43DD-B976-54AF5E4DB5C7}"/>
              </a:ext>
            </a:extLst>
          </p:cNvPr>
          <p:cNvSpPr txBox="1"/>
          <p:nvPr/>
        </p:nvSpPr>
        <p:spPr>
          <a:xfrm>
            <a:off x="590548" y="1655122"/>
            <a:ext cx="134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2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59A5FAC1-E02F-41FD-A9D7-EE76B5C307F6}"/>
              </a:ext>
            </a:extLst>
          </p:cNvPr>
          <p:cNvSpPr txBox="1"/>
          <p:nvPr/>
        </p:nvSpPr>
        <p:spPr>
          <a:xfrm>
            <a:off x="6005511" y="1158955"/>
            <a:ext cx="1476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30°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23B0E8BC-367E-4248-A713-214D6C163DBF}"/>
              </a:ext>
            </a:extLst>
          </p:cNvPr>
          <p:cNvSpPr txBox="1"/>
          <p:nvPr/>
        </p:nvSpPr>
        <p:spPr>
          <a:xfrm>
            <a:off x="3195636" y="1655122"/>
            <a:ext cx="866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00A81A9A-4FF5-4991-8563-326130482BF5}"/>
              </a:ext>
            </a:extLst>
          </p:cNvPr>
          <p:cNvSpPr txBox="1"/>
          <p:nvPr/>
        </p:nvSpPr>
        <p:spPr>
          <a:xfrm>
            <a:off x="6477000" y="3318377"/>
            <a:ext cx="157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F216FB3E-945D-4C71-ADEA-280604FE1366}"/>
              </a:ext>
            </a:extLst>
          </p:cNvPr>
          <p:cNvSpPr txBox="1"/>
          <p:nvPr/>
        </p:nvSpPr>
        <p:spPr>
          <a:xfrm>
            <a:off x="6386511" y="6171222"/>
            <a:ext cx="157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17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731FD2F-09AE-4122-BADF-3C94B2883839}"/>
              </a:ext>
            </a:extLst>
          </p:cNvPr>
          <p:cNvSpPr txBox="1"/>
          <p:nvPr/>
        </p:nvSpPr>
        <p:spPr>
          <a:xfrm>
            <a:off x="738187" y="1350139"/>
            <a:ext cx="76676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,AB=AC=2,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∠B=15°.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CD⊥BA,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的周长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26858CAF-A544-4EFA-B663-FD424AA19E3E}"/>
                  </a:ext>
                </a:extLst>
              </p:cNvPr>
              <p:cNvSpPr txBox="1"/>
              <p:nvPr/>
            </p:nvSpPr>
            <p:spPr>
              <a:xfrm>
                <a:off x="857250" y="4363136"/>
                <a:ext cx="5705474" cy="698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:△ACD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的周长是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+3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6858CAF-A544-4EFA-B663-FD424AA19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4363136"/>
                <a:ext cx="5705474" cy="698589"/>
              </a:xfrm>
              <a:prstGeom prst="rect">
                <a:avLst/>
              </a:prstGeom>
              <a:blipFill>
                <a:blip r:embed="rId2"/>
                <a:stretch>
                  <a:fillRect l="-3312" t="-9649" b="-29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63.jpeg">
            <a:extLst>
              <a:ext uri="{FF2B5EF4-FFF2-40B4-BE49-F238E27FC236}">
                <a16:creationId xmlns:a16="http://schemas.microsoft.com/office/drawing/2014/main" xmlns="" id="{2D19E96F-8A9B-467A-96FC-55A11B9067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6540" y="3029585"/>
            <a:ext cx="4067810" cy="11518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FDBE248-4991-4E67-9411-EB52FB4F71C7}"/>
              </a:ext>
            </a:extLst>
          </p:cNvPr>
          <p:cNvSpPr txBox="1"/>
          <p:nvPr/>
        </p:nvSpPr>
        <p:spPr>
          <a:xfrm>
            <a:off x="6255067" y="4181475"/>
            <a:ext cx="157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8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64.jpeg">
            <a:extLst>
              <a:ext uri="{FF2B5EF4-FFF2-40B4-BE49-F238E27FC236}">
                <a16:creationId xmlns:a16="http://schemas.microsoft.com/office/drawing/2014/main" xmlns="" id="{F66A407D-AF80-4FD1-A03E-7DCBB92DCC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3233" y="1352225"/>
            <a:ext cx="1799590" cy="16554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9B734D0-A3AE-4E84-BEDB-3453C918E933}"/>
              </a:ext>
            </a:extLst>
          </p:cNvPr>
          <p:cNvSpPr txBox="1"/>
          <p:nvPr/>
        </p:nvSpPr>
        <p:spPr>
          <a:xfrm>
            <a:off x="5181600" y="30409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DA9288CF-91A4-4201-8D31-231533CD0413}"/>
                  </a:ext>
                </a:extLst>
              </p:cNvPr>
              <p:cNvSpPr txBox="1"/>
              <p:nvPr/>
            </p:nvSpPr>
            <p:spPr>
              <a:xfrm>
                <a:off x="794226" y="318655"/>
                <a:ext cx="8260397" cy="2551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8.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等边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△ABC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边的中点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DH⊥BC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于点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H.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求证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:BD⊥AC;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求证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:CH=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BC.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A9288CF-91A4-4201-8D31-231533CD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26" y="318655"/>
                <a:ext cx="8260397" cy="2551917"/>
              </a:xfrm>
              <a:prstGeom prst="rect">
                <a:avLst/>
              </a:prstGeom>
              <a:blipFill>
                <a:blip r:embed="rId3"/>
                <a:stretch>
                  <a:fillRect l="-2214" t="-3580" b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3F0C0EB-9B80-4952-8A47-6F398C017A70}"/>
              </a:ext>
            </a:extLst>
          </p:cNvPr>
          <p:cNvSpPr txBox="1"/>
          <p:nvPr/>
        </p:nvSpPr>
        <p:spPr>
          <a:xfrm>
            <a:off x="352426" y="2828835"/>
            <a:ext cx="66674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:(1)∵AB=CB 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中点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∴BD⊥AC(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三线合一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07A57E6C-C9C1-4CDF-908B-15DB64AED127}"/>
                  </a:ext>
                </a:extLst>
              </p:cNvPr>
              <p:cNvSpPr txBox="1"/>
              <p:nvPr/>
            </p:nvSpPr>
            <p:spPr>
              <a:xfrm>
                <a:off x="290513" y="4062491"/>
                <a:ext cx="8322310" cy="2795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(2)∵AB=CB,D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中点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∴BD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平分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∠ABC 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∠DBC=30°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∵BD⊥AC ∴CD=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同理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CH=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CD 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CH=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7A57E6C-C9C1-4CDF-908B-15DB64AED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3" y="4062491"/>
                <a:ext cx="8322310" cy="2795509"/>
              </a:xfrm>
              <a:prstGeom prst="rect">
                <a:avLst/>
              </a:prstGeom>
              <a:blipFill>
                <a:blip r:embed="rId4"/>
                <a:stretch>
                  <a:fillRect l="-2271" t="-3268" b="-1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31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0B62F6F-B502-4C92-9A1A-4A26813EDC8E}"/>
              </a:ext>
            </a:extLst>
          </p:cNvPr>
          <p:cNvSpPr txBox="1"/>
          <p:nvPr/>
        </p:nvSpPr>
        <p:spPr>
          <a:xfrm>
            <a:off x="704849" y="1211133"/>
            <a:ext cx="7734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∠A∶∠B∶∠C=1∶2∶3,AB=8,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BC=</a:t>
            </a:r>
            <a:r>
              <a:rPr lang="en-US" altLang="zh-CN" sz="36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1527030-1337-4405-A41C-675721A35F14}"/>
              </a:ext>
            </a:extLst>
          </p:cNvPr>
          <p:cNvSpPr txBox="1"/>
          <p:nvPr/>
        </p:nvSpPr>
        <p:spPr>
          <a:xfrm>
            <a:off x="614361" y="3569376"/>
            <a:ext cx="79152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一个等腰三角形三内角度数之比为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1∶1∶10,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腰长为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8cm,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则腰上的高为</a:t>
            </a:r>
            <a:r>
              <a:rPr lang="zh-CN" altLang="zh-CN" sz="36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4F980AD4-1A6B-4757-989A-5543A2DB74B1}"/>
              </a:ext>
            </a:extLst>
          </p:cNvPr>
          <p:cNvSpPr txBox="1"/>
          <p:nvPr/>
        </p:nvSpPr>
        <p:spPr>
          <a:xfrm>
            <a:off x="1343025" y="2339459"/>
            <a:ext cx="1381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D578C4F-F911-41B5-94FF-6DC4727B2C8F}"/>
              </a:ext>
            </a:extLst>
          </p:cNvPr>
          <p:cNvSpPr txBox="1"/>
          <p:nvPr/>
        </p:nvSpPr>
        <p:spPr>
          <a:xfrm>
            <a:off x="1076325" y="4634984"/>
            <a:ext cx="2114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4cm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48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A237AA7-EB1D-4057-9882-2B4FF56FB5D3}"/>
              </a:ext>
            </a:extLst>
          </p:cNvPr>
          <p:cNvSpPr txBox="1"/>
          <p:nvPr/>
        </p:nvSpPr>
        <p:spPr>
          <a:xfrm>
            <a:off x="380999" y="703213"/>
            <a:ext cx="8353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等腰三角形一腰上的高等于腰长的一半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则它的顶角的度数为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8869457-AB6A-4CC3-960B-A228650BD38E}"/>
              </a:ext>
            </a:extLst>
          </p:cNvPr>
          <p:cNvSpPr txBox="1"/>
          <p:nvPr/>
        </p:nvSpPr>
        <p:spPr>
          <a:xfrm>
            <a:off x="380999" y="2312760"/>
            <a:ext cx="80486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,AB=AC,∠BAC=120°,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,EF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EF=3,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F0A813F-DB79-4C11-B0D9-32CD8A841E65}"/>
              </a:ext>
            </a:extLst>
          </p:cNvPr>
          <p:cNvSpPr txBox="1"/>
          <p:nvPr/>
        </p:nvSpPr>
        <p:spPr>
          <a:xfrm>
            <a:off x="590549" y="4362361"/>
            <a:ext cx="57435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:BF=2EF=2×3=6,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AF,CF=2AF=2×6=12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4" name="image66.jpeg">
            <a:extLst>
              <a:ext uri="{FF2B5EF4-FFF2-40B4-BE49-F238E27FC236}">
                <a16:creationId xmlns:a16="http://schemas.microsoft.com/office/drawing/2014/main" xmlns="" id="{62083D7A-3451-4A7D-8694-C8B5058D9D8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3939" y="4239577"/>
            <a:ext cx="2591435" cy="10077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EB75D98-A5A0-469E-9E57-CE094518141F}"/>
              </a:ext>
            </a:extLst>
          </p:cNvPr>
          <p:cNvSpPr txBox="1"/>
          <p:nvPr/>
        </p:nvSpPr>
        <p:spPr>
          <a:xfrm>
            <a:off x="5476875" y="11386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30°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150°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ABE7AAE-8F7F-45B4-BF6A-D673C843B620}"/>
              </a:ext>
            </a:extLst>
          </p:cNvPr>
          <p:cNvSpPr txBox="1"/>
          <p:nvPr/>
        </p:nvSpPr>
        <p:spPr>
          <a:xfrm>
            <a:off x="6633843" y="5378024"/>
            <a:ext cx="157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71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5C340920-0F91-4942-963A-F3D1EFABCFB8}"/>
                  </a:ext>
                </a:extLst>
              </p:cNvPr>
              <p:cNvSpPr txBox="1"/>
              <p:nvPr/>
            </p:nvSpPr>
            <p:spPr>
              <a:xfrm>
                <a:off x="457200" y="391398"/>
                <a:ext cx="8467725" cy="2241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13.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Rt△ABC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,∠C=90°,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∠BAD=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∠BAC,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过点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DE⊥AB,DE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恰好是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∠ADB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的平分线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求证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:CD=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DB.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C340920-0F91-4942-963A-F3D1EFABC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1398"/>
                <a:ext cx="8467725" cy="2241511"/>
              </a:xfrm>
              <a:prstGeom prst="rect">
                <a:avLst/>
              </a:prstGeom>
              <a:blipFill>
                <a:blip r:embed="rId2"/>
                <a:stretch>
                  <a:fillRect l="-2160" t="-4076" b="-2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8FDB938E-94A4-4A91-811C-5D5881F16D2B}"/>
                  </a:ext>
                </a:extLst>
              </p:cNvPr>
              <p:cNvSpPr txBox="1"/>
              <p:nvPr/>
            </p:nvSpPr>
            <p:spPr>
              <a:xfrm>
                <a:off x="457200" y="2996758"/>
                <a:ext cx="6457950" cy="2551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△BED≌△AED,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可得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∠B=∠CAD=∠BAD=30°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∴CD=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BD.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FDB938E-94A4-4A91-811C-5D5881F1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96758"/>
                <a:ext cx="6457950" cy="2551917"/>
              </a:xfrm>
              <a:prstGeom prst="rect">
                <a:avLst/>
              </a:prstGeom>
              <a:blipFill>
                <a:blip r:embed="rId3"/>
                <a:stretch>
                  <a:fillRect l="-2833" t="-3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67.jpeg">
            <a:extLst>
              <a:ext uri="{FF2B5EF4-FFF2-40B4-BE49-F238E27FC236}">
                <a16:creationId xmlns:a16="http://schemas.microsoft.com/office/drawing/2014/main" xmlns="" id="{7EDD2407-5BC0-411C-9B84-B55CA5E7B55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2232" y="2532380"/>
            <a:ext cx="2375535" cy="15836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273AADC-2C6B-477A-8237-8EC232675B00}"/>
              </a:ext>
            </a:extLst>
          </p:cNvPr>
          <p:cNvSpPr txBox="1"/>
          <p:nvPr/>
        </p:nvSpPr>
        <p:spPr>
          <a:xfrm>
            <a:off x="6834186" y="4116070"/>
            <a:ext cx="157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22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04813323-D6BC-49F3-87DE-A790310ACE87}" vid="{8172D724-D07B-4244-B518-7B226FE50B39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54</TotalTime>
  <Words>964</Words>
  <Application>Microsoft Office PowerPoint</Application>
  <PresentationFormat>全屏显示(4:3)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课件1</vt:lpstr>
      <vt:lpstr>1_课件1</vt:lpstr>
      <vt:lpstr>积分</vt:lpstr>
      <vt:lpstr>第5课时  等腰三角形(4)——30°的直角三角形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第5课时等腰三角形(4)——30°的直角三角形 </dc:title>
  <dc:creator>guan qianyi</dc:creator>
  <cp:lastModifiedBy>xb21cn</cp:lastModifiedBy>
  <cp:revision>8</cp:revision>
  <dcterms:created xsi:type="dcterms:W3CDTF">2020-11-23T14:22:59Z</dcterms:created>
  <dcterms:modified xsi:type="dcterms:W3CDTF">2020-11-24T15:10:18Z</dcterms:modified>
</cp:coreProperties>
</file>