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6E006-5AF6-4033-9C5A-C31640CE762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C8A35-2078-473A-B785-CF7069EE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7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6E006-5AF6-4033-9C5A-C31640CE762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C8A35-2078-473A-B785-CF7069EE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6E006-5AF6-4033-9C5A-C31640CE762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C8A35-2078-473A-B785-CF7069EE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1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6E006-5AF6-4033-9C5A-C31640CE762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C8A35-2078-473A-B785-CF7069EE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0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E006-5AF6-4033-9C5A-C31640CE762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8A35-2078-473A-B785-CF7069EE9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9939B7-E146-4ED9-AA3F-26DA31B7F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19</a:t>
            </a:r>
            <a:r>
              <a:rPr lang="zh-CN" altLang="en-US" sz="40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不等式</a:t>
            </a:r>
            <a:r>
              <a:rPr lang="en-US" altLang="zh-CN" dirty="0"/>
              <a:t>(</a:t>
            </a:r>
            <a:r>
              <a:rPr lang="zh-CN" altLang="en-US" dirty="0"/>
              <a:t>组</a:t>
            </a:r>
            <a:r>
              <a:rPr lang="en-US" altLang="zh-CN" dirty="0"/>
              <a:t>)</a:t>
            </a:r>
            <a:r>
              <a:rPr lang="zh-CN" altLang="en-US" dirty="0"/>
              <a:t>的应用</a:t>
            </a:r>
          </a:p>
        </p:txBody>
      </p:sp>
    </p:spTree>
    <p:extLst>
      <p:ext uri="{BB962C8B-B14F-4D97-AF65-F5344CB8AC3E}">
        <p14:creationId xmlns:p14="http://schemas.microsoft.com/office/powerpoint/2010/main" val="245504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26A276-057D-4040-97B0-BD8336FFC7E3}"/>
              </a:ext>
            </a:extLst>
          </p:cNvPr>
          <p:cNvSpPr txBox="1"/>
          <p:nvPr/>
        </p:nvSpPr>
        <p:spPr>
          <a:xfrm>
            <a:off x="527050" y="403250"/>
            <a:ext cx="83248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某农场计划购买甲、乙两种树苗共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已知甲种树苗每棵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乙种树苗每棵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若购买两种树苗的总金额为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90000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求需购买甲、乙两种树苗各多少棵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90061A-1662-44DF-BC97-0FEF91157699}"/>
              </a:ext>
            </a:extLst>
          </p:cNvPr>
          <p:cNvSpPr txBox="1"/>
          <p:nvPr/>
        </p:nvSpPr>
        <p:spPr>
          <a:xfrm>
            <a:off x="527050" y="3429000"/>
            <a:ext cx="8407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设购买甲种树苗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b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200x+300(400-x)=90000,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:x=300,</a:t>
            </a:r>
            <a:b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购买乙种树苗为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400-300=100(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b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购买甲种树苗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则购买乙种树苗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0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76987F-4F20-4060-88C1-86449EDFEBC1}"/>
              </a:ext>
            </a:extLst>
          </p:cNvPr>
          <p:cNvSpPr txBox="1"/>
          <p:nvPr/>
        </p:nvSpPr>
        <p:spPr>
          <a:xfrm>
            <a:off x="838200" y="569044"/>
            <a:ext cx="7258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若购买甲种树苗的金额不少于购买乙种树苗的金额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至少应购买甲种树苗多少棵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4AA344-C310-423C-B159-6AAB2ECCFCE7}"/>
              </a:ext>
            </a:extLst>
          </p:cNvPr>
          <p:cNvSpPr txBox="1"/>
          <p:nvPr/>
        </p:nvSpPr>
        <p:spPr>
          <a:xfrm>
            <a:off x="1073150" y="2580446"/>
            <a:ext cx="7302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设至少应购买甲种树苗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200a≥300(400-a),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:a≥240,</a:t>
            </a:r>
            <a:b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至少应购买甲种树苗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240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44AA8C-CFFB-44EF-A646-5E5DBFDAFFBA}"/>
              </a:ext>
            </a:extLst>
          </p:cNvPr>
          <p:cNvSpPr txBox="1"/>
          <p:nvPr/>
        </p:nvSpPr>
        <p:spPr>
          <a:xfrm>
            <a:off x="457200" y="243688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近年来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空气质量问题倍受关注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某学校计划在教室内安装空气净化装置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需购进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两种设备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购买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种设备和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种设备需要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3.5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购买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种设备和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种设备需要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2.5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求每台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种设备各多少万元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C6863-29C6-44D8-BD9B-70DF7FC62E23}"/>
                  </a:ext>
                </a:extLst>
              </p:cNvPr>
              <p:cNvSpPr txBox="1"/>
              <p:nvPr/>
            </p:nvSpPr>
            <p:spPr>
              <a:xfrm>
                <a:off x="342900" y="3660008"/>
                <a:ext cx="8788400" cy="2990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设每台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种设备各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万元、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万元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b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𝟐𝐲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每台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种设备各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0.5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万元、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1.5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万元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C6863-29C6-44D8-BD9B-70DF7FC6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660008"/>
                <a:ext cx="8788400" cy="2990114"/>
              </a:xfrm>
              <a:prstGeom prst="rect">
                <a:avLst/>
              </a:prstGeom>
              <a:blipFill>
                <a:blip r:embed="rId2"/>
                <a:stretch>
                  <a:fillRect l="-2080" t="-3055" r="-902" b="-6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6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B406D7-059D-4373-BAFE-AB24B6636455}"/>
              </a:ext>
            </a:extLst>
          </p:cNvPr>
          <p:cNvSpPr txBox="1"/>
          <p:nvPr/>
        </p:nvSpPr>
        <p:spPr>
          <a:xfrm>
            <a:off x="742950" y="566678"/>
            <a:ext cx="7747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学校需购进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种设备共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总费用不超过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求至少购买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种设备多少台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D4A2DB-7AA0-4431-8176-0440DB636450}"/>
              </a:ext>
            </a:extLst>
          </p:cNvPr>
          <p:cNvSpPr txBox="1"/>
          <p:nvPr/>
        </p:nvSpPr>
        <p:spPr>
          <a:xfrm>
            <a:off x="742950" y="2740567"/>
            <a:ext cx="7842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设购买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种设备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根据题意得出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b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0.5z+1.5(30-z)≤30,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:z≥15,</a:t>
            </a:r>
            <a:b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至少购买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种设备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8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D7A03E-78B4-4097-BAD6-3BB9FC959083}"/>
              </a:ext>
            </a:extLst>
          </p:cNvPr>
          <p:cNvSpPr txBox="1"/>
          <p:nvPr/>
        </p:nvSpPr>
        <p:spPr>
          <a:xfrm>
            <a:off x="114300" y="89484"/>
            <a:ext cx="8915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甲、乙两个厂家生产的办公桌和办公椅的质量、价格一致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每张办公桌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800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每张椅子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甲、乙两个厂家推出各自销售的优惠方案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甲厂家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买一张桌子送三张椅子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乙厂家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桌子和椅子全部按原价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折优惠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现某公司要购买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张办公桌和若干张椅子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若购买的椅子数为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张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(x≥9).</a:t>
            </a:r>
            <a:endParaRPr lang="zh-CN" altLang="zh-CN" sz="34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分别用含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的式子表示公司购买甲、乙两个厂家桌椅所需的金额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4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7ED423-B3C7-40F1-AB92-3919181AA86C}"/>
              </a:ext>
            </a:extLst>
          </p:cNvPr>
          <p:cNvSpPr txBox="1"/>
          <p:nvPr/>
        </p:nvSpPr>
        <p:spPr>
          <a:xfrm>
            <a:off x="422274" y="4748677"/>
            <a:ext cx="797877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4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4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4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甲厂家所需金额为</a:t>
            </a:r>
            <a:r>
              <a:rPr lang="en-US" altLang="zh-CN" sz="34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4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3×800+80(x-9)=1680+80x;</a:t>
            </a:r>
            <a:endParaRPr lang="zh-CN" altLang="zh-CN" sz="34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4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乙厂家所需金额为</a:t>
            </a:r>
            <a:r>
              <a:rPr lang="en-US" altLang="zh-CN" sz="34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4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(3×800+80x)×0.8=1920+64x;</a:t>
            </a:r>
            <a:endParaRPr lang="zh-CN" altLang="zh-CN" sz="34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2ACC96-9A10-4AEA-A510-CCFA04F81AB0}"/>
              </a:ext>
            </a:extLst>
          </p:cNvPr>
          <p:cNvSpPr txBox="1"/>
          <p:nvPr/>
        </p:nvSpPr>
        <p:spPr>
          <a:xfrm>
            <a:off x="1022350" y="928593"/>
            <a:ext cx="777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购买的椅子至少多少张时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到乙厂家购买更划算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67D027-03E6-499D-B870-8C72DE443514}"/>
              </a:ext>
            </a:extLst>
          </p:cNvPr>
          <p:cNvSpPr txBox="1"/>
          <p:nvPr/>
        </p:nvSpPr>
        <p:spPr>
          <a:xfrm>
            <a:off x="1022350" y="2472496"/>
            <a:ext cx="7376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由题意得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:1680+80x&gt;1920+64x,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:x&gt;15,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购买的椅子至少为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张时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到乙厂家购买更划算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1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546D97F-C89F-4E41-8A4D-47605816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21127"/>
              </p:ext>
            </p:extLst>
          </p:nvPr>
        </p:nvGraphicFramePr>
        <p:xfrm>
          <a:off x="4772287" y="2332959"/>
          <a:ext cx="4320651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77391">
                  <a:extLst>
                    <a:ext uri="{9D8B030D-6E8A-4147-A177-3AD203B41FA5}">
                      <a16:colId xmlns:a16="http://schemas.microsoft.com/office/drawing/2014/main" val="1310098233"/>
                    </a:ext>
                  </a:extLst>
                </a:gridCol>
                <a:gridCol w="2143260">
                  <a:extLst>
                    <a:ext uri="{9D8B030D-6E8A-4147-A177-3AD203B41FA5}">
                      <a16:colId xmlns:a16="http://schemas.microsoft.com/office/drawing/2014/main" val="1297999893"/>
                    </a:ext>
                  </a:extLst>
                </a:gridCol>
              </a:tblGrid>
              <a:tr h="372598">
                <a:tc>
                  <a:txBody>
                    <a:bodyPr/>
                    <a:lstStyle/>
                    <a:p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一户居民一个月用电量的范围</a:t>
                      </a:r>
                      <a:endParaRPr lang="zh-CN" sz="24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电费价格</a:t>
                      </a:r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单位</a:t>
                      </a:r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:</a:t>
                      </a:r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千瓦时</a:t>
                      </a:r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24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extLst>
                  <a:ext uri="{0D108BD9-81ED-4DB2-BD59-A6C34878D82A}">
                    <a16:rowId xmlns:a16="http://schemas.microsoft.com/office/drawing/2014/main" val="2424407626"/>
                  </a:ext>
                </a:extLst>
              </a:tr>
              <a:tr h="321227">
                <a:tc>
                  <a:txBody>
                    <a:bodyPr/>
                    <a:lstStyle/>
                    <a:p>
                      <a:r>
                        <a:rPr lang="zh-CN" sz="1600" b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不超过</a:t>
                      </a:r>
                      <a:r>
                        <a:rPr lang="en-US" sz="1600" b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160</a:t>
                      </a:r>
                      <a:r>
                        <a:rPr lang="zh-CN" sz="1600" b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千瓦时的部分</a:t>
                      </a:r>
                      <a:endParaRPr lang="zh-CN" sz="2400" b="1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  <a:endParaRPr lang="zh-CN" sz="24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extLst>
                  <a:ext uri="{0D108BD9-81ED-4DB2-BD59-A6C34878D82A}">
                    <a16:rowId xmlns:a16="http://schemas.microsoft.com/office/drawing/2014/main" val="4012696882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超过</a:t>
                      </a:r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160</a:t>
                      </a:r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千瓦时的部分</a:t>
                      </a:r>
                      <a:endParaRPr lang="zh-CN" sz="24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x+0.15</a:t>
                      </a:r>
                      <a:endParaRPr lang="zh-CN" sz="24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extLst>
                  <a:ext uri="{0D108BD9-81ED-4DB2-BD59-A6C34878D82A}">
                    <a16:rowId xmlns:a16="http://schemas.microsoft.com/office/drawing/2014/main" val="223931499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030660B-0915-4614-8302-D63F533B40B4}"/>
              </a:ext>
            </a:extLst>
          </p:cNvPr>
          <p:cNvSpPr txBox="1"/>
          <p:nvPr/>
        </p:nvSpPr>
        <p:spPr>
          <a:xfrm>
            <a:off x="159274" y="132585"/>
            <a:ext cx="89847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为增强居民节约用电意识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某市对居民用电实行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阶梯收费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具体收费标准见表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某居民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月份用电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千瓦时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缴纳电费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和超出部分电费单价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F1910B-D461-4E77-BD23-470F8DF17F04}"/>
              </a:ext>
            </a:extLst>
          </p:cNvPr>
          <p:cNvSpPr txBox="1"/>
          <p:nvPr/>
        </p:nvSpPr>
        <p:spPr>
          <a:xfrm>
            <a:off x="635524" y="2921941"/>
            <a:ext cx="85084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根据题意得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160x+(190-160)(x+0.15)=90,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x=0.45;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则超出部分的电费单价是</a:t>
            </a:r>
            <a:endParaRPr lang="en-US" altLang="zh-CN" sz="36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x+0.15=0.6(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千瓦时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∴x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和超出部分电费单价分别是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0.45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0.6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千瓦时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3A42AD-AD1E-4E32-B201-1C2008855DC7}"/>
              </a:ext>
            </a:extLst>
          </p:cNvPr>
          <p:cNvSpPr txBox="1"/>
          <p:nvPr/>
        </p:nvSpPr>
        <p:spPr>
          <a:xfrm>
            <a:off x="552450" y="393645"/>
            <a:ext cx="8102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若该户居民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月份所缴电费不低于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75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元且不超过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求该户居民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月份的用电量范围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F1A739-F281-43B8-8CC5-E71A26591DED}"/>
              </a:ext>
            </a:extLst>
          </p:cNvPr>
          <p:cNvSpPr txBox="1"/>
          <p:nvPr/>
        </p:nvSpPr>
        <p:spPr>
          <a:xfrm>
            <a:off x="434451" y="3278869"/>
            <a:ext cx="84899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设该户居民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月份的用电量是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千瓦时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75≤160×0.45+0.6(a-160)≤84,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165≤a≤180.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该户居民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月份的用电量范围是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165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度到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180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8090D0-0EC0-4250-91CF-E15D70EA7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98485"/>
              </p:ext>
            </p:extLst>
          </p:nvPr>
        </p:nvGraphicFramePr>
        <p:xfrm>
          <a:off x="4603750" y="1819300"/>
          <a:ext cx="4320651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77391">
                  <a:extLst>
                    <a:ext uri="{9D8B030D-6E8A-4147-A177-3AD203B41FA5}">
                      <a16:colId xmlns:a16="http://schemas.microsoft.com/office/drawing/2014/main" val="1310098233"/>
                    </a:ext>
                  </a:extLst>
                </a:gridCol>
                <a:gridCol w="2143260">
                  <a:extLst>
                    <a:ext uri="{9D8B030D-6E8A-4147-A177-3AD203B41FA5}">
                      <a16:colId xmlns:a16="http://schemas.microsoft.com/office/drawing/2014/main" val="1297999893"/>
                    </a:ext>
                  </a:extLst>
                </a:gridCol>
              </a:tblGrid>
              <a:tr h="372598">
                <a:tc>
                  <a:txBody>
                    <a:bodyPr/>
                    <a:lstStyle/>
                    <a:p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一户居民一个月用电量的范围</a:t>
                      </a:r>
                      <a:endParaRPr lang="zh-CN" sz="24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电费价格</a:t>
                      </a:r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单位</a:t>
                      </a:r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:</a:t>
                      </a:r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千瓦时</a:t>
                      </a:r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24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extLst>
                  <a:ext uri="{0D108BD9-81ED-4DB2-BD59-A6C34878D82A}">
                    <a16:rowId xmlns:a16="http://schemas.microsoft.com/office/drawing/2014/main" val="2424407626"/>
                  </a:ext>
                </a:extLst>
              </a:tr>
              <a:tr h="321227">
                <a:tc>
                  <a:txBody>
                    <a:bodyPr/>
                    <a:lstStyle/>
                    <a:p>
                      <a:r>
                        <a:rPr lang="zh-CN" sz="1600" b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不超过</a:t>
                      </a:r>
                      <a:r>
                        <a:rPr lang="en-US" sz="1600" b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160</a:t>
                      </a:r>
                      <a:r>
                        <a:rPr lang="zh-CN" sz="1600" b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千瓦时的部分</a:t>
                      </a:r>
                      <a:endParaRPr lang="zh-CN" sz="2400" b="1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  <a:endParaRPr lang="zh-CN" sz="24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extLst>
                  <a:ext uri="{0D108BD9-81ED-4DB2-BD59-A6C34878D82A}">
                    <a16:rowId xmlns:a16="http://schemas.microsoft.com/office/drawing/2014/main" val="4012696882"/>
                  </a:ext>
                </a:extLst>
              </a:tr>
              <a:tr h="194086">
                <a:tc>
                  <a:txBody>
                    <a:bodyPr/>
                    <a:lstStyle/>
                    <a:p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超过</a:t>
                      </a:r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160</a:t>
                      </a:r>
                      <a:r>
                        <a:rPr lang="zh-CN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千瓦时的部分</a:t>
                      </a:r>
                      <a:endParaRPr lang="zh-CN" sz="24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x+0.15</a:t>
                      </a:r>
                      <a:endParaRPr lang="zh-CN" sz="2400" b="1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6670" marR="26670" marT="0" marB="0" anchor="ctr"/>
                </a:tc>
                <a:extLst>
                  <a:ext uri="{0D108BD9-81ED-4DB2-BD59-A6C34878D82A}">
                    <a16:rowId xmlns:a16="http://schemas.microsoft.com/office/drawing/2014/main" val="223931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500</TotalTime>
  <Words>828</Words>
  <Application>Microsoft Office PowerPoint</Application>
  <PresentationFormat>全屏显示(4:3)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黑体</vt:lpstr>
      <vt:lpstr>楷体</vt:lpstr>
      <vt:lpstr>Arial</vt:lpstr>
      <vt:lpstr>Cambria Math</vt:lpstr>
      <vt:lpstr>课件1</vt:lpstr>
      <vt:lpstr>第19课时  不等式(组)的应用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第19课时不等式(组)的应用</dc:title>
  <dc:creator>guan qianyi</dc:creator>
  <cp:lastModifiedBy>guan qianyi</cp:lastModifiedBy>
  <cp:revision>4</cp:revision>
  <dcterms:created xsi:type="dcterms:W3CDTF">2020-11-28T07:09:11Z</dcterms:created>
  <dcterms:modified xsi:type="dcterms:W3CDTF">2020-11-28T15:29:31Z</dcterms:modified>
</cp:coreProperties>
</file>