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1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6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l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E93810-A081-48C6-85BA-49F3C6CCA2EB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33D5C-6E3F-4B49-975F-E7FE75A8F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2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4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E93810-A081-48C6-85BA-49F3C6CCA2EB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33D5C-6E3F-4B49-975F-E7FE75A8F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47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E93810-A081-48C6-85BA-49F3C6CCA2EB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33D5C-6E3F-4B49-975F-E7FE75A8F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5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E93810-A081-48C6-85BA-49F3C6CCA2EB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33D5C-6E3F-4B49-975F-E7FE75A8F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0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3810-A081-48C6-85BA-49F3C6CCA2EB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33D5C-6E3F-4B49-975F-E7FE75A8F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5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60357E-8355-4202-87E3-075C2868E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22</a:t>
            </a:r>
            <a:r>
              <a:rPr lang="zh-CN" altLang="en-US" sz="4000" dirty="0"/>
              <a:t>课时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旋转与勾股定理</a:t>
            </a:r>
          </a:p>
        </p:txBody>
      </p:sp>
    </p:spTree>
    <p:extLst>
      <p:ext uri="{BB962C8B-B14F-4D97-AF65-F5344CB8AC3E}">
        <p14:creationId xmlns:p14="http://schemas.microsoft.com/office/powerpoint/2010/main" val="332641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21.jpeg">
            <a:extLst>
              <a:ext uri="{FF2B5EF4-FFF2-40B4-BE49-F238E27FC236}">
                <a16:creationId xmlns:a16="http://schemas.microsoft.com/office/drawing/2014/main" id="{BABEB793-CC95-4520-AE7C-6294D35DC0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91300" y="2576485"/>
            <a:ext cx="2655086" cy="17050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ECE8F6D-FAA1-4FFD-935A-6997229742C6}"/>
              </a:ext>
            </a:extLst>
          </p:cNvPr>
          <p:cNvSpPr txBox="1"/>
          <p:nvPr/>
        </p:nvSpPr>
        <p:spPr>
          <a:xfrm>
            <a:off x="648334" y="220011"/>
            <a:ext cx="82797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把一副三角板如图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放置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∠ACB=∠DEC=90°,∠A=45°,∠D=30°,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斜边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AB=6,DC=7,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把三角板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DCE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顺时针旋转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15°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△D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CE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②),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此时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E749DF3-8E6C-4209-A729-232598A84687}"/>
                  </a:ext>
                </a:extLst>
              </p:cNvPr>
              <p:cNvSpPr txBox="1"/>
              <p:nvPr/>
            </p:nvSpPr>
            <p:spPr>
              <a:xfrm>
                <a:off x="457200" y="3602865"/>
                <a:ext cx="7924800" cy="2691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△ACO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是等腰直角三角形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∴AO=CO=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×6=3,AB⊥CO,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O=7-3=4,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AD</a:t>
                </a:r>
                <a:r>
                  <a:rPr lang="en-US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𝐎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𝐃</m:t>
                            </m:r>
                          </m:e>
                          <m:sub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𝐎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=5.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E749DF3-8E6C-4209-A729-232598A84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02865"/>
                <a:ext cx="7924800" cy="2691250"/>
              </a:xfrm>
              <a:prstGeom prst="rect">
                <a:avLst/>
              </a:prstGeom>
              <a:blipFill>
                <a:blip r:embed="rId3"/>
                <a:stretch>
                  <a:fillRect l="-2308" t="-3401"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90FF034-83E3-40E5-B10F-CDF0829627B5}"/>
              </a:ext>
            </a:extLst>
          </p:cNvPr>
          <p:cNvSpPr txBox="1"/>
          <p:nvPr/>
        </p:nvSpPr>
        <p:spPr>
          <a:xfrm>
            <a:off x="6591300" y="49484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D609B54-932A-4E76-997F-D53A2E7A5FF7}"/>
                  </a:ext>
                </a:extLst>
              </p:cNvPr>
              <p:cNvSpPr txBox="1"/>
              <p:nvPr/>
            </p:nvSpPr>
            <p:spPr>
              <a:xfrm>
                <a:off x="152400" y="419390"/>
                <a:ext cx="8991600" cy="5182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Rt△ABC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,∠C=90°,AC=1,BC=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Rt△ABC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内一点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连接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AO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BO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CO,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∠AOC=∠COB=∠BOA=120°,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按下列要求画图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保留画图痕迹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):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以点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为旋转中心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△AOB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绕点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顺时针方向旋转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60°,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得到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△A'O'B(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得到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的对应点分别为点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A'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O'),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并回答下列问题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∠ABC=________,∠A'BC=______,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OA+OB+OC=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______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D609B54-932A-4E76-997F-D53A2E7A5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390"/>
                <a:ext cx="8991600" cy="5182509"/>
              </a:xfrm>
              <a:prstGeom prst="rect">
                <a:avLst/>
              </a:prstGeom>
              <a:blipFill>
                <a:blip r:embed="rId2"/>
                <a:stretch>
                  <a:fillRect l="-2034" t="-1294" r="-1153" b="-1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122.jpeg">
            <a:extLst>
              <a:ext uri="{FF2B5EF4-FFF2-40B4-BE49-F238E27FC236}">
                <a16:creationId xmlns:a16="http://schemas.microsoft.com/office/drawing/2014/main" id="{A755464E-6E03-40ED-98FE-22E7C3C8FC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20272" y="4386925"/>
            <a:ext cx="1907540" cy="20516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26F359-3BB0-40C8-BD29-B41EBE68C070}"/>
              </a:ext>
            </a:extLst>
          </p:cNvPr>
          <p:cNvSpPr txBox="1"/>
          <p:nvPr/>
        </p:nvSpPr>
        <p:spPr>
          <a:xfrm>
            <a:off x="5118100" y="59674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6BEBAE-4774-4948-980C-E2317D2AB199}"/>
              </a:ext>
            </a:extLst>
          </p:cNvPr>
          <p:cNvSpPr txBox="1"/>
          <p:nvPr/>
        </p:nvSpPr>
        <p:spPr>
          <a:xfrm>
            <a:off x="1910399" y="4211738"/>
            <a:ext cx="2704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30°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A5717A-5489-4FA7-92B6-F48031B7AD71}"/>
              </a:ext>
            </a:extLst>
          </p:cNvPr>
          <p:cNvSpPr txBox="1"/>
          <p:nvPr/>
        </p:nvSpPr>
        <p:spPr>
          <a:xfrm>
            <a:off x="5370513" y="4211738"/>
            <a:ext cx="13414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90°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5FFDF17-9AB4-449D-A648-341760CB678E}"/>
                  </a:ext>
                </a:extLst>
              </p:cNvPr>
              <p:cNvSpPr txBox="1"/>
              <p:nvPr/>
            </p:nvSpPr>
            <p:spPr>
              <a:xfrm>
                <a:off x="2741613" y="4798028"/>
                <a:ext cx="3623328" cy="698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𝟕</m:t>
                        </m:r>
                      </m:e>
                    </m:rad>
                  </m:oMath>
                </a14:m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5FFDF17-9AB4-449D-A648-341760CB6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13" y="4798028"/>
                <a:ext cx="3623328" cy="698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3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A66353E-7E98-4B40-9591-8ED90E48E682}"/>
                  </a:ext>
                </a:extLst>
              </p:cNvPr>
              <p:cNvSpPr txBox="1"/>
              <p:nvPr/>
            </p:nvSpPr>
            <p:spPr>
              <a:xfrm>
                <a:off x="473075" y="633801"/>
                <a:ext cx="8197850" cy="5149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△A'O'B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如图所示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∠ABC=30°,∠A'BC=90°,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△BOO'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是等边三角形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∴∠COB+∠BOO'=∠BO'A'+∠BO’O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=120°+60°=180°,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O'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A'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四点共线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 err="1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Rt△A'BC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,A'C=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zh-CN" sz="3600" b="1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600" b="1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e>
                            </m:rad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𝟕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∴OA+OB+OC=A'O'+OO'+OC=A'C=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𝟕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A66353E-7E98-4B40-9591-8ED90E48E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75" y="633801"/>
                <a:ext cx="8197850" cy="5149615"/>
              </a:xfrm>
              <a:prstGeom prst="rect">
                <a:avLst/>
              </a:prstGeom>
              <a:blipFill>
                <a:blip r:embed="rId2"/>
                <a:stretch>
                  <a:fillRect l="-2307" t="-1893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122.jpeg">
            <a:extLst>
              <a:ext uri="{FF2B5EF4-FFF2-40B4-BE49-F238E27FC236}">
                <a16:creationId xmlns:a16="http://schemas.microsoft.com/office/drawing/2014/main" id="{18E2A18A-90FB-437C-805A-4C62B9AE43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3385" y="126009"/>
            <a:ext cx="1907540" cy="20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667D67-78C9-46A1-8AB5-A0F8F7F2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4191260"/>
            <a:ext cx="4775200" cy="13914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C0DAA9E-C341-4F4E-9A54-1F4405D86738}"/>
              </a:ext>
            </a:extLst>
          </p:cNvPr>
          <p:cNvSpPr txBox="1"/>
          <p:nvPr/>
        </p:nvSpPr>
        <p:spPr>
          <a:xfrm>
            <a:off x="6654800" y="55826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CD5628-70E9-4361-9320-29E5FAD1CB4B}"/>
                  </a:ext>
                </a:extLst>
              </p:cNvPr>
              <p:cNvSpPr txBox="1"/>
              <p:nvPr/>
            </p:nvSpPr>
            <p:spPr>
              <a:xfrm>
                <a:off x="381000" y="264170"/>
                <a:ext cx="8350250" cy="4022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 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【问题】如图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①,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在等边三角形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内有一点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P,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PA=2,PB=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,PC=1,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∠BPC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的度数和等边三角形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的边长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【探究】解题思路是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△BPC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绕点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逆时针旋转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60°,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②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所示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连接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PP'.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(1)△P'PB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_____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三角形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,△PP'A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______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三角形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,∠BPC=______°;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CD5628-70E9-4361-9320-29E5FAD1C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64170"/>
                <a:ext cx="8350250" cy="4022576"/>
              </a:xfrm>
              <a:prstGeom prst="rect">
                <a:avLst/>
              </a:prstGeom>
              <a:blipFill>
                <a:blip r:embed="rId3"/>
                <a:stretch>
                  <a:fillRect l="-2264" t="-2273" r="-2118" b="-3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DE687C2-E31B-4412-BDA6-8FDCA94434B9}"/>
              </a:ext>
            </a:extLst>
          </p:cNvPr>
          <p:cNvSpPr txBox="1"/>
          <p:nvPr/>
        </p:nvSpPr>
        <p:spPr>
          <a:xfrm>
            <a:off x="381000" y="5238700"/>
            <a:ext cx="7092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直角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∠BPC=∠AP'B=90°+60°=150°;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5538BD-FBCA-4A65-ABF8-D887597FBF0B}"/>
              </a:ext>
            </a:extLst>
          </p:cNvPr>
          <p:cNvSpPr txBox="1"/>
          <p:nvPr/>
        </p:nvSpPr>
        <p:spPr>
          <a:xfrm>
            <a:off x="3062288" y="3028434"/>
            <a:ext cx="561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等边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1BFA1E-0BAC-487C-A867-51734317795B}"/>
              </a:ext>
            </a:extLst>
          </p:cNvPr>
          <p:cNvSpPr txBox="1"/>
          <p:nvPr/>
        </p:nvSpPr>
        <p:spPr>
          <a:xfrm>
            <a:off x="4948238" y="3462404"/>
            <a:ext cx="561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150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0157CD-2E9A-4428-BBD3-CA00A7E95946}"/>
              </a:ext>
            </a:extLst>
          </p:cNvPr>
          <p:cNvSpPr txBox="1"/>
          <p:nvPr/>
        </p:nvSpPr>
        <p:spPr>
          <a:xfrm>
            <a:off x="585788" y="3487331"/>
            <a:ext cx="561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直角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24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C46145-A0C5-45F9-9654-2AE29D0D9B4D}"/>
              </a:ext>
            </a:extLst>
          </p:cNvPr>
          <p:cNvSpPr txBox="1"/>
          <p:nvPr/>
        </p:nvSpPr>
        <p:spPr>
          <a:xfrm>
            <a:off x="914400" y="646170"/>
            <a:ext cx="6870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△BPC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可以求出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的边长为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6A7EF3-A022-4066-A465-BD36DA759E22}"/>
                  </a:ext>
                </a:extLst>
              </p:cNvPr>
              <p:cNvSpPr txBox="1"/>
              <p:nvPr/>
            </p:nvSpPr>
            <p:spPr>
              <a:xfrm>
                <a:off x="914400" y="2623796"/>
                <a:ext cx="7010400" cy="3588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过点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BM⊥AP',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交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AP'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的延长线于点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M,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∴∠MP'B=30°,BM=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P'M=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,∴AM=1+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 AB=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𝐌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𝐁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𝐌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𝟕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6A7EF3-A022-4066-A465-BD36DA759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623796"/>
                <a:ext cx="7010400" cy="3588034"/>
              </a:xfrm>
              <a:prstGeom prst="rect">
                <a:avLst/>
              </a:prstGeom>
              <a:blipFill>
                <a:blip r:embed="rId2"/>
                <a:stretch>
                  <a:fillRect l="-2609" t="-2547" r="-261" b="-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C5D5C26E-2C5A-43F5-A823-5086C7D59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43973"/>
            <a:ext cx="4229100" cy="12322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36A95C8-B7BB-46C6-9EE3-3BDC50E67ACF}"/>
                  </a:ext>
                </a:extLst>
              </p:cNvPr>
              <p:cNvSpPr txBox="1"/>
              <p:nvPr/>
            </p:nvSpPr>
            <p:spPr>
              <a:xfrm>
                <a:off x="2457450" y="1061494"/>
                <a:ext cx="4572000" cy="698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6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zh-CN" altLang="zh-CN" sz="36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36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𝟕</m:t>
                        </m:r>
                      </m:e>
                    </m:rad>
                  </m:oMath>
                </a14:m>
                <a:r>
                  <a:rPr kumimoji="0" lang="zh-CN" altLang="zh-CN" sz="36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36A95C8-B7BB-46C6-9EE3-3BDC50E67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1061494"/>
                <a:ext cx="4572000" cy="698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99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49E09B4-3A1B-4E71-8F65-587F5F35E448}"/>
                  </a:ext>
                </a:extLst>
              </p:cNvPr>
              <p:cNvSpPr txBox="1"/>
              <p:nvPr/>
            </p:nvSpPr>
            <p:spPr>
              <a:xfrm>
                <a:off x="190500" y="223447"/>
                <a:ext cx="7937500" cy="1812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【拓展应用】如图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③,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在正方形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ABCD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内有一点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P,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PA=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e>
                    </m:ra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,BP=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,PC=1;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∠BPC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的度数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49E09B4-3A1B-4E71-8F65-587F5F35E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23447"/>
                <a:ext cx="7937500" cy="1812227"/>
              </a:xfrm>
              <a:prstGeom prst="rect">
                <a:avLst/>
              </a:prstGeom>
              <a:blipFill>
                <a:blip r:embed="rId2"/>
                <a:stretch>
                  <a:fillRect l="-2304" t="-5387" r="-77"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91B83B-3872-4B72-861B-99FB3765F46E}"/>
                  </a:ext>
                </a:extLst>
              </p:cNvPr>
              <p:cNvSpPr txBox="1"/>
              <p:nvPr/>
            </p:nvSpPr>
            <p:spPr>
              <a:xfrm>
                <a:off x="63500" y="2899274"/>
                <a:ext cx="10058400" cy="40243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△BPC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绕点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逆时针旋转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90°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得到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△AEB,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可得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:AE=PC=1,BE=BP=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∠BPC=∠AEB,∠ABE=∠PBC,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∴∠EBP=∠EBA+∠ABP=∠ABC=90°,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∠BEP=45°,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由勾股定理得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:EP=2,∵AE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+PE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=AP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∴∠AEP=90°,∠BPC=∠AEB=90°+45°=135°;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91B83B-3872-4B72-861B-99FB3765F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" y="2899274"/>
                <a:ext cx="10058400" cy="4024371"/>
              </a:xfrm>
              <a:prstGeom prst="rect">
                <a:avLst/>
              </a:prstGeom>
              <a:blipFill>
                <a:blip r:embed="rId3"/>
                <a:stretch>
                  <a:fillRect l="-1818" t="-2424" b="-4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5E4A5E1-A43A-46C0-8FB5-81211551A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250" y="1606810"/>
            <a:ext cx="4775200" cy="139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9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E63A654-430E-4DF6-8206-CBF377362749}"/>
              </a:ext>
            </a:extLst>
          </p:cNvPr>
          <p:cNvSpPr txBox="1"/>
          <p:nvPr/>
        </p:nvSpPr>
        <p:spPr>
          <a:xfrm>
            <a:off x="1041400" y="796677"/>
            <a:ext cx="6292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求正方形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的边长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030D6AA-8B01-4EB2-B475-A074AB53A236}"/>
                  </a:ext>
                </a:extLst>
              </p:cNvPr>
              <p:cNvSpPr txBox="1"/>
              <p:nvPr/>
            </p:nvSpPr>
            <p:spPr>
              <a:xfrm>
                <a:off x="609600" y="2996830"/>
                <a:ext cx="8705850" cy="2418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(4)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过点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BF⊥AE,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交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AE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的延长线于点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F,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∴∠FEB=45°,FE=BF=1,AF=2,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由勾股定理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,AB=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∴∠BPC=135°,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正方形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ABCD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的边长为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𝟕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030D6AA-8B01-4EB2-B475-A074AB53A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996830"/>
                <a:ext cx="8705850" cy="2418162"/>
              </a:xfrm>
              <a:prstGeom prst="rect">
                <a:avLst/>
              </a:prstGeom>
              <a:blipFill>
                <a:blip r:embed="rId2"/>
                <a:stretch>
                  <a:fillRect l="-2101" t="-4040" b="-7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9109A84-AA28-4ABA-B6C7-D3E9CA36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0" y="1443008"/>
            <a:ext cx="4775200" cy="139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149AC5C7-67E7-460B-8A15-B8819DE71665}" vid="{C6A1233C-222A-46A8-9BCE-0E2EB3F6A9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57</TotalTime>
  <Words>692</Words>
  <Application>Microsoft Office PowerPoint</Application>
  <PresentationFormat>全屏显示(4:3)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黑体</vt:lpstr>
      <vt:lpstr>楷体</vt:lpstr>
      <vt:lpstr>Arial</vt:lpstr>
      <vt:lpstr>Cambria Math</vt:lpstr>
      <vt:lpstr>课件1</vt:lpstr>
      <vt:lpstr>第22课时  旋转与勾股定理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第22课时旋转与勾股定理</dc:title>
  <dc:creator>guan qianyi</dc:creator>
  <cp:lastModifiedBy>guan qianyi</cp:lastModifiedBy>
  <cp:revision>6</cp:revision>
  <dcterms:created xsi:type="dcterms:W3CDTF">2020-11-28T15:41:22Z</dcterms:created>
  <dcterms:modified xsi:type="dcterms:W3CDTF">2020-11-28T16:45:58Z</dcterms:modified>
</cp:coreProperties>
</file>