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68" r:id="rId3"/>
    <p:sldId id="269" r:id="rId4"/>
    <p:sldId id="270" r:id="rId5"/>
    <p:sldId id="271" r:id="rId6"/>
    <p:sldId id="272" r:id="rId7"/>
    <p:sldId id="27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597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786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4518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6087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6386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454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4630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423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602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7466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685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47161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60561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6031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685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230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497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755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467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1CEF09-BFE1-451F-B004-986BF5AECF72}"/>
              </a:ext>
            </a:extLst>
          </p:cNvPr>
          <p:cNvSpPr/>
          <p:nvPr userDrawn="1"/>
        </p:nvSpPr>
        <p:spPr>
          <a:xfrm rot="19869752">
            <a:off x="1363429" y="2674373"/>
            <a:ext cx="6417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21</a:t>
            </a:r>
            <a:r>
              <a:rPr lang="zh-CN" altLang="en-US" sz="5400" dirty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  <a:endParaRPr lang="zh-CN" altLang="en-US" sz="5400" b="1" cap="none" spc="50" dirty="0">
              <a:ln w="0"/>
              <a:solidFill>
                <a:schemeClr val="bg1">
                  <a:lumMod val="9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102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961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2020/11/28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203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2C77-A0B5-4A6E-8000-7068AD62FB93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BFEB2-529D-45F7-AB59-C07A170F9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1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2C77-A0B5-4A6E-8000-7068AD62FB93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BFEB2-529D-45F7-AB59-C07A170F9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72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文本框 1048583"/>
          <p:cNvSpPr txBox="1"/>
          <p:nvPr/>
        </p:nvSpPr>
        <p:spPr>
          <a:xfrm>
            <a:off x="2309582" y="1202152"/>
            <a:ext cx="5546794" cy="1036823"/>
          </a:xfrm>
          <a:prstGeom prst="rect">
            <a:avLst/>
          </a:prstGeom>
          <a:noFill/>
          <a:ln>
            <a:noFill/>
          </a:ln>
        </p:spPr>
        <p:txBody>
          <a:bodyPr vert="horz" wrap="square" lIns="51435" tIns="25718" rIns="51435" bIns="25718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第</a:t>
            </a:r>
            <a:r>
              <a:rPr lang="en-US" altLang="zh-CN" sz="3200" b="1" kern="0" dirty="0">
                <a:solidFill>
                  <a:srgbClr val="FFFFFF"/>
                </a:solidFill>
                <a:ea typeface="等线" panose="02010600030101010101" pitchFamily="2" charset="-122"/>
                <a:sym typeface="+mn-lt"/>
              </a:rPr>
              <a:t>28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课时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  <a:sym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分式方程的应用</a:t>
            </a:r>
            <a:r>
              <a:rPr lang="en-US" altLang="zh-CN" sz="3200" b="1" kern="0" dirty="0">
                <a:solidFill>
                  <a:srgbClr val="FFFFFF"/>
                </a:solidFill>
                <a:ea typeface="等线" panose="02010600030101010101" pitchFamily="2" charset="-122"/>
                <a:sym typeface="+mn-lt"/>
              </a:rPr>
              <a:t>—</a:t>
            </a:r>
            <a:r>
              <a:rPr lang="zh-CN" altLang="en-US" sz="3200" b="1" kern="0" dirty="0">
                <a:solidFill>
                  <a:srgbClr val="FFFFFF"/>
                </a:solidFill>
                <a:ea typeface="等线" panose="02010600030101010101" pitchFamily="2" charset="-122"/>
                <a:sym typeface="+mn-lt"/>
              </a:rPr>
              <a:t>行程问题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3943" y="617785"/>
            <a:ext cx="2509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数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学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一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本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通</a:t>
            </a:r>
          </a:p>
        </p:txBody>
      </p:sp>
      <p:sp>
        <p:nvSpPr>
          <p:cNvPr id="3" name="矩形 2"/>
          <p:cNvSpPr/>
          <p:nvPr/>
        </p:nvSpPr>
        <p:spPr>
          <a:xfrm>
            <a:off x="7957431" y="617785"/>
            <a:ext cx="38262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八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年级下册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FB3817-9649-4494-954F-28AC47EB5AFD}"/>
              </a:ext>
            </a:extLst>
          </p:cNvPr>
          <p:cNvSpPr txBox="1"/>
          <p:nvPr/>
        </p:nvSpPr>
        <p:spPr>
          <a:xfrm>
            <a:off x="4020532" y="490037"/>
            <a:ext cx="16166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专题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5A914F1-93A7-4427-B541-62BA3FF94267}"/>
              </a:ext>
            </a:extLst>
          </p:cNvPr>
          <p:cNvSpPr txBox="1"/>
          <p:nvPr/>
        </p:nvSpPr>
        <p:spPr>
          <a:xfrm>
            <a:off x="130629" y="282560"/>
            <a:ext cx="901337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从广州到某市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高铁的行驶路程是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400km,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普通列车的行驶路程是高铁的行驶路程的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1.3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倍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求普通列车的行驶路程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若高铁的平均速度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(km/h)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是普通列车平均速度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(km/h)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2.5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倍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且乘坐高铁所需时间比乘坐普通列车所需时间缩短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3h,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求高铁的平均速度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2CDEF8A-B89A-4FA4-B039-C06B3FFCE70C}"/>
              </a:ext>
            </a:extLst>
          </p:cNvPr>
          <p:cNvSpPr txBox="1"/>
          <p:nvPr/>
        </p:nvSpPr>
        <p:spPr>
          <a:xfrm>
            <a:off x="130629" y="3528453"/>
            <a:ext cx="46373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(1)400×1.3=520(km)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5E8B04B-85FE-440B-B195-BBDDDCF7A58C}"/>
                  </a:ext>
                </a:extLst>
              </p:cNvPr>
              <p:cNvSpPr txBox="1"/>
              <p:nvPr/>
            </p:nvSpPr>
            <p:spPr>
              <a:xfrm>
                <a:off x="0" y="4312133"/>
                <a:ext cx="8735786" cy="22859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(2)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设普通列车平均速度是</a:t>
                </a:r>
                <a:r>
                  <a:rPr kumimoji="0" lang="en-US" altLang="zh-CN" sz="32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xkm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/h,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32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  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得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𝟓𝟐𝟎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𝟒𝟎𝟎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𝟓𝐱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=3,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解得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:x=120,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　</a:t>
                </a:r>
                <a:endPara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经检验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x=120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是原方程的解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符合题意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b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</a:b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则高铁的平均速度是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120×2.5=300(km/h).</a:t>
                </a:r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5E8B04B-85FE-440B-B195-BBDDDCF7A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12133"/>
                <a:ext cx="8735786" cy="2285947"/>
              </a:xfrm>
              <a:prstGeom prst="rect">
                <a:avLst/>
              </a:prstGeom>
              <a:blipFill>
                <a:blip r:embed="rId2"/>
                <a:stretch>
                  <a:fillRect l="-1745" t="-3467" b="-77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91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16AC6DD-9D07-4C2E-8341-F4727219DCEE}"/>
              </a:ext>
            </a:extLst>
          </p:cNvPr>
          <p:cNvSpPr txBox="1"/>
          <p:nvPr/>
        </p:nvSpPr>
        <p:spPr>
          <a:xfrm>
            <a:off x="111967" y="139902"/>
            <a:ext cx="916266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甲、乙两座城市的中心火车站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两站相距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360km.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一列动车与一列特快列车分别从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两站同时出发相向而行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动车的平均速度比特快列车快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54km/h,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当动车到达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站时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特快列车恰好到达距离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站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135km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处的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站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求动车和特快列车的平均速度各是多少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AB83BD4-869D-4C7E-B3E0-88D0E65176CE}"/>
                  </a:ext>
                </a:extLst>
              </p:cNvPr>
              <p:cNvSpPr txBox="1"/>
              <p:nvPr/>
            </p:nvSpPr>
            <p:spPr>
              <a:xfrm>
                <a:off x="202942" y="3671111"/>
                <a:ext cx="9967426" cy="27783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设特快列车的平均速度为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 km/h,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  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得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𝟑𝟔𝟎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𝟓𝟒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𝟑𝟔𝟎</m:t>
                        </m:r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𝟏𝟑𝟓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解得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:x=90,</a:t>
                </a:r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经检验得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:x=90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是这个分式方程的解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符合题意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特快列车平均速度为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90km/h,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32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动车平均速度为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144km/h.</a:t>
                </a:r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AB83BD4-869D-4C7E-B3E0-88D0E6517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42" y="3671111"/>
                <a:ext cx="9967426" cy="2778389"/>
              </a:xfrm>
              <a:prstGeom prst="rect">
                <a:avLst/>
              </a:prstGeom>
              <a:blipFill>
                <a:blip r:embed="rId2"/>
                <a:stretch>
                  <a:fillRect l="-1529" t="-2851" b="-6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62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78D1E88-E07F-4991-BA14-83652DE9EC43}"/>
              </a:ext>
            </a:extLst>
          </p:cNvPr>
          <p:cNvSpPr txBox="1"/>
          <p:nvPr/>
        </p:nvSpPr>
        <p:spPr>
          <a:xfrm>
            <a:off x="177281" y="669324"/>
            <a:ext cx="878943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马小虎的家距离学校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1800m,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一天马小虎从家里出发去上学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出发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10min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后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爸爸发现他的数学课本忘记拿了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立即带上课本去追他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在距离学校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200m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的地方追上了他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已知爸爸的速度是马小虎速度的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倍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求马小虎的速度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5CB112F-3CD0-47D9-B3A7-334AD3543CF2}"/>
                  </a:ext>
                </a:extLst>
              </p:cNvPr>
              <p:cNvSpPr txBox="1"/>
              <p:nvPr/>
            </p:nvSpPr>
            <p:spPr>
              <a:xfrm>
                <a:off x="886408" y="3601475"/>
                <a:ext cx="9638522" cy="2278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设马小虎的速度为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 m/min,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得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𝟏𝟖𝟎𝟎</m:t>
                        </m:r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𝟐𝟎𝟎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𝟏𝟖𝟎𝟎</m:t>
                        </m:r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𝟐𝟎𝟎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𝟐𝐱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+10,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解得 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x=80.</a:t>
                </a:r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经检验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x=80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是原方程的根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符合题意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马小虎的速度是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80m/min.</a:t>
                </a:r>
                <a:endPara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5CB112F-3CD0-47D9-B3A7-334AD3543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08" y="3601475"/>
                <a:ext cx="9638522" cy="2278637"/>
              </a:xfrm>
              <a:prstGeom prst="rect">
                <a:avLst/>
              </a:prstGeom>
              <a:blipFill>
                <a:blip r:embed="rId2"/>
                <a:stretch>
                  <a:fillRect l="-1580" t="-3476" b="-7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660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E4A39F6-4B3B-40CB-B5B2-C9B97931A0D2}"/>
              </a:ext>
            </a:extLst>
          </p:cNvPr>
          <p:cNvSpPr txBox="1"/>
          <p:nvPr/>
        </p:nvSpPr>
        <p:spPr>
          <a:xfrm>
            <a:off x="139959" y="715976"/>
            <a:ext cx="876144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甲、乙两人分别从距目的地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6km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10km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的两地同时出发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甲、乙的速度之比是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3∶4,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结果甲比乙提前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20min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到达目的地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求甲、乙两人的速度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DCA98DD-E085-48E7-AA95-2DDC377FE49D}"/>
                  </a:ext>
                </a:extLst>
              </p:cNvPr>
              <p:cNvSpPr txBox="1"/>
              <p:nvPr/>
            </p:nvSpPr>
            <p:spPr>
              <a:xfrm>
                <a:off x="293913" y="2796509"/>
                <a:ext cx="9717833" cy="22810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设甲的速度为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3x km/h,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得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𝟔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𝟑𝐱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𝟏𝟎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𝟒𝐱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解得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x=1.5.</a:t>
                </a:r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经检验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,x=1.5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是原方程的根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符合题意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甲的速度为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3x=4.5km/h,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乙的速度为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4x=6km/h.</a:t>
                </a:r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DCA98DD-E085-48E7-AA95-2DDC377FE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13" y="2796509"/>
                <a:ext cx="9717833" cy="2281009"/>
              </a:xfrm>
              <a:prstGeom prst="rect">
                <a:avLst/>
              </a:prstGeom>
              <a:blipFill>
                <a:blip r:embed="rId2"/>
                <a:stretch>
                  <a:fillRect l="-1568" t="-3476" b="-7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56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204D5EB-6B11-4C7A-B56A-9C3A5297FD53}"/>
              </a:ext>
            </a:extLst>
          </p:cNvPr>
          <p:cNvSpPr txBox="1"/>
          <p:nvPr/>
        </p:nvSpPr>
        <p:spPr>
          <a:xfrm>
            <a:off x="261257" y="659864"/>
            <a:ext cx="878010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5. 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小明乘坐火车从深圳到东北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行程为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2160km,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特快列车平均时速是普通列车的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1.6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倍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小明购买火车票时发现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乘坐特快列车比普通列车少用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6h,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求小明乘坐特快列车从深圳到东北需要的时间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00461EC-9F0E-4252-9804-358BDECF8EEC}"/>
                  </a:ext>
                </a:extLst>
              </p:cNvPr>
              <p:cNvSpPr txBox="1"/>
              <p:nvPr/>
            </p:nvSpPr>
            <p:spPr>
              <a:xfrm>
                <a:off x="527179" y="3210068"/>
                <a:ext cx="8514184" cy="22811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设小明乘坐特快列车到东北需要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 h.</a:t>
                </a:r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得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𝟐𝟏𝟔𝟎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𝟐𝟏𝟔𝟎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𝟔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×1.6,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解得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x=10,</a:t>
                </a:r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经检验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:x=10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是原方程的解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符合题意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小明乘坐特快列车到东北需要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10h.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00461EC-9F0E-4252-9804-358BDECF8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79" y="3210068"/>
                <a:ext cx="8514184" cy="2281137"/>
              </a:xfrm>
              <a:prstGeom prst="rect">
                <a:avLst/>
              </a:prstGeom>
              <a:blipFill>
                <a:blip r:embed="rId2"/>
                <a:stretch>
                  <a:fillRect l="-1790" t="-3476" b="-6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48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新建 Microsoft PowerPoint 演示文稿" id="{EDE0C7AC-07BA-4FEC-8765-02F7780CE690}" vid="{5F568CC9-763D-497D-8A3B-B3CFDA062CE6}"/>
    </a:ext>
  </a:extLst>
</a:theme>
</file>

<file path=ppt/theme/theme2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新建 Microsoft PowerPoint 演示文稿" id="{EDE0C7AC-07BA-4FEC-8765-02F7780CE690}" vid="{7D0423FD-7C65-42B3-87BD-098FED4135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母版1</Template>
  <TotalTime>6</TotalTime>
  <Words>656</Words>
  <Application>Microsoft Office PowerPoint</Application>
  <PresentationFormat>全屏显示(4:3)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黑体</vt:lpstr>
      <vt:lpstr>楷体</vt:lpstr>
      <vt:lpstr>Arial</vt:lpstr>
      <vt:lpstr>Calibri</vt:lpstr>
      <vt:lpstr>Calibri Light</vt:lpstr>
      <vt:lpstr>Cambria Math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Be2510@365svip.info</dc:creator>
  <cp:lastModifiedBy>Be2510@365svip.info</cp:lastModifiedBy>
  <cp:revision>1</cp:revision>
  <dcterms:created xsi:type="dcterms:W3CDTF">2020-11-28T04:34:54Z</dcterms:created>
  <dcterms:modified xsi:type="dcterms:W3CDTF">2020-11-28T04:41:02Z</dcterms:modified>
</cp:coreProperties>
</file>