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" ContentType="image/ti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5" r:id="rId2"/>
    <p:sldMasterId id="2147483670" r:id="rId3"/>
  </p:sldMasterIdLst>
  <p:sldIdLst>
    <p:sldId id="256" r:id="rId4"/>
    <p:sldId id="257" r:id="rId5"/>
    <p:sldId id="258" r:id="rId6"/>
    <p:sldId id="259" r:id="rId7"/>
    <p:sldId id="260" r:id="rId8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8" autoAdjust="0"/>
    <p:restoredTop sz="94660"/>
  </p:normalViewPr>
  <p:slideViewPr>
    <p:cSldViewPr snapToGrid="0">
      <p:cViewPr varScale="1">
        <p:scale>
          <a:sx n="75" d="100"/>
          <a:sy n="75" d="100"/>
        </p:scale>
        <p:origin x="98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heme" Target="theme/theme1.xml"/><Relationship Id="rId5" Type="http://schemas.openxmlformats.org/officeDocument/2006/relationships/slide" Target="slides/slide2.xml"/><Relationship Id="rId10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>
            <a:extLst>
              <a:ext uri="{FF2B5EF4-FFF2-40B4-BE49-F238E27FC236}">
                <a16:creationId xmlns:a16="http://schemas.microsoft.com/office/drawing/2014/main" id="{BC328750-6A91-43D4-8A33-270F9B2A5F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66692"/>
            <a:ext cx="334962" cy="263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300" b="1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</a:t>
            </a:r>
            <a:endParaRPr lang="en-US" altLang="zh-CN" sz="3300" b="1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sz="3300" b="1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学</a:t>
            </a:r>
            <a:endParaRPr lang="en-US" altLang="zh-CN" sz="3300" b="1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sz="3300" b="1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</a:t>
            </a:r>
            <a:endParaRPr lang="en-US" altLang="zh-CN" sz="3300" b="1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sz="3300" b="1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本</a:t>
            </a:r>
            <a:endParaRPr lang="en-US" altLang="zh-CN" sz="3300" b="1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sz="3300" b="1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通</a:t>
            </a:r>
          </a:p>
        </p:txBody>
      </p:sp>
      <p:sp>
        <p:nvSpPr>
          <p:cNvPr id="4" name="矩形 7">
            <a:extLst>
              <a:ext uri="{FF2B5EF4-FFF2-40B4-BE49-F238E27FC236}">
                <a16:creationId xmlns:a16="http://schemas.microsoft.com/office/drawing/2014/main" id="{D0863E96-FBCF-4F4A-B4C5-9BC2AAB0D7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1" y="204788"/>
            <a:ext cx="509588" cy="2631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3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八年级 下册</a:t>
            </a: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981200" y="209868"/>
            <a:ext cx="5429250" cy="2609532"/>
          </a:xfrm>
        </p:spPr>
        <p:txBody>
          <a:bodyPr anchor="b"/>
          <a:lstStyle>
            <a:lvl1pPr algn="l">
              <a:defRPr sz="4500" b="1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CD66BD1F-6664-4683-B6A3-19CFE9B34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CDC38F8-5EAD-44A1-BFC7-A32EAA2E59DB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FB0DD084-E795-43A3-8A62-38A6082AD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D4C56239-89B9-4CCC-8C69-D65011E75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1766DF-7129-47CE-B70B-E2272820FB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8517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8ED0-8C14-42B6-819D-E3C61C53E214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1796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"/>
            <a:ext cx="9144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10"/>
          <p:cNvSpPr/>
          <p:nvPr/>
        </p:nvSpPr>
        <p:spPr>
          <a:xfrm>
            <a:off x="4763" y="2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8ED0-8C14-42B6-819D-E3C61C53E214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94219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8ED0-8C14-42B6-819D-E3C61C53E214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48933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8ED0-8C14-42B6-819D-E3C61C53E214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47216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8ED0-8C14-42B6-819D-E3C61C53E214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89509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8ED0-8C14-42B6-819D-E3C61C53E214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63639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8ED0-8C14-42B6-819D-E3C61C53E214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37186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8ED0-8C14-42B6-819D-E3C61C53E214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02545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8ED0-8C14-42B6-819D-E3C61C53E214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98442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2" y="762000"/>
            <a:ext cx="5686425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8ED0-8C14-42B6-819D-E3C61C53E214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7428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6">
            <a:extLst>
              <a:ext uri="{FF2B5EF4-FFF2-40B4-BE49-F238E27FC236}">
                <a16:creationId xmlns:a16="http://schemas.microsoft.com/office/drawing/2014/main" id="{2D681069-3D43-47B2-8F9B-CF4AB0A30AE4}"/>
              </a:ext>
            </a:extLst>
          </p:cNvPr>
          <p:cNvSpPr>
            <a:spLocks noChangeArrowheads="1"/>
          </p:cNvSpPr>
          <p:nvPr/>
        </p:nvSpPr>
        <p:spPr bwMode="auto">
          <a:xfrm rot="19807880">
            <a:off x="1149352" y="2810173"/>
            <a:ext cx="7307263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5400" dirty="0">
                <a:solidFill>
                  <a:srgbClr val="F2F2F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2021</a:t>
            </a:r>
            <a:r>
              <a:rPr lang="zh-CN" altLang="en-US" sz="5400" dirty="0">
                <a:solidFill>
                  <a:srgbClr val="F2F2F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版数学一本通八下</a:t>
            </a:r>
          </a:p>
        </p:txBody>
      </p:sp>
      <p:sp>
        <p:nvSpPr>
          <p:cNvPr id="3" name="日期占位符 1">
            <a:extLst>
              <a:ext uri="{FF2B5EF4-FFF2-40B4-BE49-F238E27FC236}">
                <a16:creationId xmlns:a16="http://schemas.microsoft.com/office/drawing/2014/main" id="{A6D95F23-3C65-4F33-9D1F-91633B26A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CDC38F8-5EAD-44A1-BFC7-A32EAA2E59DB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4" name="页脚占位符 2">
            <a:extLst>
              <a:ext uri="{FF2B5EF4-FFF2-40B4-BE49-F238E27FC236}">
                <a16:creationId xmlns:a16="http://schemas.microsoft.com/office/drawing/2014/main" id="{F0D9BA92-4486-4290-B5E4-14C374281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3">
            <a:extLst>
              <a:ext uri="{FF2B5EF4-FFF2-40B4-BE49-F238E27FC236}">
                <a16:creationId xmlns:a16="http://schemas.microsoft.com/office/drawing/2014/main" id="{D5B544FC-2C0A-4D69-805D-5C6AC6BFE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1766DF-7129-47CE-B70B-E2272820FB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5607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4055F8-0DDA-409B-B653-77E64BACB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CDC38F8-5EAD-44A1-BFC7-A32EAA2E59DB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93A5B7-0EC4-492B-96E3-806584607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59F910-89CB-4C4D-BFA8-7EEC2A9D7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1766DF-7129-47CE-B70B-E2272820FB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115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B09967-B8B1-4D63-9F05-79937088B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CDC38F8-5EAD-44A1-BFC7-A32EAA2E59DB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CB8744-6BD4-4619-90D8-6D2A60FD7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50C7C8-AF0E-4F00-BF8D-6412526E5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1766DF-7129-47CE-B70B-E2272820FB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2491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>
            <a:extLst>
              <a:ext uri="{FF2B5EF4-FFF2-40B4-BE49-F238E27FC236}">
                <a16:creationId xmlns:a16="http://schemas.microsoft.com/office/drawing/2014/main" id="{BC328750-6A91-43D4-8A33-270F9B2A5F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66692"/>
            <a:ext cx="334962" cy="263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300" b="1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</a:t>
            </a:r>
            <a:endParaRPr lang="en-US" altLang="zh-CN" sz="3300" b="1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sz="3300" b="1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学</a:t>
            </a:r>
            <a:endParaRPr lang="en-US" altLang="zh-CN" sz="3300" b="1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sz="3300" b="1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</a:t>
            </a:r>
            <a:endParaRPr lang="en-US" altLang="zh-CN" sz="3300" b="1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sz="3300" b="1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本</a:t>
            </a:r>
            <a:endParaRPr lang="en-US" altLang="zh-CN" sz="3300" b="1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sz="3300" b="1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通</a:t>
            </a:r>
          </a:p>
        </p:txBody>
      </p:sp>
      <p:sp>
        <p:nvSpPr>
          <p:cNvPr id="4" name="矩形 7">
            <a:extLst>
              <a:ext uri="{FF2B5EF4-FFF2-40B4-BE49-F238E27FC236}">
                <a16:creationId xmlns:a16="http://schemas.microsoft.com/office/drawing/2014/main" id="{D0863E96-FBCF-4F4A-B4C5-9BC2AAB0D7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1" y="204788"/>
            <a:ext cx="509588" cy="2631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3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八年级 下册</a:t>
            </a: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981200" y="209868"/>
            <a:ext cx="5429250" cy="260953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CD66BD1F-6664-4683-B6A3-19CFE9B34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5FE8ED0-8C14-42B6-819D-E3C61C53E214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FB0DD084-E795-43A3-8A62-38A6082AD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D4C56239-89B9-4CCC-8C69-D65011E75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4860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6">
            <a:extLst>
              <a:ext uri="{FF2B5EF4-FFF2-40B4-BE49-F238E27FC236}">
                <a16:creationId xmlns:a16="http://schemas.microsoft.com/office/drawing/2014/main" id="{2D681069-3D43-47B2-8F9B-CF4AB0A30AE4}"/>
              </a:ext>
            </a:extLst>
          </p:cNvPr>
          <p:cNvSpPr>
            <a:spLocks noChangeArrowheads="1"/>
          </p:cNvSpPr>
          <p:nvPr/>
        </p:nvSpPr>
        <p:spPr bwMode="auto">
          <a:xfrm rot="19807880">
            <a:off x="1149352" y="2810173"/>
            <a:ext cx="7307263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5400" dirty="0">
                <a:solidFill>
                  <a:srgbClr val="F2F2F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2021</a:t>
            </a:r>
            <a:r>
              <a:rPr lang="zh-CN" altLang="en-US" sz="5400" dirty="0">
                <a:solidFill>
                  <a:srgbClr val="F2F2F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版数学一本通八下</a:t>
            </a:r>
          </a:p>
        </p:txBody>
      </p:sp>
      <p:sp>
        <p:nvSpPr>
          <p:cNvPr id="3" name="日期占位符 1">
            <a:extLst>
              <a:ext uri="{FF2B5EF4-FFF2-40B4-BE49-F238E27FC236}">
                <a16:creationId xmlns:a16="http://schemas.microsoft.com/office/drawing/2014/main" id="{A6D95F23-3C65-4F33-9D1F-91633B26A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5FE8ED0-8C14-42B6-819D-E3C61C53E214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4" name="页脚占位符 2">
            <a:extLst>
              <a:ext uri="{FF2B5EF4-FFF2-40B4-BE49-F238E27FC236}">
                <a16:creationId xmlns:a16="http://schemas.microsoft.com/office/drawing/2014/main" id="{F0D9BA92-4486-4290-B5E4-14C374281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3">
            <a:extLst>
              <a:ext uri="{FF2B5EF4-FFF2-40B4-BE49-F238E27FC236}">
                <a16:creationId xmlns:a16="http://schemas.microsoft.com/office/drawing/2014/main" id="{D5B544FC-2C0A-4D69-805D-5C6AC6BFE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4761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4055F8-0DDA-409B-B653-77E64BACB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5FE8ED0-8C14-42B6-819D-E3C61C53E214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93A5B7-0EC4-492B-96E3-806584607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59F910-89CB-4C4D-BFA8-7EEC2A9D7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768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B09967-B8B1-4D63-9F05-79937088B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5FE8ED0-8C14-42B6-819D-E3C61C53E214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CB8744-6BD4-4619-90D8-6D2A60FD7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50C7C8-AF0E-4F00-BF8D-6412526E5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294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4763" y="2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B5FE8ED0-8C14-42B6-819D-E3C61C53E214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4342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占位符 1">
            <a:extLst>
              <a:ext uri="{FF2B5EF4-FFF2-40B4-BE49-F238E27FC236}">
                <a16:creationId xmlns:a16="http://schemas.microsoft.com/office/drawing/2014/main" id="{82258010-548F-4E84-8537-0922E0CD75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365129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CBCB5CA-5E67-4503-8A6D-05D6118A9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E3311C-9B11-42A5-9386-D341F37AC6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4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9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DC38F8-5EAD-44A1-BFC7-A32EAA2E59DB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93BE77-CFA9-4C3E-906C-289A578098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4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6FAC60-4B33-4E9D-BDAA-D98EB5F0A1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4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defRPr sz="9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1766DF-7129-47CE-B70B-E2272820FB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7915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xStyles>
    <p:titleStyle>
      <a:lvl1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2pPr>
      <a:lvl3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3pPr>
      <a:lvl4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4pPr>
      <a:lvl5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5pPr>
      <a:lvl6pPr marL="4572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6pPr>
      <a:lvl7pPr marL="9144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7pPr>
      <a:lvl8pPr marL="13716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8pPr>
      <a:lvl9pPr marL="18288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9pPr>
    </p:titleStyle>
    <p:bodyStyle>
      <a:lvl1pPr marL="171450" indent="-171450" algn="l" defTabSz="685800" rtl="0" eaLnBrk="1" fontAlgn="base" hangingPunct="1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占位符 1">
            <a:extLst>
              <a:ext uri="{FF2B5EF4-FFF2-40B4-BE49-F238E27FC236}">
                <a16:creationId xmlns:a16="http://schemas.microsoft.com/office/drawing/2014/main" id="{82258010-548F-4E84-8537-0922E0CD75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365129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CBCB5CA-5E67-4503-8A6D-05D6118A9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E3311C-9B11-42A5-9386-D341F37AC6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4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9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FE8ED0-8C14-42B6-819D-E3C61C53E214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93BE77-CFA9-4C3E-906C-289A578098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4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6FAC60-4B33-4E9D-BDAA-D98EB5F0A1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4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defRPr sz="9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5492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</p:sldLayoutIdLst>
  <p:txStyles>
    <p:titleStyle>
      <a:lvl1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 kern="1200" baseline="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2pPr>
      <a:lvl3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3pPr>
      <a:lvl4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4pPr>
      <a:lvl5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5pPr>
      <a:lvl6pPr marL="4572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6pPr>
      <a:lvl7pPr marL="9144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7pPr>
      <a:lvl8pPr marL="13716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8pPr>
      <a:lvl9pPr marL="18288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9pPr>
    </p:titleStyle>
    <p:bodyStyle>
      <a:lvl1pPr marL="171450" indent="-171450" algn="l" defTabSz="685800" rtl="0" eaLnBrk="1" fontAlgn="base" hangingPunct="1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3600" b="1" kern="1200" baseline="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1pPr>
      <a:lvl2pPr marL="5143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7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8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5FE8ED0-8C14-42B6-819D-E3C61C53E214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9598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T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T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T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EE1B9C80-2BBA-43F1-9F54-0C20E18287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4000" dirty="0"/>
              <a:t>第</a:t>
            </a:r>
            <a:r>
              <a:rPr lang="en-US" altLang="zh-CN" sz="4000" dirty="0"/>
              <a:t>9</a:t>
            </a:r>
            <a:r>
              <a:rPr lang="zh-CN" altLang="en-US" sz="4000" dirty="0"/>
              <a:t>课时</a:t>
            </a:r>
            <a:br>
              <a:rPr lang="en-US" altLang="zh-CN" sz="4000" dirty="0"/>
            </a:br>
            <a:br>
              <a:rPr lang="en-US" altLang="zh-CN" dirty="0"/>
            </a:br>
            <a:r>
              <a:rPr lang="zh-CN" altLang="en-US" dirty="0"/>
              <a:t>等腰三角形中整体思想求角度</a:t>
            </a:r>
          </a:p>
        </p:txBody>
      </p:sp>
    </p:spTree>
    <p:extLst>
      <p:ext uri="{BB962C8B-B14F-4D97-AF65-F5344CB8AC3E}">
        <p14:creationId xmlns:p14="http://schemas.microsoft.com/office/powerpoint/2010/main" val="4137109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44.jpeg">
            <a:extLst>
              <a:ext uri="{FF2B5EF4-FFF2-40B4-BE49-F238E27FC236}">
                <a16:creationId xmlns:a16="http://schemas.microsoft.com/office/drawing/2014/main" id="{89E7284F-3951-4A68-8582-E1CEC88306C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539478" y="2457132"/>
            <a:ext cx="2519680" cy="1943735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C516DAC7-4839-4C8A-BAA5-5AA7B5FDCC20}"/>
              </a:ext>
            </a:extLst>
          </p:cNvPr>
          <p:cNvSpPr txBox="1"/>
          <p:nvPr/>
        </p:nvSpPr>
        <p:spPr>
          <a:xfrm>
            <a:off x="515777" y="1762755"/>
            <a:ext cx="81124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1. 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如图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若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BE=BD,CD=CF,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求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∠EDF;</a:t>
            </a:r>
            <a:endParaRPr lang="zh-CN" altLang="zh-CN" sz="1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72BA4995-84B4-47B9-92E3-264387893010}"/>
                  </a:ext>
                </a:extLst>
              </p:cNvPr>
              <p:cNvSpPr txBox="1"/>
              <p:nvPr/>
            </p:nvSpPr>
            <p:spPr>
              <a:xfrm>
                <a:off x="311086" y="2555058"/>
                <a:ext cx="9021452" cy="41470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解</a:t>
                </a:r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:∵∠A=α,∴∠B+∠C=180°-α,</a:t>
                </a:r>
                <a:endParaRPr lang="zh-CN" altLang="zh-CN" sz="1100" dirty="0">
                  <a:solidFill>
                    <a:srgbClr val="FF000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∵∠BED=∠BDE,∠CFD=∠CDF,</a:t>
                </a:r>
                <a:endParaRPr lang="zh-CN" altLang="zh-CN" sz="1100" dirty="0">
                  <a:solidFill>
                    <a:srgbClr val="FF000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∴∠BDE+∠CDF</a:t>
                </a:r>
              </a:p>
              <a:p>
                <a:r>
                  <a:rPr lang="en-US" altLang="zh-CN" sz="3600" b="1" dirty="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  </a:t>
                </a:r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(180°-∠B)+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(180°-∠C)</a:t>
                </a:r>
                <a:endParaRPr lang="zh-CN" altLang="zh-CN" sz="1100" dirty="0">
                  <a:solidFill>
                    <a:srgbClr val="FF000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  =180°-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(∠B+∠C)=90°+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α,</a:t>
                </a:r>
                <a:endParaRPr lang="zh-CN" altLang="zh-CN" sz="1100" dirty="0">
                  <a:solidFill>
                    <a:srgbClr val="FF000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∴∠EDF=180°-(∠BDE+∠CDF)=90°-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α.</a:t>
                </a:r>
                <a:endParaRPr lang="zh-CN" altLang="zh-CN" sz="1100" dirty="0">
                  <a:solidFill>
                    <a:srgbClr val="FF000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72BA4995-84B4-47B9-92E3-2643878930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086" y="2555058"/>
                <a:ext cx="9021452" cy="4147097"/>
              </a:xfrm>
              <a:prstGeom prst="rect">
                <a:avLst/>
              </a:prstGeom>
              <a:blipFill>
                <a:blip r:embed="rId3"/>
                <a:stretch>
                  <a:fillRect l="-2027" t="-2206" b="-10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>
            <a:extLst>
              <a:ext uri="{FF2B5EF4-FFF2-40B4-BE49-F238E27FC236}">
                <a16:creationId xmlns:a16="http://schemas.microsoft.com/office/drawing/2014/main" id="{D924F01C-0C17-47B4-A969-D08B0B523D9D}"/>
              </a:ext>
            </a:extLst>
          </p:cNvPr>
          <p:cNvSpPr txBox="1"/>
          <p:nvPr/>
        </p:nvSpPr>
        <p:spPr>
          <a:xfrm>
            <a:off x="7165080" y="4400867"/>
            <a:ext cx="15338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800" b="1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第</a:t>
            </a:r>
            <a:r>
              <a:rPr lang="en-US" altLang="zh-CN" sz="1800" b="1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zh-CN" sz="1800" b="1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题图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369567E-6F57-46E2-885C-C378C92A62DF}"/>
              </a:ext>
            </a:extLst>
          </p:cNvPr>
          <p:cNvSpPr txBox="1"/>
          <p:nvPr/>
        </p:nvSpPr>
        <p:spPr>
          <a:xfrm>
            <a:off x="586478" y="416454"/>
            <a:ext cx="797104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已知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△ABC</a:t>
            </a:r>
            <a:r>
              <a:rPr kumimoji="0" lang="zh-CN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中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,∠A=α,</a:t>
            </a:r>
            <a:r>
              <a:rPr kumimoji="0" lang="zh-CN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点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kumimoji="0" lang="zh-CN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kumimoji="0" lang="zh-CN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kumimoji="0" lang="zh-CN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分别在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BC</a:t>
            </a:r>
            <a:r>
              <a:rPr kumimoji="0" lang="zh-CN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AB</a:t>
            </a:r>
            <a:r>
              <a:rPr kumimoji="0" lang="zh-CN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AC</a:t>
            </a:r>
            <a:r>
              <a:rPr kumimoji="0" lang="zh-CN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上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endParaRPr kumimoji="0" lang="zh-CN" altLang="zh-CN" sz="11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2088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45.jpeg">
            <a:extLst>
              <a:ext uri="{FF2B5EF4-FFF2-40B4-BE49-F238E27FC236}">
                <a16:creationId xmlns:a16="http://schemas.microsoft.com/office/drawing/2014/main" id="{D59AE07E-B4C7-41EB-A270-58994ADFBF2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654040" y="2067163"/>
            <a:ext cx="2303780" cy="1763395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5E78C7F6-B34A-4503-823F-23E2744D1F61}"/>
              </a:ext>
            </a:extLst>
          </p:cNvPr>
          <p:cNvSpPr txBox="1"/>
          <p:nvPr/>
        </p:nvSpPr>
        <p:spPr>
          <a:xfrm>
            <a:off x="384140" y="1568400"/>
            <a:ext cx="803635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2. 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如图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若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BD=DE,DC=DF,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求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∠EDF;</a:t>
            </a:r>
            <a:endParaRPr lang="zh-CN" altLang="zh-CN" sz="1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45BCD89-7536-4A5A-AEA2-31385E38F0E0}"/>
              </a:ext>
            </a:extLst>
          </p:cNvPr>
          <p:cNvSpPr txBox="1"/>
          <p:nvPr/>
        </p:nvSpPr>
        <p:spPr>
          <a:xfrm>
            <a:off x="7169084" y="4045094"/>
            <a:ext cx="16732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800" b="1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第</a:t>
            </a:r>
            <a:r>
              <a:rPr lang="en-US" altLang="zh-CN" sz="1800" b="1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zh-CN" sz="1800" b="1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题图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726883F-DD75-4263-934D-2B38C5C0A8BC}"/>
              </a:ext>
            </a:extLst>
          </p:cNvPr>
          <p:cNvSpPr txBox="1"/>
          <p:nvPr/>
        </p:nvSpPr>
        <p:spPr>
          <a:xfrm>
            <a:off x="301657" y="2429267"/>
            <a:ext cx="8201319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解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:∵∠A=α,</a:t>
            </a:r>
          </a:p>
          <a:p>
            <a:pPr indent="715963"/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∴∠B+∠C=180°-α,</a:t>
            </a:r>
            <a:endParaRPr lang="zh-CN" altLang="zh-CN" sz="1100" dirty="0">
              <a:solidFill>
                <a:srgbClr val="FF0000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indent="715963"/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∵∠BED=∠B,∠CFD=∠C,</a:t>
            </a:r>
            <a:endParaRPr lang="zh-CN" altLang="zh-CN" sz="1100" dirty="0">
              <a:solidFill>
                <a:srgbClr val="FF0000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indent="715963"/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∴∠BDE=180°-2∠B,</a:t>
            </a:r>
          </a:p>
          <a:p>
            <a:pPr indent="715963"/>
            <a:r>
              <a:rPr lang="en-US" altLang="zh-CN" sz="36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∠CDF=180°-2∠C,</a:t>
            </a:r>
            <a:endParaRPr lang="zh-CN" altLang="zh-CN" sz="1100" dirty="0">
              <a:solidFill>
                <a:srgbClr val="FF0000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indent="715963"/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∴∠EDF=180°-(∠BDE+∠CDF)</a:t>
            </a:r>
            <a:endParaRPr lang="zh-CN" altLang="zh-CN" sz="1100" dirty="0">
              <a:solidFill>
                <a:srgbClr val="FF0000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indent="715963"/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 =2(∠B+∠C)-180°=180°-2α.</a:t>
            </a:r>
            <a:endParaRPr lang="zh-CN" altLang="zh-CN" sz="1100" dirty="0">
              <a:solidFill>
                <a:srgbClr val="FF0000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0414256-FA6D-47F0-B955-C5BE313FF233}"/>
              </a:ext>
            </a:extLst>
          </p:cNvPr>
          <p:cNvSpPr txBox="1"/>
          <p:nvPr/>
        </p:nvSpPr>
        <p:spPr>
          <a:xfrm>
            <a:off x="586478" y="416454"/>
            <a:ext cx="797104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已知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△ABC</a:t>
            </a:r>
            <a:r>
              <a:rPr kumimoji="0" lang="zh-CN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中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,∠A=α,</a:t>
            </a:r>
            <a:r>
              <a:rPr kumimoji="0" lang="zh-CN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点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kumimoji="0" lang="zh-CN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kumimoji="0" lang="zh-CN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kumimoji="0" lang="zh-CN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分别在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BC</a:t>
            </a:r>
            <a:r>
              <a:rPr kumimoji="0" lang="zh-CN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AB</a:t>
            </a:r>
            <a:r>
              <a:rPr kumimoji="0" lang="zh-CN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AC</a:t>
            </a:r>
            <a:r>
              <a:rPr kumimoji="0" lang="zh-CN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上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endParaRPr kumimoji="0" lang="zh-CN" altLang="zh-CN" sz="11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8601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A95D7672-0C44-4A2F-B156-16CAF3C51233}"/>
              </a:ext>
            </a:extLst>
          </p:cNvPr>
          <p:cNvSpPr txBox="1"/>
          <p:nvPr/>
        </p:nvSpPr>
        <p:spPr>
          <a:xfrm>
            <a:off x="675004" y="1486158"/>
            <a:ext cx="758287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3. 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如图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若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BD=CF,BE=CD,AB=AC,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求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∠EDF;</a:t>
            </a:r>
            <a:endParaRPr lang="zh-CN" altLang="zh-CN" sz="1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4" name="image46.jpeg">
            <a:extLst>
              <a:ext uri="{FF2B5EF4-FFF2-40B4-BE49-F238E27FC236}">
                <a16:creationId xmlns:a16="http://schemas.microsoft.com/office/drawing/2014/main" id="{FB096C60-6AEA-4AEB-98FC-5628FF4D999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464050" y="2423367"/>
            <a:ext cx="1871980" cy="241173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E0CE0D7-24DD-4E0F-A9F6-9D0AD8C1327C}"/>
              </a:ext>
            </a:extLst>
          </p:cNvPr>
          <p:cNvSpPr txBox="1"/>
          <p:nvPr/>
        </p:nvSpPr>
        <p:spPr>
          <a:xfrm>
            <a:off x="6763730" y="4947109"/>
            <a:ext cx="14941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800" b="1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第</a:t>
            </a:r>
            <a:r>
              <a:rPr lang="en-US" altLang="zh-CN" sz="1800" b="1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zh-CN" sz="1800" b="1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题图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54AD90F4-7F11-4533-8954-1699B9080C01}"/>
                  </a:ext>
                </a:extLst>
              </p:cNvPr>
              <p:cNvSpPr txBox="1"/>
              <p:nvPr/>
            </p:nvSpPr>
            <p:spPr>
              <a:xfrm>
                <a:off x="839478" y="2423367"/>
                <a:ext cx="7253926" cy="44575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解</a:t>
                </a:r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:∵∠A=α,</a:t>
                </a:r>
              </a:p>
              <a:p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∴∠B=∠C=90°-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α,</a:t>
                </a:r>
                <a:endParaRPr lang="zh-CN" altLang="zh-CN" sz="1100" dirty="0">
                  <a:solidFill>
                    <a:srgbClr val="FF000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zh-CN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可证</a:t>
                </a:r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△BDE≌△CFD(SAS),</a:t>
                </a:r>
              </a:p>
              <a:p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∴∠BED=∠CDF,</a:t>
                </a:r>
                <a:endParaRPr lang="zh-CN" altLang="zh-CN" sz="1100" dirty="0">
                  <a:solidFill>
                    <a:srgbClr val="FF000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zh-CN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由</a:t>
                </a:r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∠B+∠BDE+∠BED=180°,</a:t>
                </a:r>
                <a:endParaRPr lang="zh-CN" altLang="zh-CN" sz="1100" dirty="0">
                  <a:solidFill>
                    <a:srgbClr val="FF000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∠BDE+∠CDF+∠EDF=180°,</a:t>
                </a:r>
                <a:endParaRPr lang="zh-CN" altLang="zh-CN" sz="1100" dirty="0">
                  <a:solidFill>
                    <a:srgbClr val="FF000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∴∠EDF=∠B=90°-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α.</a:t>
                </a:r>
                <a:endParaRPr lang="zh-CN" altLang="zh-CN" sz="1100" dirty="0">
                  <a:solidFill>
                    <a:srgbClr val="FF000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54AD90F4-7F11-4533-8954-1699B9080C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478" y="2423367"/>
                <a:ext cx="7253926" cy="4457502"/>
              </a:xfrm>
              <a:prstGeom prst="rect">
                <a:avLst/>
              </a:prstGeom>
              <a:blipFill>
                <a:blip r:embed="rId3"/>
                <a:stretch>
                  <a:fillRect l="-2605" t="-2189" b="-8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>
            <a:extLst>
              <a:ext uri="{FF2B5EF4-FFF2-40B4-BE49-F238E27FC236}">
                <a16:creationId xmlns:a16="http://schemas.microsoft.com/office/drawing/2014/main" id="{FBF9BA8C-CB6C-4186-B2F7-B8BE5F168F7B}"/>
              </a:ext>
            </a:extLst>
          </p:cNvPr>
          <p:cNvSpPr txBox="1"/>
          <p:nvPr/>
        </p:nvSpPr>
        <p:spPr>
          <a:xfrm>
            <a:off x="586478" y="416454"/>
            <a:ext cx="797104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已知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△ABC</a:t>
            </a:r>
            <a:r>
              <a:rPr kumimoji="0" lang="zh-CN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中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,∠A=α,</a:t>
            </a:r>
            <a:r>
              <a:rPr kumimoji="0" lang="zh-CN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点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kumimoji="0" lang="zh-CN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kumimoji="0" lang="zh-CN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kumimoji="0" lang="zh-CN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分别在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BC</a:t>
            </a:r>
            <a:r>
              <a:rPr kumimoji="0" lang="zh-CN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AB</a:t>
            </a:r>
            <a:r>
              <a:rPr kumimoji="0" lang="zh-CN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AC</a:t>
            </a:r>
            <a:r>
              <a:rPr kumimoji="0" lang="zh-CN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上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endParaRPr kumimoji="0" lang="zh-CN" altLang="zh-CN" sz="11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7547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BB8C0BCD-D4D1-4B63-BC04-91907B79DC55}"/>
              </a:ext>
            </a:extLst>
          </p:cNvPr>
          <p:cNvSpPr txBox="1"/>
          <p:nvPr/>
        </p:nvSpPr>
        <p:spPr>
          <a:xfrm>
            <a:off x="586478" y="1531138"/>
            <a:ext cx="802410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4. 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如图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若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DE⊥AB,DF⊥BC,AB=AC,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求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∠EDF.</a:t>
            </a:r>
            <a:endParaRPr lang="zh-CN" altLang="zh-CN" sz="1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4" name="image47.jpeg">
            <a:extLst>
              <a:ext uri="{FF2B5EF4-FFF2-40B4-BE49-F238E27FC236}">
                <a16:creationId xmlns:a16="http://schemas.microsoft.com/office/drawing/2014/main" id="{C72B3DA8-2846-40F6-8175-CF1CC91A53B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195256" y="2380870"/>
            <a:ext cx="2015490" cy="259143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C7C076E-25AB-479C-963D-171E9BB39AB9}"/>
              </a:ext>
            </a:extLst>
          </p:cNvPr>
          <p:cNvSpPr txBox="1"/>
          <p:nvPr/>
        </p:nvSpPr>
        <p:spPr>
          <a:xfrm>
            <a:off x="6961694" y="5047208"/>
            <a:ext cx="1475295" cy="3732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800" b="1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第</a:t>
            </a:r>
            <a:r>
              <a:rPr lang="en-US" altLang="zh-CN" sz="1800" b="1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zh-CN" sz="1800" b="1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题图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02B39376-2A99-4B74-83A5-86DDAB5B15A1}"/>
                  </a:ext>
                </a:extLst>
              </p:cNvPr>
              <p:cNvSpPr txBox="1"/>
              <p:nvPr/>
            </p:nvSpPr>
            <p:spPr>
              <a:xfrm>
                <a:off x="933254" y="2731467"/>
                <a:ext cx="6660037" cy="33495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解</a:t>
                </a:r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:∵∠A=α,</a:t>
                </a:r>
                <a:b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</a:br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∴∠B=∠C=90°-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α,</a:t>
                </a:r>
                <a:endParaRPr lang="zh-CN" altLang="zh-CN" sz="1100" dirty="0">
                  <a:solidFill>
                    <a:srgbClr val="FF000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∵∠BDE+∠EDF=90°,</a:t>
                </a:r>
              </a:p>
              <a:p>
                <a:r>
                  <a:rPr lang="en-US" altLang="zh-CN" sz="3600" b="1" dirty="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  </a:t>
                </a:r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∠B+∠BDE=90°,</a:t>
                </a:r>
                <a:endParaRPr lang="zh-CN" altLang="zh-CN" sz="1100" dirty="0">
                  <a:solidFill>
                    <a:srgbClr val="FF000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∴∠EDF=∠B=90°-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α.</a:t>
                </a:r>
                <a:endParaRPr lang="zh-CN" altLang="zh-CN" sz="1100" dirty="0">
                  <a:solidFill>
                    <a:srgbClr val="FF000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02B39376-2A99-4B74-83A5-86DDAB5B15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254" y="2731467"/>
                <a:ext cx="6660037" cy="3349507"/>
              </a:xfrm>
              <a:prstGeom prst="rect">
                <a:avLst/>
              </a:prstGeom>
              <a:blipFill>
                <a:blip r:embed="rId3"/>
                <a:stretch>
                  <a:fillRect l="-2745" t="-2727" b="-1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>
            <a:extLst>
              <a:ext uri="{FF2B5EF4-FFF2-40B4-BE49-F238E27FC236}">
                <a16:creationId xmlns:a16="http://schemas.microsoft.com/office/drawing/2014/main" id="{E31B64CE-3DAB-4B70-87B0-81F1C87E5E5F}"/>
              </a:ext>
            </a:extLst>
          </p:cNvPr>
          <p:cNvSpPr txBox="1"/>
          <p:nvPr/>
        </p:nvSpPr>
        <p:spPr>
          <a:xfrm>
            <a:off x="586478" y="416454"/>
            <a:ext cx="797104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已知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△ABC</a:t>
            </a:r>
            <a:r>
              <a:rPr kumimoji="0" lang="zh-CN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中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,∠A=α,</a:t>
            </a:r>
            <a:r>
              <a:rPr kumimoji="0" lang="zh-CN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点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kumimoji="0" lang="zh-CN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kumimoji="0" lang="zh-CN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kumimoji="0" lang="zh-CN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分别在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BC</a:t>
            </a:r>
            <a:r>
              <a:rPr kumimoji="0" lang="zh-CN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AB</a:t>
            </a:r>
            <a:r>
              <a:rPr kumimoji="0" lang="zh-CN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AC</a:t>
            </a:r>
            <a:r>
              <a:rPr kumimoji="0" lang="zh-CN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上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endParaRPr kumimoji="0" lang="zh-CN" altLang="zh-CN" sz="11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5203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课件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课件1" id="{1971530D-0015-4A39-B965-33BBF9E8777B}" vid="{E59E5317-2B94-485D-AF27-D5252DFAA69A}"/>
    </a:ext>
  </a:extLst>
</a:theme>
</file>

<file path=ppt/theme/theme2.xml><?xml version="1.0" encoding="utf-8"?>
<a:theme xmlns:a="http://schemas.openxmlformats.org/drawingml/2006/main" name="1_课件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课件1" id="{5D18112A-AEF4-4A1D-BB8C-71BEE7DD764D}" vid="{75D266CC-580D-4BF3-A3E6-B0BB2D135213}"/>
    </a:ext>
  </a:extLst>
</a:theme>
</file>

<file path=ppt/theme/theme3.xml><?xml version="1.0" encoding="utf-8"?>
<a:theme xmlns:a="http://schemas.openxmlformats.org/drawingml/2006/main" name="积分">
  <a:themeElements>
    <a:clrScheme name="积分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积分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积分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课件1</Template>
  <TotalTime>119</TotalTime>
  <Words>479</Words>
  <Application>Microsoft Office PowerPoint</Application>
  <PresentationFormat>全屏显示(4:3)</PresentationFormat>
  <Paragraphs>37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5</vt:i4>
      </vt:variant>
    </vt:vector>
  </HeadingPairs>
  <TitlesOfParts>
    <vt:vector size="17" baseType="lpstr">
      <vt:lpstr>等线</vt:lpstr>
      <vt:lpstr>等线 Light</vt:lpstr>
      <vt:lpstr>黑体</vt:lpstr>
      <vt:lpstr>楷体</vt:lpstr>
      <vt:lpstr>Arial</vt:lpstr>
      <vt:lpstr>Cambria Math</vt:lpstr>
      <vt:lpstr>Tw Cen MT</vt:lpstr>
      <vt:lpstr>Tw Cen MT Condensed</vt:lpstr>
      <vt:lpstr>Wingdings 3</vt:lpstr>
      <vt:lpstr>课件1</vt:lpstr>
      <vt:lpstr>1_课件1</vt:lpstr>
      <vt:lpstr>积分</vt:lpstr>
      <vt:lpstr>第9课时  等腰三角形中整体思想求角度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guan qianyi</dc:creator>
  <cp:lastModifiedBy>guan qianyi</cp:lastModifiedBy>
  <cp:revision>5</cp:revision>
  <dcterms:created xsi:type="dcterms:W3CDTF">2020-11-28T03:55:46Z</dcterms:created>
  <dcterms:modified xsi:type="dcterms:W3CDTF">2020-11-28T05:56:31Z</dcterms:modified>
</cp:coreProperties>
</file>