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2" r:id="rId6"/>
    <p:sldId id="273" r:id="rId7"/>
    <p:sldId id="274" r:id="rId8"/>
    <p:sldId id="275" r:id="rId9"/>
    <p:sldId id="281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270634" y="810267"/>
            <a:ext cx="2862892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5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  不等式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A6AE9B8-D42B-43F0-974D-625A2FE32417}"/>
              </a:ext>
            </a:extLst>
          </p:cNvPr>
          <p:cNvSpPr txBox="1"/>
          <p:nvPr/>
        </p:nvSpPr>
        <p:spPr>
          <a:xfrm>
            <a:off x="62753" y="206205"/>
            <a:ext cx="90812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学校要求王师傅的工作时间不能超过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要完成整理这批器材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李老师至少要工作多少分钟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99B008D-78B4-494D-96B6-0104876F6C28}"/>
                  </a:ext>
                </a:extLst>
              </p:cNvPr>
              <p:cNvSpPr txBox="1"/>
              <p:nvPr/>
            </p:nvSpPr>
            <p:spPr>
              <a:xfrm>
                <a:off x="762000" y="2737201"/>
                <a:ext cx="8382000" cy="1814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设李老师要工作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分钟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≤30,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≥25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李老师至少要工作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25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分钟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9B008D-78B4-494D-96B6-0104876F6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37201"/>
                <a:ext cx="8382000" cy="1814215"/>
              </a:xfrm>
              <a:prstGeom prst="rect">
                <a:avLst/>
              </a:prstGeom>
              <a:blipFill>
                <a:blip r:embed="rId2"/>
                <a:stretch>
                  <a:fillRect l="-1818" t="-4362" b="-9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14DCAA-B5E8-43DE-914E-CA531C8437F5}"/>
              </a:ext>
            </a:extLst>
          </p:cNvPr>
          <p:cNvSpPr txBox="1"/>
          <p:nvPr/>
        </p:nvSpPr>
        <p:spPr>
          <a:xfrm>
            <a:off x="116541" y="84729"/>
            <a:ext cx="86150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左表为两种移动电话计费方式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设每月通话时间为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x&gt;150.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F012EFD-6533-4C17-A208-37F4666A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83173"/>
              </p:ext>
            </p:extLst>
          </p:nvPr>
        </p:nvGraphicFramePr>
        <p:xfrm>
          <a:off x="1003300" y="1386004"/>
          <a:ext cx="6119158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579510">
                  <a:extLst>
                    <a:ext uri="{9D8B030D-6E8A-4147-A177-3AD203B41FA5}">
                      <a16:colId xmlns:a16="http://schemas.microsoft.com/office/drawing/2014/main" xmlns="" val="1186743141"/>
                    </a:ext>
                  </a:extLst>
                </a:gridCol>
                <a:gridCol w="1269824">
                  <a:extLst>
                    <a:ext uri="{9D8B030D-6E8A-4147-A177-3AD203B41FA5}">
                      <a16:colId xmlns:a16="http://schemas.microsoft.com/office/drawing/2014/main" xmlns="" val="3269857060"/>
                    </a:ext>
                  </a:extLst>
                </a:gridCol>
                <a:gridCol w="1269824">
                  <a:extLst>
                    <a:ext uri="{9D8B030D-6E8A-4147-A177-3AD203B41FA5}">
                      <a16:colId xmlns:a16="http://schemas.microsoft.com/office/drawing/2014/main" xmlns="" val="1013031650"/>
                    </a:ext>
                  </a:extLst>
                </a:gridCol>
              </a:tblGrid>
              <a:tr h="408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8439005"/>
                  </a:ext>
                </a:extLst>
              </a:tr>
              <a:tr h="334309">
                <a:tc>
                  <a:txBody>
                    <a:bodyPr/>
                    <a:lstStyle/>
                    <a:p>
                      <a:pPr algn="ctr"/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月租费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b="1" i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2412010"/>
                  </a:ext>
                </a:extLst>
              </a:tr>
              <a:tr h="334309"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本地通话费</a:t>
                      </a:r>
                      <a:r>
                        <a:rPr lang="en-US" sz="2800" b="1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b="1" i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en-US" sz="2800" b="1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b="1" i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b="1" i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65511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BFAA6561-0912-44EF-9970-111757D7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39015"/>
              </p:ext>
            </p:extLst>
          </p:nvPr>
        </p:nvGraphicFramePr>
        <p:xfrm>
          <a:off x="1016000" y="3316942"/>
          <a:ext cx="6881905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2911181">
                  <a:extLst>
                    <a:ext uri="{9D8B030D-6E8A-4147-A177-3AD203B41FA5}">
                      <a16:colId xmlns:a16="http://schemas.microsoft.com/office/drawing/2014/main" xmlns="" val="4115438999"/>
                    </a:ext>
                  </a:extLst>
                </a:gridCol>
                <a:gridCol w="882383">
                  <a:extLst>
                    <a:ext uri="{9D8B030D-6E8A-4147-A177-3AD203B41FA5}">
                      <a16:colId xmlns:a16="http://schemas.microsoft.com/office/drawing/2014/main" xmlns="" val="2062266946"/>
                    </a:ext>
                  </a:extLst>
                </a:gridCol>
                <a:gridCol w="882383">
                  <a:extLst>
                    <a:ext uri="{9D8B030D-6E8A-4147-A177-3AD203B41FA5}">
                      <a16:colId xmlns:a16="http://schemas.microsoft.com/office/drawing/2014/main" xmlns="" val="4045727010"/>
                    </a:ext>
                  </a:extLst>
                </a:gridCol>
                <a:gridCol w="882383">
                  <a:extLst>
                    <a:ext uri="{9D8B030D-6E8A-4147-A177-3AD203B41FA5}">
                      <a16:colId xmlns:a16="http://schemas.microsoft.com/office/drawing/2014/main" xmlns="" val="248166965"/>
                    </a:ext>
                  </a:extLst>
                </a:gridCol>
                <a:gridCol w="1323575">
                  <a:extLst>
                    <a:ext uri="{9D8B030D-6E8A-4147-A177-3AD203B41FA5}">
                      <a16:colId xmlns:a16="http://schemas.microsoft.com/office/drawing/2014/main" xmlns="" val="2501587047"/>
                    </a:ext>
                  </a:extLst>
                </a:gridCol>
              </a:tblGrid>
              <a:tr h="468105">
                <a:tc>
                  <a:txBody>
                    <a:bodyPr/>
                    <a:lstStyle/>
                    <a:p>
                      <a:pPr algn="ctr"/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电话费用通话时间</a:t>
                      </a:r>
                      <a:r>
                        <a:rPr lang="en-US" sz="2800" b="1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lang="en-US" sz="2800" b="1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504138"/>
                  </a:ext>
                </a:extLst>
              </a:tr>
              <a:tr h="265763">
                <a:tc>
                  <a:txBody>
                    <a:bodyPr/>
                    <a:lstStyle/>
                    <a:p>
                      <a:pPr algn="ctr"/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方式一计费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9613168"/>
                  </a:ext>
                </a:extLst>
              </a:tr>
              <a:tr h="265763">
                <a:tc>
                  <a:txBody>
                    <a:bodyPr/>
                    <a:lstStyle/>
                    <a:p>
                      <a:pPr algn="ctr"/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方式二计费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方正书宋_GBK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59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C11A877-10AB-4596-B660-1950E9D1F327}"/>
              </a:ext>
            </a:extLst>
          </p:cNvPr>
          <p:cNvSpPr txBox="1"/>
          <p:nvPr/>
        </p:nvSpPr>
        <p:spPr>
          <a:xfrm>
            <a:off x="1" y="1210758"/>
            <a:ext cx="9143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根据题意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填写表格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取何值时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两种计费方式的费用相同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4501B32-A295-47B5-804A-1425D9635490}"/>
              </a:ext>
            </a:extLst>
          </p:cNvPr>
          <p:cNvSpPr txBox="1"/>
          <p:nvPr/>
        </p:nvSpPr>
        <p:spPr>
          <a:xfrm>
            <a:off x="163606" y="3294529"/>
            <a:ext cx="7223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:(1)135,0.3x+30,140,0.4x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94D030A-D2A5-4DE6-90B2-169C00F17477}"/>
              </a:ext>
            </a:extLst>
          </p:cNvPr>
          <p:cNvSpPr txBox="1"/>
          <p:nvPr/>
        </p:nvSpPr>
        <p:spPr>
          <a:xfrm>
            <a:off x="663388" y="4101027"/>
            <a:ext cx="84806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0.3x+30=0.4x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x=300,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当通话时间为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两种计费方式的费用相同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6ECB475-7EE2-4E2D-A887-2D45D7E648A3}"/>
              </a:ext>
            </a:extLst>
          </p:cNvPr>
          <p:cNvSpPr txBox="1"/>
          <p:nvPr/>
        </p:nvSpPr>
        <p:spPr>
          <a:xfrm>
            <a:off x="273423" y="2838708"/>
            <a:ext cx="85971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0.3x+30&gt;0.4x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x&lt;300,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当每月通话时间超过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分钟小于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选择方式二费用较少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0.3x+30&lt;0.4x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x&gt;300,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当每月通话时间超过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选择方式一费用较少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024A1B7-A82C-4609-B59D-14FCFE69E4F5}"/>
              </a:ext>
            </a:extLst>
          </p:cNvPr>
          <p:cNvSpPr txBox="1"/>
          <p:nvPr/>
        </p:nvSpPr>
        <p:spPr>
          <a:xfrm>
            <a:off x="273424" y="1357786"/>
            <a:ext cx="8597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当每月通话时间超过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选用哪种计费方式费用较少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8397706-1C17-4301-93DB-4EC1F727F33E}"/>
                  </a:ext>
                </a:extLst>
              </p:cNvPr>
              <p:cNvSpPr txBox="1"/>
              <p:nvPr/>
            </p:nvSpPr>
            <p:spPr>
              <a:xfrm>
                <a:off x="139959" y="235144"/>
                <a:ext cx="8864082" cy="6387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x&gt;y,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则下列式子中错误的是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A.x-3&gt;y-3	    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C.x+3&gt;y+3	        D.-3x&gt;-3y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都是实数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则下列不等式的变形正确的是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A.a+x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b+x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B.-a+1&lt;-b+1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C.3a&lt;3b	      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397706-1C17-4301-93DB-4EC1F727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9" y="235144"/>
                <a:ext cx="8864082" cy="6387711"/>
              </a:xfrm>
              <a:prstGeom prst="rect">
                <a:avLst/>
              </a:prstGeom>
              <a:blipFill>
                <a:blip r:embed="rId2"/>
                <a:stretch>
                  <a:fillRect l="-1788" t="-1242" r="-550" b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DA73331-CCCE-4C18-A38C-8B99EE9852B9}"/>
              </a:ext>
            </a:extLst>
          </p:cNvPr>
          <p:cNvSpPr txBox="1"/>
          <p:nvPr/>
        </p:nvSpPr>
        <p:spPr>
          <a:xfrm>
            <a:off x="6270812" y="235144"/>
            <a:ext cx="4580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58B1979-4AF7-4E51-A622-0F8D4308561C}"/>
              </a:ext>
            </a:extLst>
          </p:cNvPr>
          <p:cNvSpPr txBox="1"/>
          <p:nvPr/>
        </p:nvSpPr>
        <p:spPr>
          <a:xfrm>
            <a:off x="1506071" y="4310990"/>
            <a:ext cx="90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3EE70E7-E892-471F-90A8-809654391FB6}"/>
              </a:ext>
            </a:extLst>
          </p:cNvPr>
          <p:cNvSpPr txBox="1"/>
          <p:nvPr/>
        </p:nvSpPr>
        <p:spPr>
          <a:xfrm>
            <a:off x="158620" y="283924"/>
            <a:ext cx="8985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:y=k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:y=k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在同一平面直角坐标系中的图象如图所示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x+b&gt;k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74.jpeg">
            <a:extLst>
              <a:ext uri="{FF2B5EF4-FFF2-40B4-BE49-F238E27FC236}">
                <a16:creationId xmlns:a16="http://schemas.microsoft.com/office/drawing/2014/main" xmlns="" id="{41B906A7-1BB5-48C5-A637-3F580E72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98" y="1700489"/>
            <a:ext cx="2547295" cy="2729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1307AB31-3D3F-4DC2-9CB9-849916DCE530}"/>
                  </a:ext>
                </a:extLst>
              </p:cNvPr>
              <p:cNvSpPr txBox="1"/>
              <p:nvPr/>
            </p:nvSpPr>
            <p:spPr>
              <a:xfrm>
                <a:off x="158620" y="4447323"/>
                <a:ext cx="8705462" cy="2175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2x-1&lt;1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的非负整数解是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的取值范围为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07AB31-3D3F-4DC2-9CB9-849916DC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4447323"/>
                <a:ext cx="8705462" cy="2175724"/>
              </a:xfrm>
              <a:prstGeom prst="rect">
                <a:avLst/>
              </a:prstGeom>
              <a:blipFill>
                <a:blip r:embed="rId3"/>
                <a:stretch>
                  <a:fillRect l="-1751" t="-5056" b="-7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B46FFBC-CA98-4559-8B09-787991F22DEB}"/>
              </a:ext>
            </a:extLst>
          </p:cNvPr>
          <p:cNvSpPr txBox="1"/>
          <p:nvPr/>
        </p:nvSpPr>
        <p:spPr>
          <a:xfrm>
            <a:off x="4034117" y="1268809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x&lt;-1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2741DF4-A3AC-476F-8B89-EBEB514619BA}"/>
              </a:ext>
            </a:extLst>
          </p:cNvPr>
          <p:cNvSpPr txBox="1"/>
          <p:nvPr/>
        </p:nvSpPr>
        <p:spPr>
          <a:xfrm>
            <a:off x="6589059" y="4419642"/>
            <a:ext cx="510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9034E1F-C885-4C69-9FE8-8932C0A1CEFE}"/>
              </a:ext>
            </a:extLst>
          </p:cNvPr>
          <p:cNvSpPr txBox="1"/>
          <p:nvPr/>
        </p:nvSpPr>
        <p:spPr>
          <a:xfrm>
            <a:off x="889609" y="5989301"/>
            <a:ext cx="87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m&gt;1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E665417-75EC-47AC-9ABC-77B198F31FD1}"/>
                  </a:ext>
                </a:extLst>
              </p:cNvPr>
              <p:cNvSpPr txBox="1"/>
              <p:nvPr/>
            </p:nvSpPr>
            <p:spPr>
              <a:xfrm>
                <a:off x="65314" y="76180"/>
                <a:ext cx="10730205" cy="632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解下列不等式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并在数轴上表示其解集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(1)3+2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&lt;6-3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(2)1-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≥1-2(4-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≤1</a:t>
                </a:r>
                <a:r>
                  <a:rPr lang="zh-CN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)&lt;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65417-75EC-47AC-9ABC-77B198F3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" y="76180"/>
                <a:ext cx="10730205" cy="6320320"/>
              </a:xfrm>
              <a:prstGeom prst="rect">
                <a:avLst/>
              </a:prstGeom>
              <a:blipFill>
                <a:blip r:embed="rId2"/>
                <a:stretch>
                  <a:fillRect l="-1477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47F7523-DEB0-4D18-A51D-70CE87962850}"/>
                  </a:ext>
                </a:extLst>
              </p:cNvPr>
              <p:cNvSpPr txBox="1"/>
              <p:nvPr/>
            </p:nvSpPr>
            <p:spPr>
              <a:xfrm>
                <a:off x="1098177" y="1395583"/>
                <a:ext cx="1322294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7F7523-DEB0-4D18-A51D-70CE8796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7" y="1395583"/>
                <a:ext cx="1322294" cy="803682"/>
              </a:xfrm>
              <a:prstGeom prst="rect">
                <a:avLst/>
              </a:prstGeom>
              <a:blipFill>
                <a:blip r:embed="rId3"/>
                <a:stretch>
                  <a:fillRect l="-11521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6413A5C7-F4E5-41D8-829F-85379BD76E05}"/>
                  </a:ext>
                </a:extLst>
              </p:cNvPr>
              <p:cNvSpPr txBox="1"/>
              <p:nvPr/>
            </p:nvSpPr>
            <p:spPr>
              <a:xfrm>
                <a:off x="4970930" y="1395583"/>
                <a:ext cx="1160930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x≤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13A5C7-F4E5-41D8-829F-85379BD76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30" y="1395583"/>
                <a:ext cx="1160930" cy="803682"/>
              </a:xfrm>
              <a:prstGeom prst="rect">
                <a:avLst/>
              </a:prstGeom>
              <a:blipFill>
                <a:blip r:embed="rId4"/>
                <a:stretch>
                  <a:fillRect l="-13089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1424F4-6719-467B-8BCB-E2244A12A581}"/>
              </a:ext>
            </a:extLst>
          </p:cNvPr>
          <p:cNvSpPr txBox="1"/>
          <p:nvPr/>
        </p:nvSpPr>
        <p:spPr>
          <a:xfrm>
            <a:off x="990600" y="3666941"/>
            <a:ext cx="1537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C15F045F-A162-4711-9AA1-A6D9FFB3E8C0}"/>
                  </a:ext>
                </a:extLst>
              </p:cNvPr>
              <p:cNvSpPr txBox="1"/>
              <p:nvPr/>
            </p:nvSpPr>
            <p:spPr>
              <a:xfrm>
                <a:off x="4948518" y="3666941"/>
                <a:ext cx="1205753" cy="81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𝟏𝟓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5F045F-A162-4711-9AA1-A6D9FFB3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8" y="3666941"/>
                <a:ext cx="1205753" cy="811119"/>
              </a:xfrm>
              <a:prstGeom prst="rect">
                <a:avLst/>
              </a:prstGeom>
              <a:blipFill>
                <a:blip r:embed="rId5"/>
                <a:stretch>
                  <a:fillRect l="-13131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6245C3E-D595-436E-BDF0-7C06AF54E399}"/>
              </a:ext>
            </a:extLst>
          </p:cNvPr>
          <p:cNvSpPr txBox="1"/>
          <p:nvPr/>
        </p:nvSpPr>
        <p:spPr>
          <a:xfrm>
            <a:off x="788893" y="6197045"/>
            <a:ext cx="1940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-1≤x&lt;3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B174651-2AD3-42C5-8527-B77D45C0499E}"/>
              </a:ext>
            </a:extLst>
          </p:cNvPr>
          <p:cNvSpPr txBox="1"/>
          <p:nvPr/>
        </p:nvSpPr>
        <p:spPr>
          <a:xfrm>
            <a:off x="5992906" y="6197044"/>
            <a:ext cx="1752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-2&lt;x≤1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332DF66-2844-4E10-A31F-A29339F81FF2}"/>
              </a:ext>
            </a:extLst>
          </p:cNvPr>
          <p:cNvSpPr txBox="1"/>
          <p:nvPr/>
        </p:nvSpPr>
        <p:spPr>
          <a:xfrm>
            <a:off x="83974" y="1218132"/>
            <a:ext cx="91813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晨光文具店用进货款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1620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元购进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品牌的文具盒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品牌的文具盒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品牌文具盒的进货单价比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品牌文具盒的进货单价多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两种文具盒的进货单价</a:t>
            </a:r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101693B-253C-403B-894E-31CADE0D7713}"/>
              </a:ext>
            </a:extLst>
          </p:cNvPr>
          <p:cNvSpPr txBox="1"/>
          <p:nvPr/>
        </p:nvSpPr>
        <p:spPr>
          <a:xfrm>
            <a:off x="83974" y="3696983"/>
            <a:ext cx="91813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品牌文具盒的进价为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40x+60(x-3)=1620,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:x=18,x-3=15.</a:t>
            </a:r>
            <a:b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品牌文具盒的进价分别为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,15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8203D31-E582-4A85-B2C8-72ABF1ABEB2B}"/>
              </a:ext>
            </a:extLst>
          </p:cNvPr>
          <p:cNvSpPr txBox="1"/>
          <p:nvPr/>
        </p:nvSpPr>
        <p:spPr>
          <a:xfrm>
            <a:off x="139957" y="1166527"/>
            <a:ext cx="9227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品牌文具盒的售价为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若使这批文具盒全部售完后利润不低于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品牌文具盒的销售单价最少是多少元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8F5C5DF-F754-46A9-B173-F31820CEB733}"/>
              </a:ext>
            </a:extLst>
          </p:cNvPr>
          <p:cNvSpPr txBox="1"/>
          <p:nvPr/>
        </p:nvSpPr>
        <p:spPr>
          <a:xfrm>
            <a:off x="139957" y="3200600"/>
            <a:ext cx="8752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品牌文具盒的销售单价为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(23-18)×40+60(y-15)≥500,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:y≥20.</a:t>
            </a:r>
            <a:b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品牌文具盒的销售单价最少是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6C2C0CE-4C8E-44A6-96F7-5E439C980941}"/>
              </a:ext>
            </a:extLst>
          </p:cNvPr>
          <p:cNvSpPr txBox="1"/>
          <p:nvPr/>
        </p:nvSpPr>
        <p:spPr>
          <a:xfrm>
            <a:off x="116632" y="382012"/>
            <a:ext cx="89107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某中学响应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阳光体育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活动的号召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准备从体育用品商店购买一些排球、足球和篮球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排球和足球的单价相同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同一种球的单价相同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个足球和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个篮球共需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个排球和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个篮球共需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求购买一个足球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一个篮球分别需要多少元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C7475F1-10E6-4472-AF61-9719B2B86F2E}"/>
                  </a:ext>
                </a:extLst>
              </p:cNvPr>
              <p:cNvSpPr txBox="1"/>
              <p:nvPr/>
            </p:nvSpPr>
            <p:spPr>
              <a:xfrm>
                <a:off x="0" y="3904861"/>
                <a:ext cx="9144000" cy="2668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设购买一个足球或一个排球需要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购买一个篮球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𝟑𝟒𝟎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𝟔𝟎𝟎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𝟖𝟎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购买一个足球需要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购买一个篮球需要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80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7475F1-10E6-4472-AF61-9719B2B8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861"/>
                <a:ext cx="9144000" cy="2668166"/>
              </a:xfrm>
              <a:prstGeom prst="rect">
                <a:avLst/>
              </a:prstGeom>
              <a:blipFill>
                <a:blip r:embed="rId2"/>
                <a:stretch>
                  <a:fillRect l="-1667" t="-2975" r="-1867" b="-6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9BC194-A0B5-4B31-A377-A10C2972BBA8}"/>
              </a:ext>
            </a:extLst>
          </p:cNvPr>
          <p:cNvSpPr txBox="1"/>
          <p:nvPr/>
        </p:nvSpPr>
        <p:spPr>
          <a:xfrm>
            <a:off x="0" y="234925"/>
            <a:ext cx="9274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该中学根据实际情况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需从体育用品商店一次性购买三种球共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且购买三种球的总费用不超过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求这所中学最多可以购买多少个篮球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3D47AF2-196B-42FA-911B-C3D3AFD66793}"/>
                  </a:ext>
                </a:extLst>
              </p:cNvPr>
              <p:cNvSpPr txBox="1"/>
              <p:nvPr/>
            </p:nvSpPr>
            <p:spPr>
              <a:xfrm>
                <a:off x="167952" y="3245465"/>
                <a:ext cx="9274628" cy="129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设该中学购买篮球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,80m+50(100-m)≤6000,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:m≤33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这所中学最多可以购买篮球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33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D47AF2-196B-42FA-911B-C3D3AFD6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2" y="3245465"/>
                <a:ext cx="9274628" cy="1296124"/>
              </a:xfrm>
              <a:prstGeom prst="rect">
                <a:avLst/>
              </a:prstGeom>
              <a:blipFill>
                <a:blip r:embed="rId2"/>
                <a:stretch>
                  <a:fillRect l="-1709" t="-6103" b="-3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44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BB4CA66-6289-499E-8F2F-FCC4FA7E35B5}"/>
              </a:ext>
            </a:extLst>
          </p:cNvPr>
          <p:cNvSpPr txBox="1"/>
          <p:nvPr/>
        </p:nvSpPr>
        <p:spPr>
          <a:xfrm>
            <a:off x="93306" y="214061"/>
            <a:ext cx="91533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学校新到一批理、化、生实验器材需要整理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若实验管理员李老师一人单独整理需要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分钟完成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现在李老师与工人王师傅共同整理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李老师因事外出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王师傅再单独整理了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分钟才完成任务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王师傅单独整理这批实验器材需要多少分钟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D6A4AE6-7BC0-4E53-BD6B-FFA40C3A6936}"/>
                  </a:ext>
                </a:extLst>
              </p:cNvPr>
              <p:cNvSpPr txBox="1"/>
              <p:nvPr/>
            </p:nvSpPr>
            <p:spPr>
              <a:xfrm>
                <a:off x="293915" y="3596951"/>
                <a:ext cx="8168950" cy="279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设王师傅单独整理这批实验器材需要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分钟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𝟒𝟎</m:t>
                            </m:r>
                          </m:den>
                        </m:f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+20×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:x=80,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:x=80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王师傅单独整理这批实验器材需要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80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分钟</a:t>
                </a:r>
                <a:r>
                  <a:rPr lang="en-US" altLang="zh-CN" sz="1800" i="1" dirty="0">
                    <a:solidFill>
                      <a:srgbClr val="FF00FF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1800" i="1" dirty="0">
                    <a:solidFill>
                      <a:srgbClr val="FF00FF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　　</a:t>
                </a:r>
                <a:endPara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6A4AE6-7BC0-4E53-BD6B-FFA40C3A6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5" y="3596951"/>
                <a:ext cx="8168950" cy="2799100"/>
              </a:xfrm>
              <a:prstGeom prst="rect">
                <a:avLst/>
              </a:prstGeom>
              <a:blipFill>
                <a:blip r:embed="rId2"/>
                <a:stretch>
                  <a:fillRect l="-1866" t="-2832" r="-1567" b="-6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38</TotalTime>
  <Words>1114</Words>
  <Application>Microsoft Office PowerPoint</Application>
  <PresentationFormat>全屏显示(4:3)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5</cp:revision>
  <dcterms:created xsi:type="dcterms:W3CDTF">2020-11-28T07:15:58Z</dcterms:created>
  <dcterms:modified xsi:type="dcterms:W3CDTF">2020-11-29T15:17:51Z</dcterms:modified>
</cp:coreProperties>
</file>