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4"/>
    <p:sldMasterId id="2147483692" r:id="rId5"/>
  </p:sldMasterIdLst>
  <p:notesMasterIdLst>
    <p:notesMasterId r:id="rId30"/>
  </p:notesMasterIdLst>
  <p:handoutMasterIdLst>
    <p:handoutMasterId r:id="rId31"/>
  </p:handoutMasterIdLst>
  <p:sldIdLst>
    <p:sldId id="264" r:id="rId6"/>
    <p:sldId id="276"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Lst>
  <p:sldSz cx="12188825" cy="6858000"/>
  <p:notesSz cx="6858000" cy="9144000"/>
  <p:defaultTextStyle>
    <a:defPPr rtl="0">
      <a:defRPr lang="zh-CN"/>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howGuides="1">
      <p:cViewPr varScale="1">
        <p:scale>
          <a:sx n="78" d="100"/>
          <a:sy n="78" d="100"/>
        </p:scale>
        <p:origin x="204" y="54"/>
      </p:cViewPr>
      <p:guideLst>
        <p:guide pos="3839"/>
        <p:guide orient="horz" pos="2160"/>
      </p:guideLst>
    </p:cSldViewPr>
  </p:slideViewPr>
  <p:notesTextViewPr>
    <p:cViewPr>
      <p:scale>
        <a:sx n="1" d="1"/>
        <a:sy n="1" d="1"/>
      </p:scale>
      <p:origin x="0" y="0"/>
    </p:cViewPr>
  </p:notesTextViewPr>
  <p:notesViewPr>
    <p:cSldViewPr>
      <p:cViewPr varScale="1">
        <p:scale>
          <a:sx n="87" d="100"/>
          <a:sy n="87"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7178B13D-69C5-48FF-B4BC-F91E5DF1D623}" type="datetime1">
              <a:rPr lang="zh-CN" altLang="en-US" smtClean="0">
                <a:solidFill>
                  <a:schemeClr val="tx2"/>
                </a:solidFill>
                <a:latin typeface="微软雅黑" panose="020B0503020204020204" pitchFamily="34" charset="-122"/>
                <a:ea typeface="微软雅黑" panose="020B0503020204020204" pitchFamily="34" charset="-122"/>
              </a:rPr>
              <a:pPr algn="r" rtl="0"/>
              <a:t>2019/7/9</a:t>
            </a:fld>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CFD77566-CD65-4859-9FA1-43956DC85B8C}" type="slidenum">
              <a:rPr lang="en-US" altLang="zh-CN" smtClean="0">
                <a:solidFill>
                  <a:schemeClr val="tx2"/>
                </a:solidFill>
                <a:latin typeface="微软雅黑" panose="020B0503020204020204" pitchFamily="34" charset="-122"/>
                <a:ea typeface="微软雅黑" panose="020B0503020204020204" pitchFamily="34" charset="-122"/>
              </a:rPr>
              <a:pPr algn="r" rtl="0"/>
              <a:t>‹#›</a:t>
            </a:fld>
            <a:endParaRPr lang="zh-CN" altLang="en-US"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solidFill>
                  <a:schemeClr val="tx2"/>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solidFill>
                  <a:schemeClr val="tx2"/>
                </a:solidFill>
                <a:latin typeface="微软雅黑" panose="020B0503020204020204" pitchFamily="34" charset="-122"/>
                <a:ea typeface="微软雅黑" panose="020B0503020204020204" pitchFamily="34" charset="-122"/>
              </a:defRPr>
            </a:lvl1pPr>
          </a:lstStyle>
          <a:p>
            <a:fld id="{06B449BB-9F99-43EE-A1AA-ED1E313F74C2}" type="datetime1">
              <a:rPr lang="zh-CN" altLang="en-US" smtClean="0"/>
              <a:pPr/>
              <a:t>2019/7/9</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solidFill>
                  <a:schemeClr val="tx2"/>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solidFill>
                  <a:schemeClr val="tx2"/>
                </a:solidFill>
                <a:latin typeface="微软雅黑" panose="020B0503020204020204" pitchFamily="34" charset="-122"/>
                <a:ea typeface="微软雅黑" panose="020B0503020204020204" pitchFamily="34" charset="-122"/>
              </a:defRPr>
            </a:lvl1pPr>
          </a:lstStyle>
          <a:p>
            <a:fld id="{B8796F01-7154-41E0-B48B-A6921757531A}" type="slidenum">
              <a:rPr lang="en-US" altLang="zh-CN" smtClean="0"/>
              <a:pPr/>
              <a:t>‹#›</a:t>
            </a:fld>
            <a:endParaRPr lang="zh-CN" altLang="en-US"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1pPr>
    <a:lvl2pPr marL="609493"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2pPr>
    <a:lvl3pPr marL="1218987"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3pPr>
    <a:lvl4pPr marL="1828480"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4pPr>
    <a:lvl5pPr marL="2437973"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4451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74EC2AD-E193-40F2-8E09-6DD726A8C215}" type="datetime1">
              <a:rPr lang="zh-CN" altLang="en-US" smtClean="0"/>
              <a:pPr/>
              <a:t>2019/7/9</a:t>
            </a:fld>
            <a:endParaRPr lang="zh-CN" altLang="en-US" dirty="0"/>
          </a:p>
        </p:txBody>
      </p:sp>
      <p:sp>
        <p:nvSpPr>
          <p:cNvPr id="5" name="Footer Placeholder 4"/>
          <p:cNvSpPr>
            <a:spLocks noGrp="1"/>
          </p:cNvSpPr>
          <p:nvPr>
            <p:ph type="ftr" sz="quarter" idx="11"/>
          </p:nvPr>
        </p:nvSpPr>
        <p:spPr/>
        <p:txBody>
          <a:bodyPr/>
          <a:lstStyle/>
          <a:p>
            <a:endParaRPr lang="zh-CN" altLang="en-US" noProof="0" dirty="0"/>
          </a:p>
        </p:txBody>
      </p:sp>
      <p:sp>
        <p:nvSpPr>
          <p:cNvPr id="6" name="Slide Number Placeholder 5"/>
          <p:cNvSpPr>
            <a:spLocks noGrp="1"/>
          </p:cNvSpPr>
          <p:nvPr>
            <p:ph type="sldNum" sz="quarter" idx="12"/>
          </p:nvPr>
        </p:nvSpPr>
        <p:spPr/>
        <p:txBody>
          <a:bodyPr/>
          <a:lstStyle/>
          <a:p>
            <a:fld id="{EB37DED6-D4C7-42EE-AB49-D2E39E64FDE4}" type="slidenum">
              <a:rPr lang="en-US" altLang="zh-CN" smtClean="0"/>
              <a:pPr/>
              <a:t>‹#›</a:t>
            </a:fld>
            <a:endParaRPr lang="zh-CN" altLang="en-US" dirty="0"/>
          </a:p>
        </p:txBody>
      </p:sp>
    </p:spTree>
    <p:extLst>
      <p:ext uri="{BB962C8B-B14F-4D97-AF65-F5344CB8AC3E}">
        <p14:creationId xmlns:p14="http://schemas.microsoft.com/office/powerpoint/2010/main" val="1026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74EC2AD-E193-40F2-8E09-6DD726A8C215}" type="datetime1">
              <a:rPr lang="zh-CN" altLang="en-US" smtClean="0"/>
              <a:pPr/>
              <a:t>2019/7/9</a:t>
            </a:fld>
            <a:endParaRPr lang="zh-CN" altLang="en-US" dirty="0"/>
          </a:p>
        </p:txBody>
      </p:sp>
      <p:sp>
        <p:nvSpPr>
          <p:cNvPr id="5" name="Footer Placeholder 4"/>
          <p:cNvSpPr>
            <a:spLocks noGrp="1"/>
          </p:cNvSpPr>
          <p:nvPr>
            <p:ph type="ftr" sz="quarter" idx="11"/>
          </p:nvPr>
        </p:nvSpPr>
        <p:spPr/>
        <p:txBody>
          <a:bodyPr/>
          <a:lstStyle/>
          <a:p>
            <a:endParaRPr lang="zh-CN" altLang="en-US" noProof="0" dirty="0"/>
          </a:p>
        </p:txBody>
      </p:sp>
      <p:sp>
        <p:nvSpPr>
          <p:cNvPr id="6" name="Slide Number Placeholder 5"/>
          <p:cNvSpPr>
            <a:spLocks noGrp="1"/>
          </p:cNvSpPr>
          <p:nvPr>
            <p:ph type="sldNum" sz="quarter" idx="12"/>
          </p:nvPr>
        </p:nvSpPr>
        <p:spPr/>
        <p:txBody>
          <a:bodyPr/>
          <a:lstStyle/>
          <a:p>
            <a:fld id="{EB37DED6-D4C7-42EE-AB49-D2E39E64FDE4}" type="slidenum">
              <a:rPr lang="en-US" altLang="zh-CN" smtClean="0"/>
              <a:pPr/>
              <a:t>‹#›</a:t>
            </a:fld>
            <a:endParaRPr lang="zh-CN" altLang="en-US" dirty="0"/>
          </a:p>
        </p:txBody>
      </p:sp>
    </p:spTree>
    <p:extLst>
      <p:ext uri="{BB962C8B-B14F-4D97-AF65-F5344CB8AC3E}">
        <p14:creationId xmlns:p14="http://schemas.microsoft.com/office/powerpoint/2010/main" val="1942499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579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2BB3D5-B3F4-4256-B6ED-4B874E5DE258}" type="datetime1">
              <a:rPr lang="zh-CN" altLang="en-US" smtClean="0"/>
              <a:pPr/>
              <a:t>2019/7/9</a:t>
            </a:fld>
            <a:endParaRPr lang="zh-CN" altLang="en-US" dirty="0"/>
          </a:p>
        </p:txBody>
      </p:sp>
      <p:sp>
        <p:nvSpPr>
          <p:cNvPr id="5" name="Footer Placeholder 4"/>
          <p:cNvSpPr>
            <a:spLocks noGrp="1"/>
          </p:cNvSpPr>
          <p:nvPr>
            <p:ph type="ftr" sz="quarter" idx="11"/>
          </p:nvPr>
        </p:nvSpPr>
        <p:spPr/>
        <p:txBody>
          <a:bodyPr/>
          <a:lstStyle/>
          <a:p>
            <a:pPr rtl="0"/>
            <a:endParaRPr lang="zh-CN" altLang="en-US" noProof="0" dirty="0"/>
          </a:p>
        </p:txBody>
      </p:sp>
      <p:sp>
        <p:nvSpPr>
          <p:cNvPr id="6" name="Slide Number Placeholder 5"/>
          <p:cNvSpPr>
            <a:spLocks noGrp="1"/>
          </p:cNvSpPr>
          <p:nvPr>
            <p:ph type="sldNum" sz="quarter" idx="12"/>
          </p:nvPr>
        </p:nvSpPr>
        <p:spPr/>
        <p:txBody>
          <a:bodyPr/>
          <a:lstStyle/>
          <a:p>
            <a:pPr rtl="0"/>
            <a:fld id="{DA60BA0E-20D0-4E7C-B286-26C960A6788F}" type="slidenum">
              <a:rPr lang="en-US" altLang="zh-CN" noProof="0" smtClean="0"/>
              <a:t>‹#›</a:t>
            </a:fld>
            <a:endParaRPr lang="en-US" altLang="zh-CN" noProof="0" dirty="0"/>
          </a:p>
        </p:txBody>
      </p:sp>
    </p:spTree>
    <p:extLst>
      <p:ext uri="{BB962C8B-B14F-4D97-AF65-F5344CB8AC3E}">
        <p14:creationId xmlns:p14="http://schemas.microsoft.com/office/powerpoint/2010/main" val="135357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0EBB0C4-6273-4C6E-B9BD-2EDC30F1CD52}" type="datetimeFigureOut">
              <a:rPr lang="en-US" smtClean="0"/>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888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09DE028-75A5-419A-B395-C2EDFBD58642}" type="datetime1">
              <a:rPr lang="zh-CN" altLang="en-US" smtClean="0"/>
              <a:pPr/>
              <a:t>2019/7/9</a:t>
            </a:fld>
            <a:endParaRPr lang="zh-CN" altLang="en-US" dirty="0"/>
          </a:p>
        </p:txBody>
      </p:sp>
      <p:sp>
        <p:nvSpPr>
          <p:cNvPr id="6" name="Footer Placeholder 5"/>
          <p:cNvSpPr>
            <a:spLocks noGrp="1"/>
          </p:cNvSpPr>
          <p:nvPr>
            <p:ph type="ftr" sz="quarter" idx="11"/>
          </p:nvPr>
        </p:nvSpPr>
        <p:spPr/>
        <p:txBody>
          <a:bodyPr/>
          <a:lstStyle/>
          <a:p>
            <a:pPr rtl="0"/>
            <a:endParaRPr lang="zh-CN" altLang="en-US" noProof="0" dirty="0"/>
          </a:p>
        </p:txBody>
      </p:sp>
      <p:sp>
        <p:nvSpPr>
          <p:cNvPr id="7" name="Slide Number Placeholder 6"/>
          <p:cNvSpPr>
            <a:spLocks noGrp="1"/>
          </p:cNvSpPr>
          <p:nvPr>
            <p:ph type="sldNum" sz="quarter" idx="12"/>
          </p:nvPr>
        </p:nvSpPr>
        <p:spPr/>
        <p:txBody>
          <a:bodyPr/>
          <a:lstStyle/>
          <a:p>
            <a:pPr rtl="0"/>
            <a:fld id="{EB37DED6-D4C7-42EE-AB49-D2E39E64FDE4}" type="slidenum">
              <a:rPr lang="en-US" altLang="zh-CN" noProof="0" smtClean="0"/>
              <a:t>‹#›</a:t>
            </a:fld>
            <a:endParaRPr lang="en-US" altLang="zh-CN" noProof="0" dirty="0"/>
          </a:p>
        </p:txBody>
      </p:sp>
    </p:spTree>
    <p:extLst>
      <p:ext uri="{BB962C8B-B14F-4D97-AF65-F5344CB8AC3E}">
        <p14:creationId xmlns:p14="http://schemas.microsoft.com/office/powerpoint/2010/main" val="912101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6994" y="2582334"/>
            <a:ext cx="4936474"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6301" y="2582334"/>
            <a:ext cx="4936474"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DB54F77-3742-4919-9EAD-96757A014E94}" type="datetime1">
              <a:rPr lang="zh-CN" altLang="en-US" smtClean="0"/>
              <a:pPr/>
              <a:t>2019/7/9</a:t>
            </a:fld>
            <a:endParaRPr lang="zh-CN" altLang="en-US" dirty="0"/>
          </a:p>
        </p:txBody>
      </p:sp>
      <p:sp>
        <p:nvSpPr>
          <p:cNvPr id="8" name="Footer Placeholder 7"/>
          <p:cNvSpPr>
            <a:spLocks noGrp="1"/>
          </p:cNvSpPr>
          <p:nvPr>
            <p:ph type="ftr" sz="quarter" idx="11"/>
          </p:nvPr>
        </p:nvSpPr>
        <p:spPr/>
        <p:txBody>
          <a:bodyPr/>
          <a:lstStyle/>
          <a:p>
            <a:pPr rtl="0"/>
            <a:endParaRPr lang="zh-CN" altLang="en-US" noProof="0" dirty="0"/>
          </a:p>
        </p:txBody>
      </p:sp>
      <p:sp>
        <p:nvSpPr>
          <p:cNvPr id="9" name="Slide Number Placeholder 8"/>
          <p:cNvSpPr>
            <a:spLocks noGrp="1"/>
          </p:cNvSpPr>
          <p:nvPr>
            <p:ph type="sldNum" sz="quarter" idx="12"/>
          </p:nvPr>
        </p:nvSpPr>
        <p:spPr/>
        <p:txBody>
          <a:bodyPr/>
          <a:lstStyle/>
          <a:p>
            <a:pPr rtl="0"/>
            <a:fld id="{EB37DED6-D4C7-42EE-AB49-D2E39E64FDE4}" type="slidenum">
              <a:rPr lang="en-US" altLang="zh-CN" noProof="0" smtClean="0"/>
              <a:t>‹#›</a:t>
            </a:fld>
            <a:endParaRPr lang="en-US" altLang="zh-CN" noProof="0" dirty="0"/>
          </a:p>
        </p:txBody>
      </p:sp>
    </p:spTree>
    <p:extLst>
      <p:ext uri="{BB962C8B-B14F-4D97-AF65-F5344CB8AC3E}">
        <p14:creationId xmlns:p14="http://schemas.microsoft.com/office/powerpoint/2010/main" val="233267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C6EB163-526A-4855-8844-4C6501B96975}" type="datetime1">
              <a:rPr lang="zh-CN" altLang="en-US" smtClean="0"/>
              <a:pPr/>
              <a:t>2019/7/9</a:t>
            </a:fld>
            <a:endParaRPr lang="zh-CN" altLang="en-US" dirty="0"/>
          </a:p>
        </p:txBody>
      </p:sp>
      <p:sp>
        <p:nvSpPr>
          <p:cNvPr id="4" name="Footer Placeholder 3"/>
          <p:cNvSpPr>
            <a:spLocks noGrp="1"/>
          </p:cNvSpPr>
          <p:nvPr>
            <p:ph type="ftr" sz="quarter" idx="11"/>
          </p:nvPr>
        </p:nvSpPr>
        <p:spPr/>
        <p:txBody>
          <a:bodyPr/>
          <a:lstStyle/>
          <a:p>
            <a:pPr rtl="0"/>
            <a:endParaRPr lang="zh-CN" altLang="en-US" noProof="0" dirty="0"/>
          </a:p>
        </p:txBody>
      </p:sp>
      <p:sp>
        <p:nvSpPr>
          <p:cNvPr id="5" name="Slide Number Placeholder 4"/>
          <p:cNvSpPr>
            <a:spLocks noGrp="1"/>
          </p:cNvSpPr>
          <p:nvPr>
            <p:ph type="sldNum" sz="quarter" idx="12"/>
          </p:nvPr>
        </p:nvSpPr>
        <p:spPr/>
        <p:txBody>
          <a:bodyPr/>
          <a:lstStyle/>
          <a:p>
            <a:pPr rtl="0"/>
            <a:fld id="{EB37DED6-D4C7-42EE-AB49-D2E39E64FDE4}" type="slidenum">
              <a:rPr lang="en-US" altLang="zh-CN" noProof="0" smtClean="0"/>
              <a:t>‹#›</a:t>
            </a:fld>
            <a:endParaRPr lang="zh-CN" altLang="en-US" noProof="0" dirty="0"/>
          </a:p>
        </p:txBody>
      </p:sp>
    </p:spTree>
    <p:extLst>
      <p:ext uri="{BB962C8B-B14F-4D97-AF65-F5344CB8AC3E}">
        <p14:creationId xmlns:p14="http://schemas.microsoft.com/office/powerpoint/2010/main" val="2650339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74EC2AD-E193-40F2-8E09-6DD726A8C215}" type="datetime1">
              <a:rPr lang="zh-CN" altLang="en-US" smtClean="0"/>
              <a:pPr/>
              <a:t>2019/7/9</a:t>
            </a:fld>
            <a:endParaRPr lang="zh-CN" alt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noProof="0" dirty="0"/>
          </a:p>
        </p:txBody>
      </p:sp>
      <p:sp>
        <p:nvSpPr>
          <p:cNvPr id="9" name="Slide Number Placeholder 8"/>
          <p:cNvSpPr>
            <a:spLocks noGrp="1"/>
          </p:cNvSpPr>
          <p:nvPr>
            <p:ph type="sldNum" sz="quarter" idx="12"/>
          </p:nvPr>
        </p:nvSpPr>
        <p:spPr/>
        <p:txBody>
          <a:bodyPr/>
          <a:lstStyle/>
          <a:p>
            <a:fld id="{EB37DED6-D4C7-42EE-AB49-D2E39E64FDE4}" type="slidenum">
              <a:rPr lang="en-US" altLang="zh-CN" smtClean="0"/>
              <a:pPr/>
              <a:t>‹#›</a:t>
            </a:fld>
            <a:endParaRPr lang="zh-CN" altLang="en-US" dirty="0"/>
          </a:p>
        </p:txBody>
      </p:sp>
    </p:spTree>
    <p:extLst>
      <p:ext uri="{BB962C8B-B14F-4D97-AF65-F5344CB8AC3E}">
        <p14:creationId xmlns:p14="http://schemas.microsoft.com/office/powerpoint/2010/main" val="289174651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474EC2AD-E193-40F2-8E09-6DD726A8C215}" type="datetime1">
              <a:rPr lang="zh-CN" altLang="en-US" smtClean="0"/>
              <a:pPr/>
              <a:t>2019/7/9</a:t>
            </a:fld>
            <a:endParaRPr lang="zh-CN" altLang="en-US" dirty="0"/>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endParaRPr lang="zh-CN" altLang="en-US" noProof="0"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B37DED6-D4C7-42EE-AB49-D2E39E64FDE4}" type="slidenum">
              <a:rPr lang="en-US" altLang="zh-CN" smtClean="0"/>
              <a:pPr/>
              <a:t>‹#›</a:t>
            </a:fld>
            <a:endParaRPr lang="zh-CN" altLang="en-US" dirty="0"/>
          </a:p>
        </p:txBody>
      </p:sp>
    </p:spTree>
    <p:extLst>
      <p:ext uri="{BB962C8B-B14F-4D97-AF65-F5344CB8AC3E}">
        <p14:creationId xmlns:p14="http://schemas.microsoft.com/office/powerpoint/2010/main" val="33725828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2BB3D5-B3F4-4256-B6ED-4B874E5DE258}" type="datetime1">
              <a:rPr lang="zh-CN" altLang="en-US" smtClean="0"/>
              <a:pPr/>
              <a:t>2019/7/9</a:t>
            </a:fld>
            <a:endParaRPr lang="zh-CN" altLang="en-US" dirty="0"/>
          </a:p>
        </p:txBody>
      </p:sp>
      <p:sp>
        <p:nvSpPr>
          <p:cNvPr id="5" name="Footer Placeholder 4"/>
          <p:cNvSpPr>
            <a:spLocks noGrp="1"/>
          </p:cNvSpPr>
          <p:nvPr>
            <p:ph type="ftr" sz="quarter" idx="11"/>
          </p:nvPr>
        </p:nvSpPr>
        <p:spPr/>
        <p:txBody>
          <a:bodyPr/>
          <a:lstStyle/>
          <a:p>
            <a:pPr rtl="0"/>
            <a:endParaRPr lang="zh-CN" altLang="en-US" noProof="0" dirty="0"/>
          </a:p>
        </p:txBody>
      </p:sp>
      <p:sp>
        <p:nvSpPr>
          <p:cNvPr id="6" name="Slide Number Placeholder 5"/>
          <p:cNvSpPr>
            <a:spLocks noGrp="1"/>
          </p:cNvSpPr>
          <p:nvPr>
            <p:ph type="sldNum" sz="quarter" idx="12"/>
          </p:nvPr>
        </p:nvSpPr>
        <p:spPr/>
        <p:txBody>
          <a:bodyPr/>
          <a:lstStyle/>
          <a:p>
            <a:pPr rtl="0"/>
            <a:fld id="{DA60BA0E-20D0-4E7C-B286-26C960A6788F}" type="slidenum">
              <a:rPr lang="en-US" altLang="zh-CN" noProof="0" smtClean="0"/>
              <a:t>‹#›</a:t>
            </a:fld>
            <a:endParaRPr lang="en-US" altLang="zh-CN" noProof="0" dirty="0"/>
          </a:p>
        </p:txBody>
      </p:sp>
    </p:spTree>
    <p:extLst>
      <p:ext uri="{BB962C8B-B14F-4D97-AF65-F5344CB8AC3E}">
        <p14:creationId xmlns:p14="http://schemas.microsoft.com/office/powerpoint/2010/main" val="3090615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74EC2AD-E193-40F2-8E09-6DD726A8C215}" type="datetime1">
              <a:rPr lang="zh-CN" altLang="en-US" smtClean="0"/>
              <a:pPr/>
              <a:t>2019/7/9</a:t>
            </a:fld>
            <a:endParaRPr lang="zh-CN" altLang="en-US" dirty="0"/>
          </a:p>
        </p:txBody>
      </p:sp>
      <p:sp>
        <p:nvSpPr>
          <p:cNvPr id="6" name="Footer Placeholder 5"/>
          <p:cNvSpPr>
            <a:spLocks noGrp="1"/>
          </p:cNvSpPr>
          <p:nvPr>
            <p:ph type="ftr" sz="quarter" idx="11"/>
          </p:nvPr>
        </p:nvSpPr>
        <p:spPr/>
        <p:txBody>
          <a:bodyPr/>
          <a:lstStyle/>
          <a:p>
            <a:endParaRPr lang="zh-CN" altLang="en-US" noProof="0" dirty="0"/>
          </a:p>
        </p:txBody>
      </p:sp>
      <p:sp>
        <p:nvSpPr>
          <p:cNvPr id="7" name="Slide Number Placeholder 6"/>
          <p:cNvSpPr>
            <a:spLocks noGrp="1"/>
          </p:cNvSpPr>
          <p:nvPr>
            <p:ph type="sldNum" sz="quarter" idx="12"/>
          </p:nvPr>
        </p:nvSpPr>
        <p:spPr/>
        <p:txBody>
          <a:bodyPr/>
          <a:lstStyle/>
          <a:p>
            <a:fld id="{EB37DED6-D4C7-42EE-AB49-D2E39E64FDE4}" type="slidenum">
              <a:rPr lang="en-US" altLang="zh-CN" smtClean="0"/>
              <a:pPr/>
              <a:t>‹#›</a:t>
            </a:fld>
            <a:endParaRPr lang="zh-CN" altLang="en-US" dirty="0"/>
          </a:p>
        </p:txBody>
      </p:sp>
    </p:spTree>
    <p:extLst>
      <p:ext uri="{BB962C8B-B14F-4D97-AF65-F5344CB8AC3E}">
        <p14:creationId xmlns:p14="http://schemas.microsoft.com/office/powerpoint/2010/main" val="49923313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74EC2AD-E193-40F2-8E09-6DD726A8C215}" type="datetime1">
              <a:rPr lang="zh-CN" altLang="en-US" smtClean="0"/>
              <a:pPr/>
              <a:t>2019/7/9</a:t>
            </a:fld>
            <a:endParaRPr lang="zh-CN" altLang="en-US" dirty="0"/>
          </a:p>
        </p:txBody>
      </p:sp>
      <p:sp>
        <p:nvSpPr>
          <p:cNvPr id="5" name="Footer Placeholder 4"/>
          <p:cNvSpPr>
            <a:spLocks noGrp="1"/>
          </p:cNvSpPr>
          <p:nvPr>
            <p:ph type="ftr" sz="quarter" idx="11"/>
          </p:nvPr>
        </p:nvSpPr>
        <p:spPr/>
        <p:txBody>
          <a:bodyPr/>
          <a:lstStyle/>
          <a:p>
            <a:endParaRPr lang="zh-CN" altLang="en-US" noProof="0" dirty="0"/>
          </a:p>
        </p:txBody>
      </p:sp>
      <p:sp>
        <p:nvSpPr>
          <p:cNvPr id="6" name="Slide Number Placeholder 5"/>
          <p:cNvSpPr>
            <a:spLocks noGrp="1"/>
          </p:cNvSpPr>
          <p:nvPr>
            <p:ph type="sldNum" sz="quarter" idx="12"/>
          </p:nvPr>
        </p:nvSpPr>
        <p:spPr/>
        <p:txBody>
          <a:bodyPr/>
          <a:lstStyle/>
          <a:p>
            <a:fld id="{EB37DED6-D4C7-42EE-AB49-D2E39E64FDE4}" type="slidenum">
              <a:rPr lang="en-US" altLang="zh-CN" smtClean="0"/>
              <a:pPr/>
              <a:t>‹#›</a:t>
            </a:fld>
            <a:endParaRPr lang="zh-CN" altLang="en-US" dirty="0"/>
          </a:p>
        </p:txBody>
      </p:sp>
    </p:spTree>
    <p:extLst>
      <p:ext uri="{BB962C8B-B14F-4D97-AF65-F5344CB8AC3E}">
        <p14:creationId xmlns:p14="http://schemas.microsoft.com/office/powerpoint/2010/main" val="29019231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74EC2AD-E193-40F2-8E09-6DD726A8C215}" type="datetime1">
              <a:rPr lang="zh-CN" altLang="en-US" smtClean="0"/>
              <a:pPr/>
              <a:t>2019/7/9</a:t>
            </a:fld>
            <a:endParaRPr lang="zh-CN" altLang="en-US" dirty="0"/>
          </a:p>
        </p:txBody>
      </p:sp>
      <p:sp>
        <p:nvSpPr>
          <p:cNvPr id="5" name="Footer Placeholder 4"/>
          <p:cNvSpPr>
            <a:spLocks noGrp="1"/>
          </p:cNvSpPr>
          <p:nvPr>
            <p:ph type="ftr" sz="quarter" idx="11"/>
          </p:nvPr>
        </p:nvSpPr>
        <p:spPr/>
        <p:txBody>
          <a:bodyPr/>
          <a:lstStyle/>
          <a:p>
            <a:endParaRPr lang="zh-CN" altLang="en-US" noProof="0" dirty="0"/>
          </a:p>
        </p:txBody>
      </p:sp>
      <p:sp>
        <p:nvSpPr>
          <p:cNvPr id="6" name="Slide Number Placeholder 5"/>
          <p:cNvSpPr>
            <a:spLocks noGrp="1"/>
          </p:cNvSpPr>
          <p:nvPr>
            <p:ph type="sldNum" sz="quarter" idx="12"/>
          </p:nvPr>
        </p:nvSpPr>
        <p:spPr/>
        <p:txBody>
          <a:bodyPr/>
          <a:lstStyle/>
          <a:p>
            <a:fld id="{EB37DED6-D4C7-42EE-AB49-D2E39E64FDE4}" type="slidenum">
              <a:rPr lang="en-US" altLang="zh-CN" smtClean="0"/>
              <a:pPr/>
              <a:t>‹#›</a:t>
            </a:fld>
            <a:endParaRPr lang="zh-CN" altLang="en-US" dirty="0"/>
          </a:p>
        </p:txBody>
      </p:sp>
    </p:spTree>
    <p:extLst>
      <p:ext uri="{BB962C8B-B14F-4D97-AF65-F5344CB8AC3E}">
        <p14:creationId xmlns:p14="http://schemas.microsoft.com/office/powerpoint/2010/main" val="10511025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0EBB0C4-6273-4C6E-B9BD-2EDC30F1CD52}" type="datetimeFigureOut">
              <a:rPr lang="en-US" dirty="0"/>
              <a:t>7/9/2019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708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09DE028-75A5-419A-B395-C2EDFBD58642}" type="datetime1">
              <a:rPr lang="zh-CN" altLang="en-US" smtClean="0"/>
              <a:pPr/>
              <a:t>2019/7/9</a:t>
            </a:fld>
            <a:endParaRPr lang="zh-CN" altLang="en-US" dirty="0"/>
          </a:p>
        </p:txBody>
      </p:sp>
      <p:sp>
        <p:nvSpPr>
          <p:cNvPr id="6" name="Footer Placeholder 5"/>
          <p:cNvSpPr>
            <a:spLocks noGrp="1"/>
          </p:cNvSpPr>
          <p:nvPr>
            <p:ph type="ftr" sz="quarter" idx="11"/>
          </p:nvPr>
        </p:nvSpPr>
        <p:spPr/>
        <p:txBody>
          <a:bodyPr/>
          <a:lstStyle/>
          <a:p>
            <a:pPr rtl="0"/>
            <a:endParaRPr lang="zh-CN" altLang="en-US" noProof="0" dirty="0"/>
          </a:p>
        </p:txBody>
      </p:sp>
      <p:sp>
        <p:nvSpPr>
          <p:cNvPr id="7" name="Slide Number Placeholder 6"/>
          <p:cNvSpPr>
            <a:spLocks noGrp="1"/>
          </p:cNvSpPr>
          <p:nvPr>
            <p:ph type="sldNum" sz="quarter" idx="12"/>
          </p:nvPr>
        </p:nvSpPr>
        <p:spPr/>
        <p:txBody>
          <a:bodyPr/>
          <a:lstStyle/>
          <a:p>
            <a:pPr rtl="0"/>
            <a:fld id="{EB37DED6-D4C7-42EE-AB49-D2E39E64FDE4}" type="slidenum">
              <a:rPr lang="en-US" altLang="zh-CN" noProof="0" smtClean="0"/>
              <a:t>‹#›</a:t>
            </a:fld>
            <a:endParaRPr lang="en-US" altLang="zh-CN" noProof="0" dirty="0"/>
          </a:p>
        </p:txBody>
      </p:sp>
    </p:spTree>
    <p:extLst>
      <p:ext uri="{BB962C8B-B14F-4D97-AF65-F5344CB8AC3E}">
        <p14:creationId xmlns:p14="http://schemas.microsoft.com/office/powerpoint/2010/main" val="2125104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6994" y="2582334"/>
            <a:ext cx="4936474"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6301" y="2582334"/>
            <a:ext cx="4936474"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DB54F77-3742-4919-9EAD-96757A014E94}" type="datetime1">
              <a:rPr lang="zh-CN" altLang="en-US" smtClean="0"/>
              <a:pPr/>
              <a:t>2019/7/9</a:t>
            </a:fld>
            <a:endParaRPr lang="zh-CN" altLang="en-US" dirty="0"/>
          </a:p>
        </p:txBody>
      </p:sp>
      <p:sp>
        <p:nvSpPr>
          <p:cNvPr id="8" name="Footer Placeholder 7"/>
          <p:cNvSpPr>
            <a:spLocks noGrp="1"/>
          </p:cNvSpPr>
          <p:nvPr>
            <p:ph type="ftr" sz="quarter" idx="11"/>
          </p:nvPr>
        </p:nvSpPr>
        <p:spPr/>
        <p:txBody>
          <a:bodyPr/>
          <a:lstStyle/>
          <a:p>
            <a:pPr rtl="0"/>
            <a:endParaRPr lang="zh-CN" altLang="en-US" noProof="0" dirty="0"/>
          </a:p>
        </p:txBody>
      </p:sp>
      <p:sp>
        <p:nvSpPr>
          <p:cNvPr id="9" name="Slide Number Placeholder 8"/>
          <p:cNvSpPr>
            <a:spLocks noGrp="1"/>
          </p:cNvSpPr>
          <p:nvPr>
            <p:ph type="sldNum" sz="quarter" idx="12"/>
          </p:nvPr>
        </p:nvSpPr>
        <p:spPr/>
        <p:txBody>
          <a:bodyPr/>
          <a:lstStyle/>
          <a:p>
            <a:pPr rtl="0"/>
            <a:fld id="{EB37DED6-D4C7-42EE-AB49-D2E39E64FDE4}" type="slidenum">
              <a:rPr lang="en-US" altLang="zh-CN" noProof="0" smtClean="0"/>
              <a:t>‹#›</a:t>
            </a:fld>
            <a:endParaRPr lang="en-US" altLang="zh-CN" noProof="0" dirty="0"/>
          </a:p>
        </p:txBody>
      </p:sp>
    </p:spTree>
    <p:extLst>
      <p:ext uri="{BB962C8B-B14F-4D97-AF65-F5344CB8AC3E}">
        <p14:creationId xmlns:p14="http://schemas.microsoft.com/office/powerpoint/2010/main" val="1818993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C6EB163-526A-4855-8844-4C6501B96975}" type="datetime1">
              <a:rPr lang="zh-CN" altLang="en-US" smtClean="0"/>
              <a:pPr/>
              <a:t>2019/7/9</a:t>
            </a:fld>
            <a:endParaRPr lang="zh-CN" altLang="en-US" dirty="0"/>
          </a:p>
        </p:txBody>
      </p:sp>
      <p:sp>
        <p:nvSpPr>
          <p:cNvPr id="4" name="Footer Placeholder 3"/>
          <p:cNvSpPr>
            <a:spLocks noGrp="1"/>
          </p:cNvSpPr>
          <p:nvPr>
            <p:ph type="ftr" sz="quarter" idx="11"/>
          </p:nvPr>
        </p:nvSpPr>
        <p:spPr/>
        <p:txBody>
          <a:bodyPr/>
          <a:lstStyle/>
          <a:p>
            <a:pPr rtl="0"/>
            <a:endParaRPr lang="zh-CN" altLang="en-US" noProof="0" dirty="0"/>
          </a:p>
        </p:txBody>
      </p:sp>
      <p:sp>
        <p:nvSpPr>
          <p:cNvPr id="5" name="Slide Number Placeholder 4"/>
          <p:cNvSpPr>
            <a:spLocks noGrp="1"/>
          </p:cNvSpPr>
          <p:nvPr>
            <p:ph type="sldNum" sz="quarter" idx="12"/>
          </p:nvPr>
        </p:nvSpPr>
        <p:spPr/>
        <p:txBody>
          <a:bodyPr/>
          <a:lstStyle/>
          <a:p>
            <a:pPr rtl="0"/>
            <a:fld id="{EB37DED6-D4C7-42EE-AB49-D2E39E64FDE4}" type="slidenum">
              <a:rPr lang="en-US" altLang="zh-CN" noProof="0" smtClean="0"/>
              <a:t>‹#›</a:t>
            </a:fld>
            <a:endParaRPr lang="zh-CN" altLang="en-US" noProof="0" dirty="0"/>
          </a:p>
        </p:txBody>
      </p:sp>
    </p:spTree>
    <p:extLst>
      <p:ext uri="{BB962C8B-B14F-4D97-AF65-F5344CB8AC3E}">
        <p14:creationId xmlns:p14="http://schemas.microsoft.com/office/powerpoint/2010/main" val="328508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74EC2AD-E193-40F2-8E09-6DD726A8C215}" type="datetime1">
              <a:rPr lang="zh-CN" altLang="en-US" smtClean="0"/>
              <a:pPr/>
              <a:t>2019/7/9</a:t>
            </a:fld>
            <a:endParaRPr lang="zh-CN" alt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noProof="0" dirty="0"/>
          </a:p>
        </p:txBody>
      </p:sp>
      <p:sp>
        <p:nvSpPr>
          <p:cNvPr id="9" name="Slide Number Placeholder 8"/>
          <p:cNvSpPr>
            <a:spLocks noGrp="1"/>
          </p:cNvSpPr>
          <p:nvPr>
            <p:ph type="sldNum" sz="quarter" idx="12"/>
          </p:nvPr>
        </p:nvSpPr>
        <p:spPr/>
        <p:txBody>
          <a:bodyPr/>
          <a:lstStyle/>
          <a:p>
            <a:fld id="{EB37DED6-D4C7-42EE-AB49-D2E39E64FDE4}" type="slidenum">
              <a:rPr lang="en-US" altLang="zh-CN" smtClean="0"/>
              <a:pPr/>
              <a:t>‹#›</a:t>
            </a:fld>
            <a:endParaRPr lang="zh-CN" altLang="en-US" dirty="0"/>
          </a:p>
        </p:txBody>
      </p:sp>
    </p:spTree>
    <p:extLst>
      <p:ext uri="{BB962C8B-B14F-4D97-AF65-F5344CB8AC3E}">
        <p14:creationId xmlns:p14="http://schemas.microsoft.com/office/powerpoint/2010/main" val="2373279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474EC2AD-E193-40F2-8E09-6DD726A8C215}" type="datetime1">
              <a:rPr lang="zh-CN" altLang="en-US" smtClean="0"/>
              <a:pPr/>
              <a:t>2019/7/9</a:t>
            </a:fld>
            <a:endParaRPr lang="zh-CN" altLang="en-US" dirty="0"/>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endParaRPr lang="zh-CN" altLang="en-US" noProof="0"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B37DED6-D4C7-42EE-AB49-D2E39E64FDE4}" type="slidenum">
              <a:rPr lang="en-US" altLang="zh-CN" smtClean="0"/>
              <a:pPr/>
              <a:t>‹#›</a:t>
            </a:fld>
            <a:endParaRPr lang="zh-CN" altLang="en-US" dirty="0"/>
          </a:p>
        </p:txBody>
      </p:sp>
    </p:spTree>
    <p:extLst>
      <p:ext uri="{BB962C8B-B14F-4D97-AF65-F5344CB8AC3E}">
        <p14:creationId xmlns:p14="http://schemas.microsoft.com/office/powerpoint/2010/main" val="3536927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74EC2AD-E193-40F2-8E09-6DD726A8C215}" type="datetime1">
              <a:rPr lang="zh-CN" altLang="en-US" smtClean="0"/>
              <a:pPr/>
              <a:t>2019/7/9</a:t>
            </a:fld>
            <a:endParaRPr lang="zh-CN" altLang="en-US" dirty="0"/>
          </a:p>
        </p:txBody>
      </p:sp>
      <p:sp>
        <p:nvSpPr>
          <p:cNvPr id="6" name="Footer Placeholder 5"/>
          <p:cNvSpPr>
            <a:spLocks noGrp="1"/>
          </p:cNvSpPr>
          <p:nvPr>
            <p:ph type="ftr" sz="quarter" idx="11"/>
          </p:nvPr>
        </p:nvSpPr>
        <p:spPr/>
        <p:txBody>
          <a:bodyPr/>
          <a:lstStyle/>
          <a:p>
            <a:endParaRPr lang="zh-CN" altLang="en-US" noProof="0" dirty="0"/>
          </a:p>
        </p:txBody>
      </p:sp>
      <p:sp>
        <p:nvSpPr>
          <p:cNvPr id="7" name="Slide Number Placeholder 6"/>
          <p:cNvSpPr>
            <a:spLocks noGrp="1"/>
          </p:cNvSpPr>
          <p:nvPr>
            <p:ph type="sldNum" sz="quarter" idx="12"/>
          </p:nvPr>
        </p:nvSpPr>
        <p:spPr/>
        <p:txBody>
          <a:bodyPr/>
          <a:lstStyle/>
          <a:p>
            <a:fld id="{EB37DED6-D4C7-42EE-AB49-D2E39E64FDE4}" type="slidenum">
              <a:rPr lang="en-US" altLang="zh-CN" smtClean="0"/>
              <a:pPr/>
              <a:t>‹#›</a:t>
            </a:fld>
            <a:endParaRPr lang="zh-CN" altLang="en-US" dirty="0"/>
          </a:p>
        </p:txBody>
      </p:sp>
    </p:spTree>
    <p:extLst>
      <p:ext uri="{BB962C8B-B14F-4D97-AF65-F5344CB8AC3E}">
        <p14:creationId xmlns:p14="http://schemas.microsoft.com/office/powerpoint/2010/main" val="117789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474EC2AD-E193-40F2-8E09-6DD726A8C215}" type="datetime1">
              <a:rPr lang="zh-CN" altLang="en-US" smtClean="0"/>
              <a:pPr/>
              <a:t>2019/7/9</a:t>
            </a:fld>
            <a:endParaRPr lang="zh-CN" altLang="en-US" dirty="0"/>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noProof="0" dirty="0"/>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EB37DED6-D4C7-42EE-AB49-D2E39E64FDE4}" type="slidenum">
              <a:rPr lang="en-US" altLang="zh-CN" smtClean="0"/>
              <a:pPr/>
              <a:t>‹#›</a:t>
            </a:fld>
            <a:endParaRPr lang="zh-CN" altLang="en-US" dirty="0"/>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53689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474EC2AD-E193-40F2-8E09-6DD726A8C215}" type="datetime1">
              <a:rPr lang="zh-CN" altLang="en-US" smtClean="0"/>
              <a:pPr/>
              <a:t>2019/7/9</a:t>
            </a:fld>
            <a:endParaRPr lang="zh-CN" altLang="en-US" dirty="0"/>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noProof="0" dirty="0"/>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EB37DED6-D4C7-42EE-AB49-D2E39E64FDE4}" type="slidenum">
              <a:rPr lang="en-US" altLang="zh-CN" smtClean="0"/>
              <a:pPr/>
              <a:t>‹#›</a:t>
            </a:fld>
            <a:endParaRPr lang="zh-CN" altLang="en-US" dirty="0"/>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2228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998068" y="2204864"/>
            <a:ext cx="7704856" cy="1584176"/>
          </a:xfrm>
        </p:spPr>
        <p:txBody>
          <a:bodyPr rtlCol="0">
            <a:normAutofit/>
          </a:bodyPr>
          <a:lstStyle/>
          <a:p>
            <a:r>
              <a:rPr lang="zh-CN" altLang="en-US" sz="4000" dirty="0"/>
              <a:t>多态、包装类、内部类和枚举</a:t>
            </a:r>
            <a:r>
              <a:rPr lang="zh-CN" altLang="en-US" sz="4000" dirty="0" smtClean="0"/>
              <a:t>类</a:t>
            </a:r>
            <a:endParaRPr lang="zh-CN" altLang="en-US" sz="4000" dirty="0"/>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1106" y="116632"/>
            <a:ext cx="10652858" cy="996528"/>
          </a:xfrm>
        </p:spPr>
        <p:txBody>
          <a:bodyPr rtlCol="0"/>
          <a:lstStyle/>
          <a:p>
            <a:r>
              <a:rPr lang="zh-CN" altLang="en-US" dirty="0">
                <a:solidFill>
                  <a:srgbClr val="0070C0"/>
                </a:solidFill>
              </a:rPr>
              <a:t>引 用 类 型</a:t>
            </a: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pPr marL="0" indent="0">
              <a:buNone/>
            </a:pPr>
            <a:r>
              <a:rPr lang="zh-CN" altLang="en-US" dirty="0" smtClean="0">
                <a:solidFill>
                  <a:srgbClr val="00B050"/>
                </a:solidFill>
              </a:rPr>
              <a:t>（</a:t>
            </a:r>
            <a:r>
              <a:rPr lang="en-US" altLang="zh-CN" dirty="0">
                <a:solidFill>
                  <a:srgbClr val="00B050"/>
                </a:solidFill>
              </a:rPr>
              <a:t>3</a:t>
            </a:r>
            <a:r>
              <a:rPr lang="zh-CN" altLang="en-US" dirty="0">
                <a:solidFill>
                  <a:srgbClr val="00B050"/>
                </a:solidFill>
              </a:rPr>
              <a:t>）弱引用：与前面的软引用相比，被弱引用的对象拥有更短的内存时间（也就是生命周期）。垃圾回收器一旦发现了被弱引用的对象，不管当前内存空间是不是足够，都会回收它的内存，弱引用对应着</a:t>
            </a:r>
            <a:r>
              <a:rPr lang="en-US" altLang="zh-CN" dirty="0" err="1">
                <a:solidFill>
                  <a:srgbClr val="00B050"/>
                </a:solidFill>
              </a:rPr>
              <a:t>java.lang.ref.WeakReference</a:t>
            </a:r>
            <a:r>
              <a:rPr lang="zh-CN" altLang="en-US" dirty="0">
                <a:solidFill>
                  <a:srgbClr val="00B050"/>
                </a:solidFill>
              </a:rPr>
              <a:t>类。同样的道理，一个对象如果想被弱引用，只需将其作为参数传入</a:t>
            </a:r>
            <a:r>
              <a:rPr lang="en-US" altLang="zh-CN" dirty="0" err="1">
                <a:solidFill>
                  <a:srgbClr val="00B050"/>
                </a:solidFill>
              </a:rPr>
              <a:t>WeakReference</a:t>
            </a:r>
            <a:r>
              <a:rPr lang="zh-CN" altLang="en-US" dirty="0">
                <a:solidFill>
                  <a:srgbClr val="00B050"/>
                </a:solidFill>
              </a:rPr>
              <a:t>类的构造方法中就行了。</a:t>
            </a:r>
          </a:p>
          <a:p>
            <a:pPr marL="0" indent="0">
              <a:buNone/>
            </a:pPr>
            <a:r>
              <a:rPr lang="zh-CN" altLang="en-US" dirty="0">
                <a:solidFill>
                  <a:srgbClr val="00B050"/>
                </a:solidFill>
              </a:rPr>
              <a:t>（</a:t>
            </a:r>
            <a:r>
              <a:rPr lang="en-US" altLang="zh-CN" dirty="0">
                <a:solidFill>
                  <a:srgbClr val="00B050"/>
                </a:solidFill>
              </a:rPr>
              <a:t>4</a:t>
            </a:r>
            <a:r>
              <a:rPr lang="zh-CN" altLang="en-US" dirty="0">
                <a:solidFill>
                  <a:srgbClr val="00B050"/>
                </a:solidFill>
              </a:rPr>
              <a:t>）虚引用：虚引用不是一种真实可用的引用类型，完全可以视为一种“形同虚设”的引用类型。设计虚引用的目的在于结合引用关联队列，实现对对象引用关系的跟踪。在</a:t>
            </a:r>
            <a:r>
              <a:rPr lang="en-US" altLang="zh-CN" dirty="0">
                <a:solidFill>
                  <a:srgbClr val="00B050"/>
                </a:solidFill>
              </a:rPr>
              <a:t>Java</a:t>
            </a:r>
            <a:r>
              <a:rPr lang="zh-CN" altLang="en-US" dirty="0">
                <a:solidFill>
                  <a:srgbClr val="00B050"/>
                </a:solidFill>
              </a:rPr>
              <a:t>中虚引用对应着</a:t>
            </a:r>
            <a:r>
              <a:rPr lang="en-US" altLang="zh-CN" dirty="0" err="1">
                <a:solidFill>
                  <a:srgbClr val="00B050"/>
                </a:solidFill>
              </a:rPr>
              <a:t>java.lang.ref.PhantomReference</a:t>
            </a:r>
            <a:r>
              <a:rPr lang="zh-CN" altLang="en-US" dirty="0">
                <a:solidFill>
                  <a:srgbClr val="00B050"/>
                </a:solidFill>
              </a:rPr>
              <a:t>类。一个对象如果要被虚引用，只需将其作为参数传入</a:t>
            </a:r>
            <a:r>
              <a:rPr lang="en-US" altLang="zh-CN" dirty="0" err="1">
                <a:solidFill>
                  <a:srgbClr val="00B050"/>
                </a:solidFill>
              </a:rPr>
              <a:t>PhantomReference</a:t>
            </a:r>
            <a:r>
              <a:rPr lang="zh-CN" altLang="en-US" dirty="0">
                <a:solidFill>
                  <a:srgbClr val="00B050"/>
                </a:solidFill>
              </a:rPr>
              <a:t>类的构造方法中就行了，同时作为参数传入的还有引用关联队列</a:t>
            </a:r>
            <a:r>
              <a:rPr lang="en-US" altLang="zh-CN" dirty="0" err="1">
                <a:solidFill>
                  <a:srgbClr val="00B050"/>
                </a:solidFill>
              </a:rPr>
              <a:t>java.lang.ref.ReferenceQueue</a:t>
            </a:r>
            <a:r>
              <a:rPr lang="en-US" altLang="zh-CN" dirty="0">
                <a:solidFill>
                  <a:srgbClr val="00B050"/>
                </a:solidFill>
              </a:rPr>
              <a:t> </a:t>
            </a:r>
            <a:r>
              <a:rPr lang="zh-CN" altLang="en-US" dirty="0">
                <a:solidFill>
                  <a:srgbClr val="00B050"/>
                </a:solidFill>
              </a:rPr>
              <a:t>的对象实例。</a:t>
            </a:r>
          </a:p>
        </p:txBody>
      </p:sp>
      <p:sp>
        <p:nvSpPr>
          <p:cNvPr id="4" name="标题 1"/>
          <p:cNvSpPr txBox="1">
            <a:spLocks/>
          </p:cNvSpPr>
          <p:nvPr/>
        </p:nvSpPr>
        <p:spPr>
          <a:xfrm>
            <a:off x="640639" y="1220845"/>
            <a:ext cx="10658837" cy="643911"/>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en-US" altLang="zh-CN" sz="2800" dirty="0">
                <a:solidFill>
                  <a:srgbClr val="00B0F0"/>
                </a:solidFill>
              </a:rPr>
              <a:t>4</a:t>
            </a:r>
            <a:r>
              <a:rPr lang="zh-CN" altLang="en-US" sz="2800" dirty="0">
                <a:solidFill>
                  <a:srgbClr val="00B0F0"/>
                </a:solidFill>
              </a:rPr>
              <a:t>种引用类型</a:t>
            </a:r>
          </a:p>
        </p:txBody>
      </p:sp>
    </p:spTree>
    <p:extLst>
      <p:ext uri="{BB962C8B-B14F-4D97-AF65-F5344CB8AC3E}">
        <p14:creationId xmlns:p14="http://schemas.microsoft.com/office/powerpoint/2010/main" val="3444286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引 用 类 型</a:t>
            </a: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pPr marL="0" indent="0">
              <a:buNone/>
            </a:pPr>
            <a:r>
              <a:rPr lang="en-US" altLang="zh-CN" dirty="0">
                <a:solidFill>
                  <a:srgbClr val="00B050"/>
                </a:solidFill>
              </a:rPr>
              <a:t>Java</a:t>
            </a:r>
            <a:r>
              <a:rPr lang="zh-CN" altLang="en-US" dirty="0">
                <a:solidFill>
                  <a:srgbClr val="00B050"/>
                </a:solidFill>
              </a:rPr>
              <a:t>中的类型转换运算符是小括号“</a:t>
            </a:r>
            <a:r>
              <a:rPr lang="en-US" altLang="zh-CN" dirty="0">
                <a:solidFill>
                  <a:srgbClr val="00B050"/>
                </a:solidFill>
              </a:rPr>
              <a:t>()”</a:t>
            </a:r>
            <a:r>
              <a:rPr lang="zh-CN" altLang="en-US" dirty="0">
                <a:solidFill>
                  <a:srgbClr val="00B050"/>
                </a:solidFill>
              </a:rPr>
              <a:t>，使用类型转换运算符的语法格式如下所示。</a:t>
            </a:r>
          </a:p>
          <a:p>
            <a:pPr marL="0" indent="0">
              <a:buNone/>
            </a:pPr>
            <a:r>
              <a:rPr lang="en-US" altLang="zh-CN" sz="2000" i="1" dirty="0">
                <a:solidFill>
                  <a:srgbClr val="002060"/>
                </a:solidFill>
              </a:rPr>
              <a:t>(type)variable</a:t>
            </a:r>
          </a:p>
          <a:p>
            <a:pPr marL="0" indent="0">
              <a:buNone/>
            </a:pPr>
            <a:r>
              <a:rPr lang="zh-CN" altLang="en-US" dirty="0">
                <a:solidFill>
                  <a:srgbClr val="00B050"/>
                </a:solidFill>
              </a:rPr>
              <a:t>上述格式可以将变量</a:t>
            </a:r>
            <a:r>
              <a:rPr lang="en-US" altLang="zh-CN" dirty="0">
                <a:solidFill>
                  <a:srgbClr val="00B050"/>
                </a:solidFill>
              </a:rPr>
              <a:t>variable</a:t>
            </a:r>
            <a:r>
              <a:rPr lang="zh-CN" altLang="en-US" dirty="0">
                <a:solidFill>
                  <a:srgbClr val="00B050"/>
                </a:solidFill>
              </a:rPr>
              <a:t>转换成一个</a:t>
            </a:r>
            <a:r>
              <a:rPr lang="en-US" altLang="zh-CN" dirty="0">
                <a:solidFill>
                  <a:srgbClr val="00B050"/>
                </a:solidFill>
              </a:rPr>
              <a:t>type</a:t>
            </a:r>
            <a:r>
              <a:rPr lang="zh-CN" altLang="en-US" dirty="0">
                <a:solidFill>
                  <a:srgbClr val="00B050"/>
                </a:solidFill>
              </a:rPr>
              <a:t>类型的变量，这种类型转换运算符可以将一个基本类型变量转换成另一个类型。除此之外，此类型转换运算符还可以将一个引用类型变量转换成其子类类型。</a:t>
            </a:r>
          </a:p>
        </p:txBody>
      </p:sp>
      <p:sp>
        <p:nvSpPr>
          <p:cNvPr id="4" name="标题 1"/>
          <p:cNvSpPr txBox="1">
            <a:spLocks/>
          </p:cNvSpPr>
          <p:nvPr/>
        </p:nvSpPr>
        <p:spPr>
          <a:xfrm>
            <a:off x="621804" y="1154336"/>
            <a:ext cx="10658837" cy="643911"/>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rPr>
              <a:t>引用变量的强制类型转换</a:t>
            </a:r>
          </a:p>
        </p:txBody>
      </p:sp>
    </p:spTree>
    <p:extLst>
      <p:ext uri="{BB962C8B-B14F-4D97-AF65-F5344CB8AC3E}">
        <p14:creationId xmlns:p14="http://schemas.microsoft.com/office/powerpoint/2010/main" val="1553120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组    合</a:t>
            </a:r>
          </a:p>
        </p:txBody>
      </p:sp>
      <p:sp>
        <p:nvSpPr>
          <p:cNvPr id="5" name="内容占位符 4"/>
          <p:cNvSpPr>
            <a:spLocks noGrp="1"/>
          </p:cNvSpPr>
          <p:nvPr>
            <p:ph sz="half" idx="1"/>
          </p:nvPr>
        </p:nvSpPr>
        <p:spPr>
          <a:xfrm>
            <a:off x="621805" y="1844824"/>
            <a:ext cx="10871044" cy="4824535"/>
          </a:xfrm>
          <a:ln>
            <a:solidFill>
              <a:srgbClr val="00B050"/>
            </a:solidFill>
          </a:ln>
        </p:spPr>
        <p:txBody>
          <a:bodyPr rtlCol="0">
            <a:normAutofit/>
          </a:bodyPr>
          <a:lstStyle/>
          <a:p>
            <a:pPr marL="0" indent="0">
              <a:buNone/>
            </a:pPr>
            <a:r>
              <a:rPr lang="zh-CN" altLang="en-US" dirty="0">
                <a:solidFill>
                  <a:srgbClr val="00B050"/>
                </a:solidFill>
              </a:rPr>
              <a:t>在</a:t>
            </a:r>
            <a:r>
              <a:rPr lang="en-US" altLang="zh-CN" dirty="0">
                <a:solidFill>
                  <a:srgbClr val="00B050"/>
                </a:solidFill>
              </a:rPr>
              <a:t>Java</a:t>
            </a:r>
            <a:r>
              <a:rPr lang="zh-CN" altLang="en-US" dirty="0">
                <a:solidFill>
                  <a:srgbClr val="00B050"/>
                </a:solidFill>
              </a:rPr>
              <a:t>中通过组合也可以实现类重用，而采用组合方式来实现类重用则能提供更好的封装性</a:t>
            </a:r>
            <a:r>
              <a:rPr lang="zh-CN" altLang="en-US" dirty="0" smtClean="0">
                <a:solidFill>
                  <a:srgbClr val="00B050"/>
                </a:solidFill>
              </a:rPr>
              <a:t>。</a:t>
            </a:r>
            <a:endParaRPr lang="en-US" altLang="zh-CN" dirty="0" smtClean="0">
              <a:solidFill>
                <a:srgbClr val="00B050"/>
              </a:solidFill>
            </a:endParaRPr>
          </a:p>
          <a:p>
            <a:pPr marL="0" indent="0">
              <a:buNone/>
            </a:pPr>
            <a:r>
              <a:rPr lang="zh-CN" altLang="en-US" dirty="0">
                <a:solidFill>
                  <a:srgbClr val="00B050"/>
                </a:solidFill>
              </a:rPr>
              <a:t>如果仅仅从类复用的角度来看，会很容易发现父类的功能等同于被嵌入类，都是将自身的方法提供给新类使用。子类和组合关系里的整体类都可以复用原有类的方法，这样可以实现自身的功能。</a:t>
            </a:r>
          </a:p>
        </p:txBody>
      </p:sp>
    </p:spTree>
    <p:extLst>
      <p:ext uri="{BB962C8B-B14F-4D97-AF65-F5344CB8AC3E}">
        <p14:creationId xmlns:p14="http://schemas.microsoft.com/office/powerpoint/2010/main" val="347267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初 始 化 块</a:t>
            </a: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pPr marL="0" indent="0">
              <a:buNone/>
            </a:pPr>
            <a:r>
              <a:rPr lang="zh-CN" altLang="en-US" dirty="0">
                <a:solidFill>
                  <a:srgbClr val="00B050"/>
                </a:solidFill>
              </a:rPr>
              <a:t>在</a:t>
            </a:r>
            <a:r>
              <a:rPr lang="en-US" altLang="zh-CN" dirty="0">
                <a:solidFill>
                  <a:srgbClr val="00B050"/>
                </a:solidFill>
              </a:rPr>
              <a:t>Java</a:t>
            </a:r>
            <a:r>
              <a:rPr lang="zh-CN" altLang="en-US" dirty="0">
                <a:solidFill>
                  <a:srgbClr val="00B050"/>
                </a:solidFill>
              </a:rPr>
              <a:t>中实现初始化块的语法格式如下所示。</a:t>
            </a:r>
          </a:p>
          <a:p>
            <a:pPr marL="0" indent="0">
              <a:buNone/>
            </a:pPr>
            <a:r>
              <a:rPr lang="zh-CN" altLang="en-US" sz="2000" i="1" dirty="0">
                <a:solidFill>
                  <a:srgbClr val="002060"/>
                </a:solidFill>
              </a:rPr>
              <a:t>修饰符 </a:t>
            </a:r>
            <a:r>
              <a:rPr lang="en-US" altLang="zh-CN" sz="2000" i="1" dirty="0">
                <a:solidFill>
                  <a:srgbClr val="002060"/>
                </a:solidFill>
              </a:rPr>
              <a:t>{</a:t>
            </a:r>
          </a:p>
          <a:p>
            <a:pPr marL="0" indent="0">
              <a:buNone/>
            </a:pPr>
            <a:r>
              <a:rPr lang="en-US" altLang="zh-CN" sz="2000" i="1" dirty="0">
                <a:solidFill>
                  <a:srgbClr val="002060"/>
                </a:solidFill>
              </a:rPr>
              <a:t>//</a:t>
            </a:r>
            <a:r>
              <a:rPr lang="zh-CN" altLang="en-US" sz="2000" i="1" dirty="0">
                <a:solidFill>
                  <a:srgbClr val="002060"/>
                </a:solidFill>
              </a:rPr>
              <a:t>初始化块的可执行代码</a:t>
            </a:r>
          </a:p>
          <a:p>
            <a:pPr marL="0" indent="0">
              <a:buNone/>
            </a:pPr>
            <a:r>
              <a:rPr lang="en-US" altLang="zh-CN" sz="2000" i="1" dirty="0" smtClean="0">
                <a:solidFill>
                  <a:srgbClr val="002060"/>
                </a:solidFill>
              </a:rPr>
              <a:t>}</a:t>
            </a:r>
          </a:p>
          <a:p>
            <a:pPr marL="0" indent="0">
              <a:buNone/>
            </a:pPr>
            <a:r>
              <a:rPr lang="zh-CN" altLang="en-US" dirty="0">
                <a:solidFill>
                  <a:srgbClr val="00B050"/>
                </a:solidFill>
              </a:rPr>
              <a:t>在</a:t>
            </a:r>
            <a:r>
              <a:rPr lang="en-US" altLang="zh-CN" dirty="0">
                <a:solidFill>
                  <a:srgbClr val="00B050"/>
                </a:solidFill>
              </a:rPr>
              <a:t>Java</a:t>
            </a:r>
            <a:r>
              <a:rPr lang="zh-CN" altLang="en-US" dirty="0">
                <a:solidFill>
                  <a:srgbClr val="00B050"/>
                </a:solidFill>
              </a:rPr>
              <a:t>语言中有两种初始化块，分别是静态初始化块和非静态初始化块。</a:t>
            </a:r>
          </a:p>
          <a:p>
            <a:r>
              <a:rPr lang="zh-CN" altLang="en-US" dirty="0">
                <a:solidFill>
                  <a:srgbClr val="00B050"/>
                </a:solidFill>
              </a:rPr>
              <a:t>静态初始化块：使用</a:t>
            </a:r>
            <a:r>
              <a:rPr lang="en-US" altLang="zh-CN" dirty="0">
                <a:solidFill>
                  <a:srgbClr val="00B050"/>
                </a:solidFill>
              </a:rPr>
              <a:t>static</a:t>
            </a:r>
            <a:r>
              <a:rPr lang="zh-CN" altLang="en-US" dirty="0">
                <a:solidFill>
                  <a:srgbClr val="00B050"/>
                </a:solidFill>
              </a:rPr>
              <a:t>定义，当类装载到系统时执行一次。如果在静态初始化块中想初始化变量，则只能初始化类变量，即</a:t>
            </a:r>
            <a:r>
              <a:rPr lang="en-US" altLang="zh-CN" dirty="0">
                <a:solidFill>
                  <a:srgbClr val="00B050"/>
                </a:solidFill>
              </a:rPr>
              <a:t>static</a:t>
            </a:r>
            <a:r>
              <a:rPr lang="zh-CN" altLang="en-US" dirty="0">
                <a:solidFill>
                  <a:srgbClr val="00B050"/>
                </a:solidFill>
              </a:rPr>
              <a:t>修饰的数据成员。</a:t>
            </a:r>
          </a:p>
          <a:p>
            <a:r>
              <a:rPr lang="zh-CN" altLang="en-US" dirty="0">
                <a:solidFill>
                  <a:srgbClr val="00B050"/>
                </a:solidFill>
              </a:rPr>
              <a:t>非静态初始化块：在每个对象生成时都会被执行一次，可以初始化类的实例变量。非静态初始化块会在其构造器的主体代码之前被执行。</a:t>
            </a:r>
          </a:p>
          <a:p>
            <a:pPr marL="0" indent="0">
              <a:buNone/>
            </a:pPr>
            <a:endParaRPr lang="zh-CN" altLang="en-US" dirty="0">
              <a:solidFill>
                <a:srgbClr val="00B050"/>
              </a:solidFill>
            </a:endParaRPr>
          </a:p>
        </p:txBody>
      </p:sp>
      <p:sp>
        <p:nvSpPr>
          <p:cNvPr id="4" name="标题 1"/>
          <p:cNvSpPr txBox="1">
            <a:spLocks/>
          </p:cNvSpPr>
          <p:nvPr/>
        </p:nvSpPr>
        <p:spPr>
          <a:xfrm>
            <a:off x="621804" y="1185168"/>
            <a:ext cx="10658837" cy="643911"/>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rPr>
              <a:t>何谓初始化块</a:t>
            </a:r>
          </a:p>
        </p:txBody>
      </p:sp>
    </p:spTree>
    <p:extLst>
      <p:ext uri="{BB962C8B-B14F-4D97-AF65-F5344CB8AC3E}">
        <p14:creationId xmlns:p14="http://schemas.microsoft.com/office/powerpoint/2010/main" val="896691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初 始 化 块</a:t>
            </a: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pPr marL="0" indent="0">
              <a:buNone/>
            </a:pPr>
            <a:r>
              <a:rPr lang="zh-CN" altLang="en-US" dirty="0">
                <a:solidFill>
                  <a:srgbClr val="00B050"/>
                </a:solidFill>
              </a:rPr>
              <a:t>如果在</a:t>
            </a:r>
            <a:r>
              <a:rPr lang="en-US" altLang="zh-CN" dirty="0">
                <a:solidFill>
                  <a:srgbClr val="00B050"/>
                </a:solidFill>
              </a:rPr>
              <a:t>Java</a:t>
            </a:r>
            <a:r>
              <a:rPr lang="zh-CN" altLang="en-US" dirty="0">
                <a:solidFill>
                  <a:srgbClr val="00B050"/>
                </a:solidFill>
              </a:rPr>
              <a:t>中使用</a:t>
            </a:r>
            <a:r>
              <a:rPr lang="en-US" altLang="zh-CN" dirty="0">
                <a:solidFill>
                  <a:srgbClr val="00B050"/>
                </a:solidFill>
              </a:rPr>
              <a:t>static</a:t>
            </a:r>
            <a:r>
              <a:rPr lang="zh-CN" altLang="en-US" dirty="0">
                <a:solidFill>
                  <a:srgbClr val="00B050"/>
                </a:solidFill>
              </a:rPr>
              <a:t>修饰符定义了初始化块，则称这个初始化块为静态初始化块。静态初始化块是类相关的，系统将在类初始化阶段执行静态初始化块，而不是在创建对象时才执行。因此静态初始化块总是比普通初始化块先执行。</a:t>
            </a:r>
          </a:p>
        </p:txBody>
      </p:sp>
      <p:sp>
        <p:nvSpPr>
          <p:cNvPr id="4" name="标题 1"/>
          <p:cNvSpPr txBox="1">
            <a:spLocks/>
          </p:cNvSpPr>
          <p:nvPr/>
        </p:nvSpPr>
        <p:spPr>
          <a:xfrm>
            <a:off x="621804" y="1052736"/>
            <a:ext cx="10658837" cy="643911"/>
          </a:xfrm>
          <a:prstGeom prst="rect">
            <a:avLst/>
          </a:prstGeom>
        </p:spPr>
        <p:txBody>
          <a:bodyPr vert="horz" lIns="121899" tIns="60949" rIns="121899" bIns="60949" rtlCol="0" anchor="b">
            <a:normAutofit fontScale="85000" lnSpcReduction="20000"/>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endParaRPr lang="zh-CN" altLang="en-US" sz="2800" dirty="0">
              <a:solidFill>
                <a:srgbClr val="00B0F0"/>
              </a:solidFill>
            </a:endParaRPr>
          </a:p>
          <a:p>
            <a:r>
              <a:rPr lang="zh-CN" altLang="en-US" sz="2800" dirty="0">
                <a:solidFill>
                  <a:srgbClr val="00B0F0"/>
                </a:solidFill>
              </a:rPr>
              <a:t>静态初始化块</a:t>
            </a:r>
          </a:p>
        </p:txBody>
      </p:sp>
    </p:spTree>
    <p:extLst>
      <p:ext uri="{BB962C8B-B14F-4D97-AF65-F5344CB8AC3E}">
        <p14:creationId xmlns:p14="http://schemas.microsoft.com/office/powerpoint/2010/main" val="4255877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内  部  类</a:t>
            </a: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pPr marL="0" indent="0">
              <a:buNone/>
            </a:pPr>
            <a:r>
              <a:rPr lang="zh-CN" altLang="en-US" dirty="0">
                <a:solidFill>
                  <a:srgbClr val="00B050"/>
                </a:solidFill>
              </a:rPr>
              <a:t>在</a:t>
            </a:r>
            <a:r>
              <a:rPr lang="en-US" altLang="zh-CN" dirty="0">
                <a:solidFill>
                  <a:srgbClr val="00B050"/>
                </a:solidFill>
              </a:rPr>
              <a:t>Java</a:t>
            </a:r>
            <a:r>
              <a:rPr lang="zh-CN" altLang="en-US" dirty="0">
                <a:solidFill>
                  <a:srgbClr val="00B050"/>
                </a:solidFill>
              </a:rPr>
              <a:t>中定义内部类的语法格式如下所示。</a:t>
            </a:r>
          </a:p>
          <a:p>
            <a:pPr marL="0" indent="0">
              <a:buNone/>
            </a:pPr>
            <a:r>
              <a:rPr lang="en-US" altLang="zh-CN" sz="2000" i="1" dirty="0">
                <a:solidFill>
                  <a:srgbClr val="002060"/>
                </a:solidFill>
              </a:rPr>
              <a:t>public class </a:t>
            </a:r>
            <a:r>
              <a:rPr lang="zh-CN" altLang="en-US" sz="2000" i="1" dirty="0">
                <a:solidFill>
                  <a:srgbClr val="002060"/>
                </a:solidFill>
              </a:rPr>
              <a:t>类名</a:t>
            </a:r>
            <a:r>
              <a:rPr lang="en-US" altLang="zh-CN" sz="2000" i="1" dirty="0">
                <a:solidFill>
                  <a:srgbClr val="002060"/>
                </a:solidFill>
              </a:rPr>
              <a:t>{</a:t>
            </a:r>
          </a:p>
          <a:p>
            <a:pPr marL="0" indent="0">
              <a:buNone/>
            </a:pPr>
            <a:r>
              <a:rPr lang="en-US" altLang="zh-CN" sz="2000" i="1" dirty="0">
                <a:solidFill>
                  <a:srgbClr val="002060"/>
                </a:solidFill>
              </a:rPr>
              <a:t>//</a:t>
            </a:r>
            <a:r>
              <a:rPr lang="zh-CN" altLang="en-US" sz="2000" i="1" dirty="0">
                <a:solidFill>
                  <a:srgbClr val="002060"/>
                </a:solidFill>
              </a:rPr>
              <a:t>此处定义内部类</a:t>
            </a:r>
          </a:p>
          <a:p>
            <a:pPr marL="0" indent="0">
              <a:buNone/>
            </a:pPr>
            <a:r>
              <a:rPr lang="en-US" altLang="zh-CN" sz="2000" i="1" dirty="0">
                <a:solidFill>
                  <a:srgbClr val="002060"/>
                </a:solidFill>
              </a:rPr>
              <a:t>}</a:t>
            </a:r>
          </a:p>
          <a:p>
            <a:pPr marL="0" indent="0">
              <a:buNone/>
            </a:pPr>
            <a:r>
              <a:rPr lang="zh-CN" altLang="en-US" dirty="0">
                <a:solidFill>
                  <a:srgbClr val="00B050"/>
                </a:solidFill>
              </a:rPr>
              <a:t>在大多数情况下，内部类都被作为成员内部类定义，而不是作为局部内部类。成员内部类是一种与属性、方法、构造器和初始化块相似的类成员；局部内部类和匿名内部类则不是类成员。</a:t>
            </a:r>
            <a:r>
              <a:rPr lang="en-US" altLang="zh-CN" dirty="0">
                <a:solidFill>
                  <a:srgbClr val="00B050"/>
                </a:solidFill>
              </a:rPr>
              <a:t>Java</a:t>
            </a:r>
            <a:r>
              <a:rPr lang="zh-CN" altLang="en-US" dirty="0">
                <a:solidFill>
                  <a:srgbClr val="00B050"/>
                </a:solidFill>
              </a:rPr>
              <a:t>中的成员内部类分为两种，分别是静态内部类和非静态内部类，使用</a:t>
            </a:r>
            <a:r>
              <a:rPr lang="en-US" altLang="zh-CN" dirty="0">
                <a:solidFill>
                  <a:srgbClr val="00B050"/>
                </a:solidFill>
              </a:rPr>
              <a:t>static</a:t>
            </a:r>
            <a:r>
              <a:rPr lang="zh-CN" altLang="en-US" dirty="0">
                <a:solidFill>
                  <a:srgbClr val="00B050"/>
                </a:solidFill>
              </a:rPr>
              <a:t>修饰的成员内部类是静态内部类，没有使用</a:t>
            </a:r>
            <a:r>
              <a:rPr lang="en-US" altLang="zh-CN" dirty="0">
                <a:solidFill>
                  <a:srgbClr val="00B050"/>
                </a:solidFill>
              </a:rPr>
              <a:t>static</a:t>
            </a:r>
            <a:r>
              <a:rPr lang="zh-CN" altLang="en-US" dirty="0">
                <a:solidFill>
                  <a:srgbClr val="00B050"/>
                </a:solidFill>
              </a:rPr>
              <a:t>修饰的成员内部类是非静态内部类。因为内部类可以作为其外部类的成员，因此可以使用任意访问控制符来修饰，例如</a:t>
            </a:r>
            <a:r>
              <a:rPr lang="en-US" altLang="zh-CN" dirty="0">
                <a:solidFill>
                  <a:srgbClr val="00B050"/>
                </a:solidFill>
              </a:rPr>
              <a:t>private</a:t>
            </a:r>
            <a:r>
              <a:rPr lang="zh-CN" altLang="en-US" dirty="0">
                <a:solidFill>
                  <a:srgbClr val="00B050"/>
                </a:solidFill>
              </a:rPr>
              <a:t>和</a:t>
            </a:r>
            <a:r>
              <a:rPr lang="en-US" altLang="zh-CN" dirty="0">
                <a:solidFill>
                  <a:srgbClr val="00B050"/>
                </a:solidFill>
              </a:rPr>
              <a:t>protected</a:t>
            </a:r>
            <a:r>
              <a:rPr lang="zh-CN" altLang="en-US" dirty="0">
                <a:solidFill>
                  <a:srgbClr val="00B050"/>
                </a:solidFill>
              </a:rPr>
              <a:t>等。</a:t>
            </a:r>
          </a:p>
        </p:txBody>
      </p:sp>
      <p:sp>
        <p:nvSpPr>
          <p:cNvPr id="4" name="标题 1"/>
          <p:cNvSpPr txBox="1">
            <a:spLocks/>
          </p:cNvSpPr>
          <p:nvPr/>
        </p:nvSpPr>
        <p:spPr>
          <a:xfrm>
            <a:off x="621804" y="1179050"/>
            <a:ext cx="10658837" cy="643911"/>
          </a:xfrm>
          <a:prstGeom prst="rect">
            <a:avLst/>
          </a:prstGeom>
        </p:spPr>
        <p:txBody>
          <a:bodyPr vert="horz" lIns="121899" tIns="60949" rIns="121899" bIns="60949" rtlCol="0" anchor="b">
            <a:no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rPr>
              <a:t>非静态内部类</a:t>
            </a:r>
          </a:p>
        </p:txBody>
      </p:sp>
    </p:spTree>
    <p:extLst>
      <p:ext uri="{BB962C8B-B14F-4D97-AF65-F5344CB8AC3E}">
        <p14:creationId xmlns:p14="http://schemas.microsoft.com/office/powerpoint/2010/main" val="3881885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内  部  类</a:t>
            </a: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pPr marL="0" indent="0">
              <a:buNone/>
            </a:pPr>
            <a:r>
              <a:rPr lang="zh-CN" altLang="en-US" dirty="0">
                <a:solidFill>
                  <a:srgbClr val="00B050"/>
                </a:solidFill>
              </a:rPr>
              <a:t>成员内部类作为外部类的一个成员存在，与外部类的属性、方法并列。在</a:t>
            </a:r>
            <a:r>
              <a:rPr lang="en-US" altLang="zh-CN" dirty="0">
                <a:solidFill>
                  <a:srgbClr val="00B050"/>
                </a:solidFill>
              </a:rPr>
              <a:t>Java</a:t>
            </a:r>
            <a:r>
              <a:rPr lang="zh-CN" altLang="en-US" dirty="0">
                <a:solidFill>
                  <a:srgbClr val="00B050"/>
                </a:solidFill>
              </a:rPr>
              <a:t>程序中，成员内部类可以访问外部类的静态与非静态的方法和成员变量。例如下面是生成成员内部类对象的基本方法：</a:t>
            </a:r>
          </a:p>
          <a:p>
            <a:pPr marL="0" indent="0">
              <a:buNone/>
            </a:pPr>
            <a:r>
              <a:rPr lang="en-US" altLang="zh-CN" sz="2000" i="1" dirty="0" err="1" smtClean="0">
                <a:solidFill>
                  <a:srgbClr val="002060"/>
                </a:solidFill>
              </a:rPr>
              <a:t>OuterClass.InnerClass</a:t>
            </a:r>
            <a:r>
              <a:rPr lang="en-US" altLang="zh-CN" sz="2000" i="1" dirty="0" smtClean="0">
                <a:solidFill>
                  <a:srgbClr val="002060"/>
                </a:solidFill>
              </a:rPr>
              <a:t> </a:t>
            </a:r>
            <a:r>
              <a:rPr lang="en-US" altLang="zh-CN" sz="2000" i="1" dirty="0">
                <a:solidFill>
                  <a:srgbClr val="002060"/>
                </a:solidFill>
              </a:rPr>
              <a:t>inner = new </a:t>
            </a:r>
            <a:r>
              <a:rPr lang="en-US" altLang="zh-CN" sz="2000" i="1" dirty="0" err="1">
                <a:solidFill>
                  <a:srgbClr val="002060"/>
                </a:solidFill>
              </a:rPr>
              <a:t>OuterClass</a:t>
            </a:r>
            <a:r>
              <a:rPr lang="en-US" altLang="zh-CN" sz="2000" i="1" dirty="0">
                <a:solidFill>
                  <a:srgbClr val="002060"/>
                </a:solidFill>
              </a:rPr>
              <a:t>().new </a:t>
            </a:r>
            <a:r>
              <a:rPr lang="en-US" altLang="zh-CN" sz="2000" i="1" dirty="0" err="1">
                <a:solidFill>
                  <a:srgbClr val="002060"/>
                </a:solidFill>
              </a:rPr>
              <a:t>InnerClass</a:t>
            </a:r>
            <a:r>
              <a:rPr lang="en-US" altLang="zh-CN" sz="2000" i="1" dirty="0">
                <a:solidFill>
                  <a:srgbClr val="002060"/>
                </a:solidFill>
              </a:rPr>
              <a:t>();</a:t>
            </a:r>
          </a:p>
          <a:p>
            <a:pPr marL="0" indent="0">
              <a:buNone/>
            </a:pPr>
            <a:r>
              <a:rPr lang="zh-CN" altLang="en-US" dirty="0">
                <a:solidFill>
                  <a:srgbClr val="00B050"/>
                </a:solidFill>
              </a:rPr>
              <a:t>下面是在局部</a:t>
            </a:r>
            <a:r>
              <a:rPr lang="zh-CN" altLang="en-US" dirty="0" smtClean="0">
                <a:solidFill>
                  <a:srgbClr val="00B050"/>
                </a:solidFill>
              </a:rPr>
              <a:t>内部类</a:t>
            </a:r>
            <a:r>
              <a:rPr lang="zh-CN" altLang="en-US" dirty="0">
                <a:solidFill>
                  <a:srgbClr val="00B050"/>
                </a:solidFill>
              </a:rPr>
              <a:t>中访问外部类的成员变量的基本方法：</a:t>
            </a:r>
          </a:p>
          <a:p>
            <a:pPr marL="0" indent="0">
              <a:buNone/>
            </a:pPr>
            <a:r>
              <a:rPr lang="en-US" altLang="zh-CN" sz="2000" i="1" dirty="0" err="1">
                <a:solidFill>
                  <a:srgbClr val="002060"/>
                </a:solidFill>
              </a:rPr>
              <a:t>OuterClass.this.a</a:t>
            </a:r>
            <a:r>
              <a:rPr lang="en-US" altLang="zh-CN" sz="2000" i="1" dirty="0">
                <a:solidFill>
                  <a:srgbClr val="002060"/>
                </a:solidFill>
              </a:rPr>
              <a:t>;</a:t>
            </a:r>
          </a:p>
          <a:p>
            <a:pPr marL="0" indent="0">
              <a:buNone/>
            </a:pPr>
            <a:endParaRPr lang="en-US" altLang="zh-CN" dirty="0">
              <a:solidFill>
                <a:srgbClr val="00B050"/>
              </a:solidFill>
            </a:endParaRPr>
          </a:p>
        </p:txBody>
      </p:sp>
      <p:sp>
        <p:nvSpPr>
          <p:cNvPr id="4" name="标题 1"/>
          <p:cNvSpPr txBox="1">
            <a:spLocks/>
          </p:cNvSpPr>
          <p:nvPr/>
        </p:nvSpPr>
        <p:spPr>
          <a:xfrm>
            <a:off x="621804" y="1185168"/>
            <a:ext cx="10658837" cy="643911"/>
          </a:xfrm>
          <a:prstGeom prst="rect">
            <a:avLst/>
          </a:prstGeom>
        </p:spPr>
        <p:txBody>
          <a:bodyPr vert="horz" lIns="121899" tIns="60949" rIns="121899" bIns="60949" rtlCol="0" anchor="b">
            <a:no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rPr>
              <a:t>成员内部类</a:t>
            </a:r>
          </a:p>
        </p:txBody>
      </p:sp>
    </p:spTree>
    <p:extLst>
      <p:ext uri="{BB962C8B-B14F-4D97-AF65-F5344CB8AC3E}">
        <p14:creationId xmlns:p14="http://schemas.microsoft.com/office/powerpoint/2010/main" val="2507914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内  部  类</a:t>
            </a: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pPr marL="0" indent="0">
              <a:buNone/>
            </a:pPr>
            <a:r>
              <a:rPr lang="zh-CN" altLang="en-US" dirty="0">
                <a:solidFill>
                  <a:srgbClr val="00B050"/>
                </a:solidFill>
              </a:rPr>
              <a:t>在</a:t>
            </a:r>
            <a:r>
              <a:rPr lang="en-US" altLang="zh-CN" dirty="0">
                <a:solidFill>
                  <a:srgbClr val="00B050"/>
                </a:solidFill>
              </a:rPr>
              <a:t>Java</a:t>
            </a:r>
            <a:r>
              <a:rPr lang="zh-CN" altLang="en-US" dirty="0">
                <a:solidFill>
                  <a:srgbClr val="00B050"/>
                </a:solidFill>
              </a:rPr>
              <a:t>程序中，在方法中定义的内部类称为局部内部类。与局部变量类似，局部内部类不能有访问说明符，因为它不是外围类的一部分，但是它可以访问当前代码块内的常量，和此外围类所有的成员。在</a:t>
            </a:r>
            <a:r>
              <a:rPr lang="en-US" altLang="zh-CN" dirty="0">
                <a:solidFill>
                  <a:srgbClr val="00B050"/>
                </a:solidFill>
              </a:rPr>
              <a:t>Java</a:t>
            </a:r>
            <a:r>
              <a:rPr lang="zh-CN" altLang="en-US" dirty="0">
                <a:solidFill>
                  <a:srgbClr val="00B050"/>
                </a:solidFill>
              </a:rPr>
              <a:t>语言中，类似于局部变量，不能将局部内部类定义为</a:t>
            </a:r>
            <a:r>
              <a:rPr lang="en-US" altLang="zh-CN" dirty="0">
                <a:solidFill>
                  <a:srgbClr val="00B050"/>
                </a:solidFill>
              </a:rPr>
              <a:t>public</a:t>
            </a:r>
            <a:r>
              <a:rPr lang="zh-CN" altLang="en-US" dirty="0">
                <a:solidFill>
                  <a:srgbClr val="00B050"/>
                </a:solidFill>
              </a:rPr>
              <a:t>，</a:t>
            </a:r>
            <a:r>
              <a:rPr lang="en-US" altLang="zh-CN" dirty="0">
                <a:solidFill>
                  <a:srgbClr val="00B050"/>
                </a:solidFill>
              </a:rPr>
              <a:t>protected</a:t>
            </a:r>
            <a:r>
              <a:rPr lang="zh-CN" altLang="en-US" dirty="0">
                <a:solidFill>
                  <a:srgbClr val="00B050"/>
                </a:solidFill>
              </a:rPr>
              <a:t>，</a:t>
            </a:r>
            <a:r>
              <a:rPr lang="en-US" altLang="zh-CN" dirty="0">
                <a:solidFill>
                  <a:srgbClr val="00B050"/>
                </a:solidFill>
              </a:rPr>
              <a:t>private</a:t>
            </a:r>
            <a:r>
              <a:rPr lang="zh-CN" altLang="en-US" dirty="0">
                <a:solidFill>
                  <a:srgbClr val="00B050"/>
                </a:solidFill>
              </a:rPr>
              <a:t>或者</a:t>
            </a:r>
            <a:r>
              <a:rPr lang="en-US" altLang="zh-CN" dirty="0">
                <a:solidFill>
                  <a:srgbClr val="00B050"/>
                </a:solidFill>
              </a:rPr>
              <a:t>static</a:t>
            </a:r>
            <a:r>
              <a:rPr lang="zh-CN" altLang="en-US" dirty="0">
                <a:solidFill>
                  <a:srgbClr val="00B050"/>
                </a:solidFill>
              </a:rPr>
              <a:t>类型。并且在定义方法的过程中，只能在方法中声明为</a:t>
            </a:r>
            <a:r>
              <a:rPr lang="en-US" altLang="zh-CN" dirty="0">
                <a:solidFill>
                  <a:srgbClr val="00B050"/>
                </a:solidFill>
              </a:rPr>
              <a:t>final</a:t>
            </a:r>
            <a:r>
              <a:rPr lang="zh-CN" altLang="en-US" dirty="0">
                <a:solidFill>
                  <a:srgbClr val="00B050"/>
                </a:solidFill>
              </a:rPr>
              <a:t>类型的变量。</a:t>
            </a:r>
          </a:p>
          <a:p>
            <a:pPr marL="0" indent="0">
              <a:buNone/>
            </a:pPr>
            <a:endParaRPr lang="en-US" altLang="zh-CN" dirty="0">
              <a:solidFill>
                <a:srgbClr val="00B050"/>
              </a:solidFill>
            </a:endParaRPr>
          </a:p>
        </p:txBody>
      </p:sp>
      <p:sp>
        <p:nvSpPr>
          <p:cNvPr id="4" name="标题 1"/>
          <p:cNvSpPr txBox="1">
            <a:spLocks/>
          </p:cNvSpPr>
          <p:nvPr/>
        </p:nvSpPr>
        <p:spPr>
          <a:xfrm>
            <a:off x="621804" y="1185168"/>
            <a:ext cx="10658837" cy="643911"/>
          </a:xfrm>
          <a:prstGeom prst="rect">
            <a:avLst/>
          </a:prstGeom>
        </p:spPr>
        <p:txBody>
          <a:bodyPr vert="horz" lIns="121899" tIns="60949" rIns="121899" bIns="60949" rtlCol="0" anchor="b">
            <a:no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rPr>
              <a:t>局部内部类</a:t>
            </a:r>
          </a:p>
        </p:txBody>
      </p:sp>
    </p:spTree>
    <p:extLst>
      <p:ext uri="{BB962C8B-B14F-4D97-AF65-F5344CB8AC3E}">
        <p14:creationId xmlns:p14="http://schemas.microsoft.com/office/powerpoint/2010/main" val="105067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内  部  类</a:t>
            </a: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pPr marL="0" indent="0">
              <a:buNone/>
            </a:pPr>
            <a:r>
              <a:rPr lang="zh-CN" altLang="en-US" dirty="0">
                <a:solidFill>
                  <a:srgbClr val="00B050"/>
                </a:solidFill>
              </a:rPr>
              <a:t>前面介绍的两种内部类与变量类似，读者可以对照参考变量的用法。如果不需要内部类对象与其外围类对象之间有联系，可以将内部类声明为</a:t>
            </a:r>
            <a:r>
              <a:rPr lang="en-US" altLang="zh-CN" dirty="0">
                <a:solidFill>
                  <a:srgbClr val="00B050"/>
                </a:solidFill>
              </a:rPr>
              <a:t>static</a:t>
            </a:r>
            <a:r>
              <a:rPr lang="zh-CN" altLang="en-US" dirty="0">
                <a:solidFill>
                  <a:srgbClr val="00B050"/>
                </a:solidFill>
              </a:rPr>
              <a:t>，这通常称为嵌套类（</a:t>
            </a:r>
            <a:r>
              <a:rPr lang="en-US" altLang="zh-CN" dirty="0">
                <a:solidFill>
                  <a:srgbClr val="00B050"/>
                </a:solidFill>
              </a:rPr>
              <a:t>nested class</a:t>
            </a:r>
            <a:r>
              <a:rPr lang="zh-CN" altLang="en-US" dirty="0">
                <a:solidFill>
                  <a:srgbClr val="00B050"/>
                </a:solidFill>
              </a:rPr>
              <a:t>）。想要理解</a:t>
            </a:r>
            <a:r>
              <a:rPr lang="en-US" altLang="zh-CN" dirty="0">
                <a:solidFill>
                  <a:srgbClr val="00B050"/>
                </a:solidFill>
              </a:rPr>
              <a:t>static</a:t>
            </a:r>
            <a:r>
              <a:rPr lang="zh-CN" altLang="en-US" dirty="0">
                <a:solidFill>
                  <a:srgbClr val="00B050"/>
                </a:solidFill>
              </a:rPr>
              <a:t>应用于内部类时的含义，就必须记住普通内部类对象隐含地保存了一个引用，这个引用指向创建它的外围类对象。然而当内部类是</a:t>
            </a:r>
            <a:r>
              <a:rPr lang="en-US" altLang="zh-CN" dirty="0">
                <a:solidFill>
                  <a:srgbClr val="00B050"/>
                </a:solidFill>
              </a:rPr>
              <a:t>static</a:t>
            </a:r>
            <a:r>
              <a:rPr lang="zh-CN" altLang="en-US" dirty="0">
                <a:solidFill>
                  <a:srgbClr val="00B050"/>
                </a:solidFill>
              </a:rPr>
              <a:t>时就不这样了。</a:t>
            </a:r>
          </a:p>
        </p:txBody>
      </p:sp>
      <p:sp>
        <p:nvSpPr>
          <p:cNvPr id="4" name="标题 1"/>
          <p:cNvSpPr txBox="1">
            <a:spLocks/>
          </p:cNvSpPr>
          <p:nvPr/>
        </p:nvSpPr>
        <p:spPr>
          <a:xfrm>
            <a:off x="621804" y="1154336"/>
            <a:ext cx="10658837" cy="643911"/>
          </a:xfrm>
          <a:prstGeom prst="rect">
            <a:avLst/>
          </a:prstGeom>
        </p:spPr>
        <p:txBody>
          <a:bodyPr vert="horz" lIns="121899" tIns="60949" rIns="121899" bIns="60949" rtlCol="0" anchor="b">
            <a:no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rPr>
              <a:t>静态内部类</a:t>
            </a:r>
          </a:p>
        </p:txBody>
      </p:sp>
    </p:spTree>
    <p:extLst>
      <p:ext uri="{BB962C8B-B14F-4D97-AF65-F5344CB8AC3E}">
        <p14:creationId xmlns:p14="http://schemas.microsoft.com/office/powerpoint/2010/main" val="2247408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匿名类</a:t>
            </a: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pPr marL="0" indent="0">
              <a:buNone/>
            </a:pPr>
            <a:r>
              <a:rPr lang="zh-CN" altLang="en-US" dirty="0">
                <a:solidFill>
                  <a:srgbClr val="00B050"/>
                </a:solidFill>
              </a:rPr>
              <a:t>在</a:t>
            </a:r>
            <a:r>
              <a:rPr lang="en-US" altLang="zh-CN" dirty="0">
                <a:solidFill>
                  <a:srgbClr val="00B050"/>
                </a:solidFill>
              </a:rPr>
              <a:t>Java</a:t>
            </a:r>
            <a:r>
              <a:rPr lang="zh-CN" altLang="en-US" dirty="0">
                <a:solidFill>
                  <a:srgbClr val="00B050"/>
                </a:solidFill>
              </a:rPr>
              <a:t>程序中，因为匿名类没有名字，所以它的创建方式有点儿奇怪，具体创建格式如下：</a:t>
            </a:r>
          </a:p>
          <a:p>
            <a:pPr marL="0" indent="0">
              <a:buNone/>
            </a:pPr>
            <a:r>
              <a:rPr lang="en-US" altLang="zh-CN" sz="2200" i="1" dirty="0">
                <a:solidFill>
                  <a:srgbClr val="002060"/>
                </a:solidFill>
              </a:rPr>
              <a:t>new </a:t>
            </a:r>
            <a:r>
              <a:rPr lang="zh-CN" altLang="en-US" sz="2200" i="1" dirty="0">
                <a:solidFill>
                  <a:srgbClr val="002060"/>
                </a:solidFill>
              </a:rPr>
              <a:t>类</a:t>
            </a:r>
            <a:r>
              <a:rPr lang="en-US" altLang="zh-CN" sz="2200" i="1" dirty="0">
                <a:solidFill>
                  <a:srgbClr val="002060"/>
                </a:solidFill>
              </a:rPr>
              <a:t>/</a:t>
            </a:r>
            <a:r>
              <a:rPr lang="zh-CN" altLang="en-US" sz="2200" i="1" dirty="0">
                <a:solidFill>
                  <a:srgbClr val="002060"/>
                </a:solidFill>
              </a:rPr>
              <a:t>接口名（参数列表）</a:t>
            </a:r>
            <a:r>
              <a:rPr lang="en-US" altLang="zh-CN" sz="2200" i="1" dirty="0">
                <a:solidFill>
                  <a:srgbClr val="002060"/>
                </a:solidFill>
              </a:rPr>
              <a:t>|</a:t>
            </a:r>
            <a:r>
              <a:rPr lang="zh-CN" altLang="en-US" sz="2200" i="1" dirty="0">
                <a:solidFill>
                  <a:srgbClr val="002060"/>
                </a:solidFill>
              </a:rPr>
              <a:t>实现接口</a:t>
            </a:r>
            <a:r>
              <a:rPr lang="en-US" altLang="zh-CN" sz="2200" i="1" dirty="0">
                <a:solidFill>
                  <a:srgbClr val="002060"/>
                </a:solidFill>
              </a:rPr>
              <a:t>(){    </a:t>
            </a:r>
          </a:p>
          <a:p>
            <a:pPr marL="0" indent="0">
              <a:buNone/>
            </a:pPr>
            <a:r>
              <a:rPr lang="en-US" altLang="zh-CN" sz="2200" i="1" dirty="0">
                <a:solidFill>
                  <a:srgbClr val="002060"/>
                </a:solidFill>
              </a:rPr>
              <a:t>     //</a:t>
            </a:r>
            <a:r>
              <a:rPr lang="zh-CN" altLang="en-US" sz="2200" i="1" dirty="0">
                <a:solidFill>
                  <a:srgbClr val="002060"/>
                </a:solidFill>
              </a:rPr>
              <a:t>匿名内部类的类体部分    </a:t>
            </a:r>
          </a:p>
          <a:p>
            <a:pPr marL="0" indent="0">
              <a:buNone/>
            </a:pPr>
            <a:r>
              <a:rPr lang="zh-CN" altLang="en-US" sz="2200" i="1" dirty="0">
                <a:solidFill>
                  <a:srgbClr val="002060"/>
                </a:solidFill>
              </a:rPr>
              <a:t>    </a:t>
            </a:r>
            <a:r>
              <a:rPr lang="en-US" altLang="zh-CN" sz="2200" i="1" dirty="0">
                <a:solidFill>
                  <a:srgbClr val="002060"/>
                </a:solidFill>
              </a:rPr>
              <a:t>}  </a:t>
            </a:r>
          </a:p>
          <a:p>
            <a:r>
              <a:rPr lang="en-US" altLang="zh-CN" dirty="0" smtClean="0">
                <a:solidFill>
                  <a:srgbClr val="00B050"/>
                </a:solidFill>
              </a:rPr>
              <a:t>new</a:t>
            </a:r>
            <a:r>
              <a:rPr lang="zh-CN" altLang="en-US" dirty="0">
                <a:solidFill>
                  <a:srgbClr val="00B050"/>
                </a:solidFill>
              </a:rPr>
              <a:t>：“新建”操作符关键字。</a:t>
            </a:r>
          </a:p>
          <a:p>
            <a:r>
              <a:rPr lang="zh-CN" altLang="en-US" dirty="0" smtClean="0">
                <a:solidFill>
                  <a:srgbClr val="00B050"/>
                </a:solidFill>
              </a:rPr>
              <a:t>类</a:t>
            </a:r>
            <a:r>
              <a:rPr lang="en-US" altLang="zh-CN" dirty="0">
                <a:solidFill>
                  <a:srgbClr val="00B050"/>
                </a:solidFill>
              </a:rPr>
              <a:t>/</a:t>
            </a:r>
            <a:r>
              <a:rPr lang="zh-CN" altLang="en-US" dirty="0">
                <a:solidFill>
                  <a:srgbClr val="00B050"/>
                </a:solidFill>
              </a:rPr>
              <a:t>接口名：可以是接口名称、抽象类名称或普通类的名称。</a:t>
            </a:r>
          </a:p>
          <a:p>
            <a:r>
              <a:rPr lang="en-US" altLang="zh-CN" dirty="0" smtClean="0">
                <a:solidFill>
                  <a:srgbClr val="00B050"/>
                </a:solidFill>
              </a:rPr>
              <a:t>(</a:t>
            </a:r>
            <a:r>
              <a:rPr lang="zh-CN" altLang="en-US" dirty="0">
                <a:solidFill>
                  <a:srgbClr val="00B050"/>
                </a:solidFill>
              </a:rPr>
              <a:t>参数列表</a:t>
            </a:r>
            <a:r>
              <a:rPr lang="en-US" altLang="zh-CN" dirty="0">
                <a:solidFill>
                  <a:srgbClr val="00B050"/>
                </a:solidFill>
              </a:rPr>
              <a:t>)</a:t>
            </a:r>
            <a:r>
              <a:rPr lang="zh-CN" altLang="en-US" dirty="0">
                <a:solidFill>
                  <a:srgbClr val="00B050"/>
                </a:solidFill>
              </a:rPr>
              <a:t>：小括号表示构造函数的参数列表（如果是接口则没有构造函数，也没有参数，只有一个空括号）。</a:t>
            </a:r>
          </a:p>
          <a:p>
            <a:r>
              <a:rPr lang="zh-CN" altLang="en-US" dirty="0" smtClean="0">
                <a:solidFill>
                  <a:srgbClr val="00B050"/>
                </a:solidFill>
              </a:rPr>
              <a:t>大括号</a:t>
            </a:r>
            <a:r>
              <a:rPr lang="en-US" altLang="zh-CN" dirty="0">
                <a:solidFill>
                  <a:srgbClr val="00B050"/>
                </a:solidFill>
              </a:rPr>
              <a:t>{...}</a:t>
            </a:r>
            <a:r>
              <a:rPr lang="zh-CN" altLang="en-US" dirty="0">
                <a:solidFill>
                  <a:srgbClr val="00B050"/>
                </a:solidFill>
              </a:rPr>
              <a:t>：中间的代码表示这个匿名类内部的一些结构。在这里可以定义变量名称、方法。跟普通的类一样。</a:t>
            </a:r>
          </a:p>
        </p:txBody>
      </p:sp>
      <p:sp>
        <p:nvSpPr>
          <p:cNvPr id="4" name="标题 1"/>
          <p:cNvSpPr txBox="1">
            <a:spLocks/>
          </p:cNvSpPr>
          <p:nvPr/>
        </p:nvSpPr>
        <p:spPr>
          <a:xfrm>
            <a:off x="615825" y="1154336"/>
            <a:ext cx="10658837" cy="643911"/>
          </a:xfrm>
          <a:prstGeom prst="rect">
            <a:avLst/>
          </a:prstGeom>
        </p:spPr>
        <p:txBody>
          <a:bodyPr vert="horz" lIns="121899" tIns="60949" rIns="121899" bIns="60949" rtlCol="0" anchor="b">
            <a:no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rPr>
              <a:t>定义匿名类</a:t>
            </a:r>
          </a:p>
        </p:txBody>
      </p:sp>
    </p:spTree>
    <p:extLst>
      <p:ext uri="{BB962C8B-B14F-4D97-AF65-F5344CB8AC3E}">
        <p14:creationId xmlns:p14="http://schemas.microsoft.com/office/powerpoint/2010/main" val="170555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smtClean="0">
                <a:latin typeface="微软雅黑" panose="020B0503020204020204" pitchFamily="34" charset="-122"/>
                <a:ea typeface="微软雅黑" panose="020B0503020204020204" pitchFamily="34" charset="-122"/>
              </a:rPr>
              <a:t>本章</a:t>
            </a:r>
            <a:r>
              <a:rPr lang="zh-CN" dirty="0" smtClean="0">
                <a:latin typeface="微软雅黑" panose="020B0503020204020204" pitchFamily="34" charset="-122"/>
                <a:ea typeface="微软雅黑" panose="020B0503020204020204" pitchFamily="34" charset="-122"/>
              </a:rPr>
              <a:t>内容</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1117309" y="1988840"/>
            <a:ext cx="10157354" cy="5616624"/>
          </a:xfrm>
        </p:spPr>
        <p:txBody>
          <a:bodyPr rtlCol="0">
            <a:normAutofit/>
          </a:bodyPr>
          <a:lstStyle/>
          <a:p>
            <a:pPr>
              <a:buFont typeface="Wingdings" panose="05000000000000000000" pitchFamily="2" charset="2"/>
              <a:buChar char="l"/>
            </a:pPr>
            <a:r>
              <a:rPr lang="zh-CN" altLang="en-US" dirty="0">
                <a:latin typeface="华文宋体" panose="02010600040101010101" pitchFamily="2" charset="-122"/>
                <a:ea typeface="华文宋体" panose="02010600040101010101" pitchFamily="2" charset="-122"/>
              </a:rPr>
              <a:t>构造器详解</a:t>
            </a:r>
          </a:p>
          <a:p>
            <a:pPr>
              <a:buFont typeface="Wingdings" panose="05000000000000000000" pitchFamily="2" charset="2"/>
              <a:buChar char="l"/>
            </a:pPr>
            <a:r>
              <a:rPr lang="zh-CN" altLang="en-US" dirty="0">
                <a:latin typeface="华文宋体" panose="02010600040101010101" pitchFamily="2" charset="-122"/>
                <a:ea typeface="华文宋体" panose="02010600040101010101" pitchFamily="2" charset="-122"/>
              </a:rPr>
              <a:t>多    态</a:t>
            </a:r>
          </a:p>
          <a:p>
            <a:pPr>
              <a:buFont typeface="Wingdings" panose="05000000000000000000" pitchFamily="2" charset="2"/>
              <a:buChar char="l"/>
            </a:pPr>
            <a:r>
              <a:rPr lang="zh-CN" altLang="en-US" dirty="0">
                <a:latin typeface="华文宋体" panose="02010600040101010101" pitchFamily="2" charset="-122"/>
                <a:ea typeface="华文宋体" panose="02010600040101010101" pitchFamily="2" charset="-122"/>
              </a:rPr>
              <a:t>引 用 类 型</a:t>
            </a:r>
          </a:p>
          <a:p>
            <a:pPr>
              <a:buFont typeface="Wingdings" panose="05000000000000000000" pitchFamily="2" charset="2"/>
              <a:buChar char="l"/>
            </a:pPr>
            <a:r>
              <a:rPr lang="zh-CN" altLang="en-US" dirty="0">
                <a:latin typeface="华文宋体" panose="02010600040101010101" pitchFamily="2" charset="-122"/>
                <a:ea typeface="华文宋体" panose="02010600040101010101" pitchFamily="2" charset="-122"/>
              </a:rPr>
              <a:t>组    合</a:t>
            </a:r>
          </a:p>
          <a:p>
            <a:pPr>
              <a:buFont typeface="Wingdings" panose="05000000000000000000" pitchFamily="2" charset="2"/>
              <a:buChar char="l"/>
            </a:pPr>
            <a:r>
              <a:rPr lang="zh-CN" altLang="en-US" dirty="0">
                <a:latin typeface="华文宋体" panose="02010600040101010101" pitchFamily="2" charset="-122"/>
                <a:ea typeface="华文宋体" panose="02010600040101010101" pitchFamily="2" charset="-122"/>
              </a:rPr>
              <a:t>初 始 化 </a:t>
            </a:r>
            <a:r>
              <a:rPr lang="zh-CN" altLang="en-US" dirty="0" smtClean="0">
                <a:latin typeface="华文宋体" panose="02010600040101010101" pitchFamily="2" charset="-122"/>
                <a:ea typeface="华文宋体" panose="02010600040101010101" pitchFamily="2" charset="-122"/>
              </a:rPr>
              <a:t>块</a:t>
            </a:r>
            <a:endParaRPr lang="en-US" altLang="zh-CN" dirty="0" smtClean="0">
              <a:latin typeface="华文宋体" panose="02010600040101010101" pitchFamily="2" charset="-122"/>
              <a:ea typeface="华文宋体" panose="02010600040101010101" pitchFamily="2" charset="-122"/>
            </a:endParaRPr>
          </a:p>
          <a:p>
            <a:pPr>
              <a:buFont typeface="Wingdings" panose="05000000000000000000" pitchFamily="2" charset="2"/>
              <a:buChar char="l"/>
            </a:pPr>
            <a:r>
              <a:rPr lang="zh-CN" altLang="en-US" dirty="0">
                <a:latin typeface="华文宋体" panose="02010600040101010101" pitchFamily="2" charset="-122"/>
                <a:ea typeface="华文宋体" panose="02010600040101010101" pitchFamily="2" charset="-122"/>
              </a:rPr>
              <a:t>内  部  类</a:t>
            </a:r>
          </a:p>
          <a:p>
            <a:pPr>
              <a:buFont typeface="Wingdings" panose="05000000000000000000" pitchFamily="2" charset="2"/>
              <a:buChar char="l"/>
            </a:pPr>
            <a:r>
              <a:rPr lang="zh-CN" altLang="en-US" dirty="0">
                <a:latin typeface="华文宋体" panose="02010600040101010101" pitchFamily="2" charset="-122"/>
                <a:ea typeface="华文宋体" panose="02010600040101010101" pitchFamily="2" charset="-122"/>
              </a:rPr>
              <a:t>枚  举  类</a:t>
            </a:r>
          </a:p>
          <a:p>
            <a:endParaRPr lang="zh-CN" altLang="en-US"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匿名类</a:t>
            </a: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pPr marL="0" indent="0">
              <a:buNone/>
            </a:pPr>
            <a:r>
              <a:rPr lang="zh-CN" altLang="en-US" dirty="0">
                <a:solidFill>
                  <a:srgbClr val="00B050"/>
                </a:solidFill>
              </a:rPr>
              <a:t>在</a:t>
            </a:r>
            <a:r>
              <a:rPr lang="en-US" altLang="zh-CN" dirty="0">
                <a:solidFill>
                  <a:srgbClr val="00B050"/>
                </a:solidFill>
              </a:rPr>
              <a:t>Java</a:t>
            </a:r>
            <a:r>
              <a:rPr lang="zh-CN" altLang="en-US" dirty="0">
                <a:solidFill>
                  <a:srgbClr val="00B050"/>
                </a:solidFill>
              </a:rPr>
              <a:t>中的匿名内部类也没有名字，具体创建格式如下所示：</a:t>
            </a:r>
          </a:p>
          <a:p>
            <a:pPr marL="0" indent="0">
              <a:buNone/>
            </a:pPr>
            <a:r>
              <a:rPr lang="en-US" altLang="zh-CN" dirty="0">
                <a:solidFill>
                  <a:srgbClr val="00B050"/>
                </a:solidFill>
              </a:rPr>
              <a:t>new </a:t>
            </a:r>
            <a:r>
              <a:rPr lang="zh-CN" altLang="en-US" dirty="0">
                <a:solidFill>
                  <a:srgbClr val="00B050"/>
                </a:solidFill>
              </a:rPr>
              <a:t>父类构造器（参数列表）</a:t>
            </a:r>
            <a:r>
              <a:rPr lang="en-US" altLang="zh-CN" dirty="0">
                <a:solidFill>
                  <a:srgbClr val="00B050"/>
                </a:solidFill>
              </a:rPr>
              <a:t>|</a:t>
            </a:r>
            <a:r>
              <a:rPr lang="zh-CN" altLang="en-US" dirty="0">
                <a:solidFill>
                  <a:srgbClr val="00B050"/>
                </a:solidFill>
              </a:rPr>
              <a:t>实现接口（）</a:t>
            </a:r>
            <a:r>
              <a:rPr lang="en-US" altLang="zh-CN" dirty="0">
                <a:solidFill>
                  <a:srgbClr val="00B050"/>
                </a:solidFill>
              </a:rPr>
              <a:t>{  </a:t>
            </a:r>
          </a:p>
          <a:p>
            <a:pPr marL="0" indent="0">
              <a:buNone/>
            </a:pPr>
            <a:r>
              <a:rPr lang="en-US" altLang="zh-CN" dirty="0">
                <a:solidFill>
                  <a:srgbClr val="00B050"/>
                </a:solidFill>
              </a:rPr>
              <a:t>     //</a:t>
            </a:r>
            <a:r>
              <a:rPr lang="zh-CN" altLang="en-US" dirty="0">
                <a:solidFill>
                  <a:srgbClr val="00B050"/>
                </a:solidFill>
              </a:rPr>
              <a:t>匿名内部类的类体部分  </a:t>
            </a:r>
          </a:p>
          <a:p>
            <a:pPr marL="0" indent="0">
              <a:buNone/>
            </a:pPr>
            <a:r>
              <a:rPr lang="en-US" altLang="zh-CN" dirty="0">
                <a:solidFill>
                  <a:srgbClr val="00B050"/>
                </a:solidFill>
              </a:rPr>
              <a:t>}  </a:t>
            </a:r>
          </a:p>
          <a:p>
            <a:pPr marL="0" indent="0">
              <a:buNone/>
            </a:pPr>
            <a:endParaRPr lang="en-US" altLang="zh-CN" dirty="0">
              <a:solidFill>
                <a:srgbClr val="00B050"/>
              </a:solidFill>
            </a:endParaRPr>
          </a:p>
        </p:txBody>
      </p:sp>
      <p:sp>
        <p:nvSpPr>
          <p:cNvPr id="4" name="标题 1"/>
          <p:cNvSpPr txBox="1">
            <a:spLocks/>
          </p:cNvSpPr>
          <p:nvPr/>
        </p:nvSpPr>
        <p:spPr>
          <a:xfrm>
            <a:off x="643648" y="1185168"/>
            <a:ext cx="10658837" cy="643911"/>
          </a:xfrm>
          <a:prstGeom prst="rect">
            <a:avLst/>
          </a:prstGeom>
        </p:spPr>
        <p:txBody>
          <a:bodyPr vert="horz" lIns="121899" tIns="60949" rIns="121899" bIns="60949" rtlCol="0" anchor="b">
            <a:no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rPr>
              <a:t>匿名内部类</a:t>
            </a:r>
          </a:p>
        </p:txBody>
      </p:sp>
    </p:spTree>
    <p:extLst>
      <p:ext uri="{BB962C8B-B14F-4D97-AF65-F5344CB8AC3E}">
        <p14:creationId xmlns:p14="http://schemas.microsoft.com/office/powerpoint/2010/main" val="2759976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匿名类</a:t>
            </a: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pPr marL="0" indent="0">
              <a:buNone/>
            </a:pPr>
            <a:r>
              <a:rPr lang="zh-CN" altLang="en-US" dirty="0">
                <a:solidFill>
                  <a:srgbClr val="00B050"/>
                </a:solidFill>
              </a:rPr>
              <a:t>在</a:t>
            </a:r>
            <a:r>
              <a:rPr lang="en-US" altLang="zh-CN" dirty="0">
                <a:solidFill>
                  <a:srgbClr val="00B050"/>
                </a:solidFill>
              </a:rPr>
              <a:t>Java</a:t>
            </a:r>
            <a:r>
              <a:rPr lang="zh-CN" altLang="en-US" dirty="0">
                <a:solidFill>
                  <a:srgbClr val="00B050"/>
                </a:solidFill>
              </a:rPr>
              <a:t>中，当我们需要给匿名内部类传递参数的时候，并且如果该形参会在内部类中被使用的话，那么该形参就必须是</a:t>
            </a:r>
            <a:r>
              <a:rPr lang="en-US" altLang="zh-CN" dirty="0">
                <a:solidFill>
                  <a:srgbClr val="00B050"/>
                </a:solidFill>
              </a:rPr>
              <a:t>final</a:t>
            </a:r>
            <a:r>
              <a:rPr lang="zh-CN" altLang="en-US" dirty="0">
                <a:solidFill>
                  <a:srgbClr val="00B050"/>
                </a:solidFill>
              </a:rPr>
              <a:t>的。也就是说：当该匿名内部类所在的方法的形参必须要被加上</a:t>
            </a:r>
            <a:r>
              <a:rPr lang="en-US" altLang="zh-CN" dirty="0">
                <a:solidFill>
                  <a:srgbClr val="00B050"/>
                </a:solidFill>
              </a:rPr>
              <a:t>final</a:t>
            </a:r>
            <a:r>
              <a:rPr lang="zh-CN" altLang="en-US" dirty="0">
                <a:solidFill>
                  <a:srgbClr val="00B050"/>
                </a:solidFill>
              </a:rPr>
              <a:t>修饰符。</a:t>
            </a:r>
            <a:endParaRPr lang="en-US" altLang="zh-CN" dirty="0">
              <a:solidFill>
                <a:srgbClr val="00B050"/>
              </a:solidFill>
            </a:endParaRPr>
          </a:p>
        </p:txBody>
      </p:sp>
      <p:sp>
        <p:nvSpPr>
          <p:cNvPr id="4" name="标题 1"/>
          <p:cNvSpPr txBox="1">
            <a:spLocks/>
          </p:cNvSpPr>
          <p:nvPr/>
        </p:nvSpPr>
        <p:spPr>
          <a:xfrm>
            <a:off x="615825" y="1179050"/>
            <a:ext cx="10658837" cy="643911"/>
          </a:xfrm>
          <a:prstGeom prst="rect">
            <a:avLst/>
          </a:prstGeom>
        </p:spPr>
        <p:txBody>
          <a:bodyPr vert="horz" lIns="121899" tIns="60949" rIns="121899" bIns="60949" rtlCol="0" anchor="b">
            <a:no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rPr>
              <a:t>匿名内部类使用</a:t>
            </a:r>
            <a:r>
              <a:rPr lang="en-US" altLang="zh-CN" sz="2800" dirty="0">
                <a:solidFill>
                  <a:srgbClr val="00B0F0"/>
                </a:solidFill>
              </a:rPr>
              <a:t>final</a:t>
            </a:r>
            <a:r>
              <a:rPr lang="zh-CN" altLang="en-US" sz="2800" dirty="0">
                <a:solidFill>
                  <a:srgbClr val="00B0F0"/>
                </a:solidFill>
              </a:rPr>
              <a:t>形参</a:t>
            </a:r>
          </a:p>
        </p:txBody>
      </p:sp>
    </p:spTree>
    <p:extLst>
      <p:ext uri="{BB962C8B-B14F-4D97-AF65-F5344CB8AC3E}">
        <p14:creationId xmlns:p14="http://schemas.microsoft.com/office/powerpoint/2010/main" val="1070634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枚  举  类</a:t>
            </a:r>
          </a:p>
        </p:txBody>
      </p:sp>
      <p:sp>
        <p:nvSpPr>
          <p:cNvPr id="5" name="内容占位符 4"/>
          <p:cNvSpPr>
            <a:spLocks noGrp="1"/>
          </p:cNvSpPr>
          <p:nvPr>
            <p:ph sz="half" idx="1"/>
          </p:nvPr>
        </p:nvSpPr>
        <p:spPr>
          <a:xfrm>
            <a:off x="615825" y="1845861"/>
            <a:ext cx="10871044" cy="5332754"/>
          </a:xfrm>
          <a:ln>
            <a:solidFill>
              <a:srgbClr val="00B050"/>
            </a:solidFill>
          </a:ln>
        </p:spPr>
        <p:txBody>
          <a:bodyPr rtlCol="0">
            <a:normAutofit/>
          </a:bodyPr>
          <a:lstStyle/>
          <a:p>
            <a:r>
              <a:rPr lang="en-US" altLang="zh-CN" dirty="0" err="1">
                <a:solidFill>
                  <a:srgbClr val="00B050"/>
                </a:solidFill>
              </a:rPr>
              <a:t>int</a:t>
            </a:r>
            <a:r>
              <a:rPr lang="en-US" altLang="zh-CN" dirty="0">
                <a:solidFill>
                  <a:srgbClr val="00B050"/>
                </a:solidFill>
              </a:rPr>
              <a:t> </a:t>
            </a:r>
            <a:r>
              <a:rPr lang="en-US" altLang="zh-CN" dirty="0" err="1">
                <a:solidFill>
                  <a:srgbClr val="00B050"/>
                </a:solidFill>
              </a:rPr>
              <a:t>compareTo</a:t>
            </a:r>
            <a:r>
              <a:rPr lang="en-US" altLang="zh-CN" dirty="0">
                <a:solidFill>
                  <a:srgbClr val="00B050"/>
                </a:solidFill>
              </a:rPr>
              <a:t>(E o)</a:t>
            </a:r>
            <a:r>
              <a:rPr lang="zh-CN" altLang="en-US" dirty="0">
                <a:solidFill>
                  <a:srgbClr val="00B050"/>
                </a:solidFill>
              </a:rPr>
              <a:t>：用于比较与指定枚举实例之间的顺序，同一个枚举实例只能与相同类型的枚举实例进行比较。如果该枚举实例位于指定枚举之后则返回正整数，如果位于指定枚举之前，则返回负整数，否则返回零。</a:t>
            </a:r>
          </a:p>
          <a:p>
            <a:r>
              <a:rPr lang="en-US" altLang="zh-CN" dirty="0">
                <a:solidFill>
                  <a:srgbClr val="00B050"/>
                </a:solidFill>
              </a:rPr>
              <a:t>String name()</a:t>
            </a:r>
            <a:r>
              <a:rPr lang="zh-CN" altLang="en-US" dirty="0">
                <a:solidFill>
                  <a:srgbClr val="00B050"/>
                </a:solidFill>
              </a:rPr>
              <a:t>：返回此枚举实例的名称，这个名字就是定义枚举类时列出的所有枚举值之一。与此方法相比，大多数程序员应该优先考虑使用</a:t>
            </a:r>
            <a:r>
              <a:rPr lang="en-US" altLang="zh-CN" dirty="0" err="1">
                <a:solidFill>
                  <a:srgbClr val="00B050"/>
                </a:solidFill>
              </a:rPr>
              <a:t>toString</a:t>
            </a:r>
            <a:r>
              <a:rPr lang="en-US" altLang="zh-CN" dirty="0">
                <a:solidFill>
                  <a:srgbClr val="00B050"/>
                </a:solidFill>
              </a:rPr>
              <a:t>()</a:t>
            </a:r>
            <a:r>
              <a:rPr lang="zh-CN" altLang="en-US" dirty="0">
                <a:solidFill>
                  <a:srgbClr val="00B050"/>
                </a:solidFill>
              </a:rPr>
              <a:t>方法，因为</a:t>
            </a:r>
            <a:r>
              <a:rPr lang="en-US" altLang="zh-CN" dirty="0" err="1">
                <a:solidFill>
                  <a:srgbClr val="00B050"/>
                </a:solidFill>
              </a:rPr>
              <a:t>toString</a:t>
            </a:r>
            <a:r>
              <a:rPr lang="en-US" altLang="zh-CN" dirty="0">
                <a:solidFill>
                  <a:srgbClr val="00B050"/>
                </a:solidFill>
              </a:rPr>
              <a:t>()</a:t>
            </a:r>
            <a:r>
              <a:rPr lang="zh-CN" altLang="en-US" dirty="0">
                <a:solidFill>
                  <a:srgbClr val="00B050"/>
                </a:solidFill>
              </a:rPr>
              <a:t>方法型能够返回用户友好的名称。</a:t>
            </a:r>
          </a:p>
          <a:p>
            <a:r>
              <a:rPr lang="en-US" altLang="zh-CN" dirty="0" err="1">
                <a:solidFill>
                  <a:srgbClr val="00B050"/>
                </a:solidFill>
              </a:rPr>
              <a:t>int</a:t>
            </a:r>
            <a:r>
              <a:rPr lang="en-US" altLang="zh-CN" dirty="0">
                <a:solidFill>
                  <a:srgbClr val="00B050"/>
                </a:solidFill>
              </a:rPr>
              <a:t> ordinal()</a:t>
            </a:r>
            <a:r>
              <a:rPr lang="zh-CN" altLang="en-US" dirty="0">
                <a:solidFill>
                  <a:srgbClr val="00B050"/>
                </a:solidFill>
              </a:rPr>
              <a:t>：返回枚举值在枚举类中的索引值（就是枚举值在枚举声明中的位置，第一个枚举值的索引值为零）。</a:t>
            </a:r>
          </a:p>
          <a:p>
            <a:r>
              <a:rPr lang="en-US" altLang="zh-CN" dirty="0">
                <a:solidFill>
                  <a:srgbClr val="00B050"/>
                </a:solidFill>
              </a:rPr>
              <a:t>String </a:t>
            </a:r>
            <a:r>
              <a:rPr lang="en-US" altLang="zh-CN" dirty="0" err="1">
                <a:solidFill>
                  <a:srgbClr val="00B050"/>
                </a:solidFill>
              </a:rPr>
              <a:t>toString</a:t>
            </a:r>
            <a:r>
              <a:rPr lang="en-US" altLang="zh-CN" dirty="0">
                <a:solidFill>
                  <a:srgbClr val="00B050"/>
                </a:solidFill>
              </a:rPr>
              <a:t>()</a:t>
            </a:r>
            <a:r>
              <a:rPr lang="zh-CN" altLang="en-US" dirty="0">
                <a:solidFill>
                  <a:srgbClr val="00B050"/>
                </a:solidFill>
              </a:rPr>
              <a:t>：返回枚举常量的名称，与</a:t>
            </a:r>
            <a:r>
              <a:rPr lang="en-US" altLang="zh-CN" dirty="0">
                <a:solidFill>
                  <a:srgbClr val="00B050"/>
                </a:solidFill>
              </a:rPr>
              <a:t>name</a:t>
            </a:r>
            <a:r>
              <a:rPr lang="zh-CN" altLang="en-US" dirty="0">
                <a:solidFill>
                  <a:srgbClr val="00B050"/>
                </a:solidFill>
              </a:rPr>
              <a:t>方法相似，但方法</a:t>
            </a:r>
            <a:r>
              <a:rPr lang="en-US" altLang="zh-CN" dirty="0" err="1">
                <a:solidFill>
                  <a:srgbClr val="00B050"/>
                </a:solidFill>
              </a:rPr>
              <a:t>toString</a:t>
            </a:r>
            <a:r>
              <a:rPr lang="en-US" altLang="zh-CN" dirty="0">
                <a:solidFill>
                  <a:srgbClr val="00B050"/>
                </a:solidFill>
              </a:rPr>
              <a:t>()</a:t>
            </a:r>
            <a:r>
              <a:rPr lang="zh-CN" altLang="en-US" dirty="0">
                <a:solidFill>
                  <a:srgbClr val="00B050"/>
                </a:solidFill>
              </a:rPr>
              <a:t>更加常用。</a:t>
            </a:r>
          </a:p>
          <a:p>
            <a:r>
              <a:rPr lang="en-US" altLang="zh-CN" dirty="0">
                <a:solidFill>
                  <a:srgbClr val="00B050"/>
                </a:solidFill>
              </a:rPr>
              <a:t>public static &lt;T extends </a:t>
            </a:r>
            <a:r>
              <a:rPr lang="en-US" altLang="zh-CN" dirty="0" err="1">
                <a:solidFill>
                  <a:srgbClr val="00B050"/>
                </a:solidFill>
              </a:rPr>
              <a:t>Enum</a:t>
            </a:r>
            <a:r>
              <a:rPr lang="en-US" altLang="zh-CN" dirty="0">
                <a:solidFill>
                  <a:srgbClr val="00B050"/>
                </a:solidFill>
              </a:rPr>
              <a:t>&lt;T&gt;&gt;T </a:t>
            </a:r>
            <a:r>
              <a:rPr lang="en-US" altLang="zh-CN" dirty="0" err="1">
                <a:solidFill>
                  <a:srgbClr val="00B050"/>
                </a:solidFill>
              </a:rPr>
              <a:t>valueOf</a:t>
            </a:r>
            <a:r>
              <a:rPr lang="en-US" altLang="zh-CN" dirty="0">
                <a:solidFill>
                  <a:srgbClr val="00B050"/>
                </a:solidFill>
              </a:rPr>
              <a:t>(Class&lt;T&gt; </a:t>
            </a:r>
            <a:r>
              <a:rPr lang="en-US" altLang="zh-CN" dirty="0" err="1">
                <a:solidFill>
                  <a:srgbClr val="00B050"/>
                </a:solidFill>
              </a:rPr>
              <a:t>enumType</a:t>
            </a:r>
            <a:r>
              <a:rPr lang="en-US" altLang="zh-CN" dirty="0">
                <a:solidFill>
                  <a:srgbClr val="00B050"/>
                </a:solidFill>
              </a:rPr>
              <a:t>, String name)</a:t>
            </a:r>
            <a:r>
              <a:rPr lang="zh-CN" altLang="en-US" dirty="0">
                <a:solidFill>
                  <a:srgbClr val="00B050"/>
                </a:solidFill>
              </a:rPr>
              <a:t>：这是一个静态方法，能够返回指定枚举类中指定名称的枚举值。名称必须与在该枚举类中声明枚举值时所用的标识符完全匹配，不允许使用额外的空白字符。</a:t>
            </a:r>
            <a:endParaRPr lang="en-US" altLang="zh-CN" dirty="0">
              <a:solidFill>
                <a:srgbClr val="00B050"/>
              </a:solidFill>
            </a:endParaRPr>
          </a:p>
        </p:txBody>
      </p:sp>
      <p:sp>
        <p:nvSpPr>
          <p:cNvPr id="4" name="标题 1"/>
          <p:cNvSpPr txBox="1">
            <a:spLocks/>
          </p:cNvSpPr>
          <p:nvPr/>
        </p:nvSpPr>
        <p:spPr>
          <a:xfrm>
            <a:off x="615825" y="1176821"/>
            <a:ext cx="10658837" cy="643911"/>
          </a:xfrm>
          <a:prstGeom prst="rect">
            <a:avLst/>
          </a:prstGeom>
        </p:spPr>
        <p:txBody>
          <a:bodyPr vert="horz" lIns="121899" tIns="60949" rIns="121899" bIns="60949" rtlCol="0" anchor="b">
            <a:no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rPr>
              <a:t>枚举类的方法</a:t>
            </a:r>
          </a:p>
        </p:txBody>
      </p:sp>
    </p:spTree>
    <p:extLst>
      <p:ext uri="{BB962C8B-B14F-4D97-AF65-F5344CB8AC3E}">
        <p14:creationId xmlns:p14="http://schemas.microsoft.com/office/powerpoint/2010/main" val="1671702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枚  举  类</a:t>
            </a: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r>
              <a:rPr lang="zh-CN" altLang="en-US" dirty="0">
                <a:solidFill>
                  <a:srgbClr val="00B050"/>
                </a:solidFill>
              </a:rPr>
              <a:t>通过</a:t>
            </a:r>
            <a:r>
              <a:rPr lang="en-US" altLang="zh-CN" dirty="0">
                <a:solidFill>
                  <a:srgbClr val="00B050"/>
                </a:solidFill>
              </a:rPr>
              <a:t>private</a:t>
            </a:r>
            <a:r>
              <a:rPr lang="zh-CN" altLang="en-US" dirty="0">
                <a:solidFill>
                  <a:srgbClr val="00B050"/>
                </a:solidFill>
              </a:rPr>
              <a:t>将构造器隐藏起来。</a:t>
            </a:r>
          </a:p>
          <a:p>
            <a:r>
              <a:rPr lang="zh-CN" altLang="en-US" dirty="0">
                <a:solidFill>
                  <a:srgbClr val="00B050"/>
                </a:solidFill>
              </a:rPr>
              <a:t>把此类所有需要用到的实例都以</a:t>
            </a:r>
            <a:r>
              <a:rPr lang="en-US" altLang="zh-CN" dirty="0">
                <a:solidFill>
                  <a:srgbClr val="00B050"/>
                </a:solidFill>
              </a:rPr>
              <a:t>public static final</a:t>
            </a:r>
            <a:r>
              <a:rPr lang="zh-CN" altLang="en-US" dirty="0">
                <a:solidFill>
                  <a:srgbClr val="00B050"/>
                </a:solidFill>
              </a:rPr>
              <a:t>属性的形式保存起来。</a:t>
            </a:r>
          </a:p>
          <a:p>
            <a:r>
              <a:rPr lang="zh-CN" altLang="en-US" dirty="0">
                <a:solidFill>
                  <a:srgbClr val="00B050"/>
                </a:solidFill>
              </a:rPr>
              <a:t>提供一些静态方法允许其他程序根据特定参数来获取与之匹配的实例。</a:t>
            </a:r>
            <a:endParaRPr lang="en-US" altLang="zh-CN" dirty="0">
              <a:solidFill>
                <a:srgbClr val="00B050"/>
              </a:solidFill>
            </a:endParaRPr>
          </a:p>
        </p:txBody>
      </p:sp>
      <p:sp>
        <p:nvSpPr>
          <p:cNvPr id="4" name="标题 1"/>
          <p:cNvSpPr txBox="1">
            <a:spLocks/>
          </p:cNvSpPr>
          <p:nvPr/>
        </p:nvSpPr>
        <p:spPr>
          <a:xfrm>
            <a:off x="621804" y="1216120"/>
            <a:ext cx="10658837" cy="643911"/>
          </a:xfrm>
          <a:prstGeom prst="rect">
            <a:avLst/>
          </a:prstGeom>
        </p:spPr>
        <p:txBody>
          <a:bodyPr vert="horz" lIns="121899" tIns="60949" rIns="121899" bIns="60949" rtlCol="0" anchor="b">
            <a:no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rPr>
              <a:t>模拟枚举类</a:t>
            </a:r>
          </a:p>
        </p:txBody>
      </p:sp>
    </p:spTree>
    <p:extLst>
      <p:ext uri="{BB962C8B-B14F-4D97-AF65-F5344CB8AC3E}">
        <p14:creationId xmlns:p14="http://schemas.microsoft.com/office/powerpoint/2010/main" val="4164221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枚  举  类</a:t>
            </a: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pPr marL="0" indent="0">
              <a:buNone/>
            </a:pPr>
            <a:r>
              <a:rPr lang="zh-CN" altLang="en-US" dirty="0" smtClean="0">
                <a:solidFill>
                  <a:srgbClr val="00B050"/>
                </a:solidFill>
              </a:rPr>
              <a:t>枚举</a:t>
            </a:r>
            <a:r>
              <a:rPr lang="zh-CN" altLang="en-US" dirty="0">
                <a:solidFill>
                  <a:srgbClr val="00B050"/>
                </a:solidFill>
              </a:rPr>
              <a:t>类型是从</a:t>
            </a:r>
            <a:r>
              <a:rPr lang="en-US" altLang="zh-CN" dirty="0">
                <a:solidFill>
                  <a:srgbClr val="00B050"/>
                </a:solidFill>
              </a:rPr>
              <a:t>JDK 1.5</a:t>
            </a:r>
            <a:r>
              <a:rPr lang="zh-CN" altLang="en-US" dirty="0">
                <a:solidFill>
                  <a:srgbClr val="00B050"/>
                </a:solidFill>
              </a:rPr>
              <a:t>开始引入的，</a:t>
            </a:r>
            <a:r>
              <a:rPr lang="en-US" altLang="zh-CN" dirty="0">
                <a:solidFill>
                  <a:srgbClr val="00B050"/>
                </a:solidFill>
              </a:rPr>
              <a:t>Java</a:t>
            </a:r>
            <a:r>
              <a:rPr lang="zh-CN" altLang="en-US" dirty="0">
                <a:solidFill>
                  <a:srgbClr val="00B050"/>
                </a:solidFill>
              </a:rPr>
              <a:t>引进了一个全新的关键字</a:t>
            </a:r>
            <a:r>
              <a:rPr lang="en-US" altLang="zh-CN" dirty="0" err="1">
                <a:solidFill>
                  <a:srgbClr val="00B050"/>
                </a:solidFill>
              </a:rPr>
              <a:t>enum</a:t>
            </a:r>
            <a:r>
              <a:rPr lang="zh-CN" altLang="en-US" dirty="0">
                <a:solidFill>
                  <a:srgbClr val="00B050"/>
                </a:solidFill>
              </a:rPr>
              <a:t>来定义一个枚举类。例如下面就是一个典型枚举类型的定义代码。</a:t>
            </a:r>
          </a:p>
          <a:p>
            <a:pPr marL="0" indent="0">
              <a:buNone/>
            </a:pPr>
            <a:r>
              <a:rPr lang="en-US" altLang="zh-CN" sz="2000" i="1" dirty="0">
                <a:solidFill>
                  <a:srgbClr val="002060"/>
                </a:solidFill>
              </a:rPr>
              <a:t>public </a:t>
            </a:r>
            <a:r>
              <a:rPr lang="en-US" altLang="zh-CN" sz="2000" i="1" dirty="0" err="1">
                <a:solidFill>
                  <a:srgbClr val="002060"/>
                </a:solidFill>
              </a:rPr>
              <a:t>enum</a:t>
            </a:r>
            <a:r>
              <a:rPr lang="en-US" altLang="zh-CN" sz="2000" i="1" dirty="0">
                <a:solidFill>
                  <a:srgbClr val="002060"/>
                </a:solidFill>
              </a:rPr>
              <a:t> Color{  </a:t>
            </a:r>
          </a:p>
          <a:p>
            <a:pPr marL="0" indent="0">
              <a:buNone/>
            </a:pPr>
            <a:r>
              <a:rPr lang="en-US" altLang="zh-CN" sz="2000" i="1" dirty="0">
                <a:solidFill>
                  <a:srgbClr val="002060"/>
                </a:solidFill>
              </a:rPr>
              <a:t>RED, BLUE, BLACK, YELLOW, GREEN  </a:t>
            </a:r>
          </a:p>
          <a:p>
            <a:pPr marL="0" indent="0">
              <a:buNone/>
            </a:pPr>
            <a:r>
              <a:rPr lang="en-US" altLang="zh-CN" sz="2000" i="1" dirty="0">
                <a:solidFill>
                  <a:srgbClr val="002060"/>
                </a:solidFill>
              </a:rPr>
              <a:t>}</a:t>
            </a:r>
          </a:p>
          <a:p>
            <a:pPr marL="0" indent="0">
              <a:buNone/>
            </a:pPr>
            <a:endParaRPr lang="en-US" altLang="zh-CN" dirty="0">
              <a:solidFill>
                <a:srgbClr val="00B050"/>
              </a:solidFill>
            </a:endParaRPr>
          </a:p>
        </p:txBody>
      </p:sp>
      <p:sp>
        <p:nvSpPr>
          <p:cNvPr id="4" name="标题 1"/>
          <p:cNvSpPr txBox="1">
            <a:spLocks/>
          </p:cNvSpPr>
          <p:nvPr/>
        </p:nvSpPr>
        <p:spPr>
          <a:xfrm>
            <a:off x="621804" y="1234268"/>
            <a:ext cx="10658837" cy="643911"/>
          </a:xfrm>
          <a:prstGeom prst="rect">
            <a:avLst/>
          </a:prstGeom>
        </p:spPr>
        <p:txBody>
          <a:bodyPr vert="horz" lIns="121899" tIns="60949" rIns="121899" bIns="60949" rtlCol="0" anchor="b">
            <a:no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rPr>
              <a:t>枚举类型</a:t>
            </a:r>
          </a:p>
        </p:txBody>
      </p:sp>
    </p:spTree>
    <p:extLst>
      <p:ext uri="{BB962C8B-B14F-4D97-AF65-F5344CB8AC3E}">
        <p14:creationId xmlns:p14="http://schemas.microsoft.com/office/powerpoint/2010/main" val="154414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构造器详解</a:t>
            </a: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pPr marL="0" indent="0">
              <a:buNone/>
            </a:pPr>
            <a:r>
              <a:rPr lang="zh-CN" altLang="en-US" dirty="0">
                <a:solidFill>
                  <a:srgbClr val="00B050"/>
                </a:solidFill>
                <a:latin typeface="华文宋体" panose="02010600040101010101" pitchFamily="2" charset="-122"/>
                <a:ea typeface="华文宋体" panose="02010600040101010101" pitchFamily="2" charset="-122"/>
              </a:rPr>
              <a:t>构造器最大的用处就是在创建对象时执行初始化。因为构造器不是函数，所以它没有返回值，也不答应有返回值。但是这里要说明一下，构造器中可以存在</a:t>
            </a:r>
            <a:r>
              <a:rPr lang="en-US" altLang="zh-CN" dirty="0">
                <a:solidFill>
                  <a:srgbClr val="00B050"/>
                </a:solidFill>
                <a:latin typeface="华文宋体" panose="02010600040101010101" pitchFamily="2" charset="-122"/>
                <a:ea typeface="华文宋体" panose="02010600040101010101" pitchFamily="2" charset="-122"/>
              </a:rPr>
              <a:t>return</a:t>
            </a:r>
            <a:r>
              <a:rPr lang="zh-CN" altLang="en-US" dirty="0">
                <a:solidFill>
                  <a:srgbClr val="00B050"/>
                </a:solidFill>
                <a:latin typeface="华文宋体" panose="02010600040101010101" pitchFamily="2" charset="-122"/>
                <a:ea typeface="华文宋体" panose="02010600040101010101" pitchFamily="2" charset="-122"/>
              </a:rPr>
              <a:t>语句，但是</a:t>
            </a:r>
            <a:r>
              <a:rPr lang="en-US" altLang="zh-CN" dirty="0">
                <a:solidFill>
                  <a:srgbClr val="00B050"/>
                </a:solidFill>
                <a:latin typeface="华文宋体" panose="02010600040101010101" pitchFamily="2" charset="-122"/>
                <a:ea typeface="华文宋体" panose="02010600040101010101" pitchFamily="2" charset="-122"/>
              </a:rPr>
              <a:t>return</a:t>
            </a:r>
            <a:r>
              <a:rPr lang="zh-CN" altLang="en-US" dirty="0">
                <a:solidFill>
                  <a:srgbClr val="00B050"/>
                </a:solidFill>
                <a:latin typeface="华文宋体" panose="02010600040101010101" pitchFamily="2" charset="-122"/>
                <a:ea typeface="华文宋体" panose="02010600040101010101" pitchFamily="2" charset="-122"/>
              </a:rPr>
              <a:t>什么都不返回，假如我们指定了返回值，虽然编译器不会报出任何错误，但是</a:t>
            </a:r>
            <a:r>
              <a:rPr lang="en-US" altLang="zh-CN" dirty="0">
                <a:solidFill>
                  <a:srgbClr val="00B050"/>
                </a:solidFill>
                <a:latin typeface="华文宋体" panose="02010600040101010101" pitchFamily="2" charset="-122"/>
                <a:ea typeface="华文宋体" panose="02010600040101010101" pitchFamily="2" charset="-122"/>
              </a:rPr>
              <a:t>JVM</a:t>
            </a:r>
            <a:r>
              <a:rPr lang="zh-CN" altLang="en-US" dirty="0">
                <a:solidFill>
                  <a:srgbClr val="00B050"/>
                </a:solidFill>
                <a:latin typeface="华文宋体" panose="02010600040101010101" pitchFamily="2" charset="-122"/>
                <a:ea typeface="华文宋体" panose="02010600040101010101" pitchFamily="2" charset="-122"/>
              </a:rPr>
              <a:t>会认为它是一个与构造器同名的函数罢了，这样就会出现一些莫名其妙的无法找到构造器的错误，这是要加倍注意的。</a:t>
            </a:r>
            <a:endParaRPr lang="zh-CN" altLang="en-US" dirty="0" smtClean="0">
              <a:solidFill>
                <a:srgbClr val="00B050"/>
              </a:solidFill>
              <a:latin typeface="华文宋体" panose="02010600040101010101" pitchFamily="2" charset="-122"/>
              <a:ea typeface="华文宋体" panose="02010600040101010101" pitchFamily="2" charset="-122"/>
            </a:endParaRPr>
          </a:p>
        </p:txBody>
      </p:sp>
      <p:sp>
        <p:nvSpPr>
          <p:cNvPr id="4" name="标题 1"/>
          <p:cNvSpPr txBox="1">
            <a:spLocks/>
          </p:cNvSpPr>
          <p:nvPr/>
        </p:nvSpPr>
        <p:spPr>
          <a:xfrm>
            <a:off x="621804" y="1166693"/>
            <a:ext cx="10658837" cy="643911"/>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rPr>
              <a:t>初始化构造器</a:t>
            </a:r>
          </a:p>
        </p:txBody>
      </p:sp>
    </p:spTree>
    <p:extLst>
      <p:ext uri="{BB962C8B-B14F-4D97-AF65-F5344CB8AC3E}">
        <p14:creationId xmlns:p14="http://schemas.microsoft.com/office/powerpoint/2010/main" val="34384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构造器详解</a:t>
            </a: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pPr marL="0" indent="0">
              <a:buNone/>
            </a:pPr>
            <a:r>
              <a:rPr lang="zh-CN" altLang="en-US" dirty="0">
                <a:solidFill>
                  <a:srgbClr val="00B050"/>
                </a:solidFill>
              </a:rPr>
              <a:t>构造器重载和方法重载基本相似，都要求构造器的名字相同，这一点无须特别要求，因为构构造器必须与类名相同，所以同一个类的所有构造器名肯定相同。为了让系统能区分不同的构造器，多个构造器的参数列表必须不同。</a:t>
            </a:r>
            <a:endParaRPr lang="zh-CN" altLang="en-US" dirty="0" smtClean="0">
              <a:solidFill>
                <a:srgbClr val="00B050"/>
              </a:solidFill>
            </a:endParaRPr>
          </a:p>
        </p:txBody>
      </p:sp>
      <p:sp>
        <p:nvSpPr>
          <p:cNvPr id="4" name="标题 1"/>
          <p:cNvSpPr txBox="1">
            <a:spLocks/>
          </p:cNvSpPr>
          <p:nvPr/>
        </p:nvSpPr>
        <p:spPr>
          <a:xfrm>
            <a:off x="621804" y="1340768"/>
            <a:ext cx="10658837" cy="643911"/>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rPr>
              <a:t>构造器重载</a:t>
            </a:r>
          </a:p>
        </p:txBody>
      </p:sp>
    </p:spTree>
    <p:extLst>
      <p:ext uri="{BB962C8B-B14F-4D97-AF65-F5344CB8AC3E}">
        <p14:creationId xmlns:p14="http://schemas.microsoft.com/office/powerpoint/2010/main" val="69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构造器详解</a:t>
            </a: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pPr marL="0" indent="0">
              <a:buNone/>
            </a:pPr>
            <a:r>
              <a:rPr lang="zh-CN" altLang="en-US" dirty="0">
                <a:solidFill>
                  <a:srgbClr val="00B050"/>
                </a:solidFill>
              </a:rPr>
              <a:t>在</a:t>
            </a:r>
            <a:r>
              <a:rPr lang="en-US" altLang="zh-CN" dirty="0">
                <a:solidFill>
                  <a:srgbClr val="00B050"/>
                </a:solidFill>
              </a:rPr>
              <a:t>Java</a:t>
            </a:r>
            <a:r>
              <a:rPr lang="zh-CN" altLang="en-US" dirty="0">
                <a:solidFill>
                  <a:srgbClr val="00B050"/>
                </a:solidFill>
              </a:rPr>
              <a:t>程序中，子类不会获得父类的构造器，但有的时候子类构造器里需要调用父类构造器的初始化代码，就如同</a:t>
            </a:r>
            <a:r>
              <a:rPr lang="en-US" altLang="zh-CN" dirty="0">
                <a:solidFill>
                  <a:srgbClr val="00B050"/>
                </a:solidFill>
              </a:rPr>
              <a:t>9.1.2</a:t>
            </a:r>
            <a:r>
              <a:rPr lang="zh-CN" altLang="en-US" dirty="0">
                <a:solidFill>
                  <a:srgbClr val="00B050"/>
                </a:solidFill>
              </a:rPr>
              <a:t>节中介绍的一个构造器需要调用另一个重载的构造器一样。在一个构造器中调用另一个重载的构造器需要使用</a:t>
            </a:r>
            <a:r>
              <a:rPr lang="en-US" altLang="zh-CN" dirty="0">
                <a:solidFill>
                  <a:srgbClr val="00B050"/>
                </a:solidFill>
              </a:rPr>
              <a:t>this</a:t>
            </a:r>
            <a:r>
              <a:rPr lang="zh-CN" altLang="en-US" dirty="0">
                <a:solidFill>
                  <a:srgbClr val="00B050"/>
                </a:solidFill>
              </a:rPr>
              <a:t>调用来实现，在子类构造器中调用父类构造器需要使用</a:t>
            </a:r>
            <a:r>
              <a:rPr lang="en-US" altLang="zh-CN" dirty="0">
                <a:solidFill>
                  <a:srgbClr val="00B050"/>
                </a:solidFill>
              </a:rPr>
              <a:t>super</a:t>
            </a:r>
            <a:r>
              <a:rPr lang="zh-CN" altLang="en-US" dirty="0">
                <a:solidFill>
                  <a:srgbClr val="00B050"/>
                </a:solidFill>
              </a:rPr>
              <a:t>调用来实现。</a:t>
            </a:r>
          </a:p>
        </p:txBody>
      </p:sp>
      <p:sp>
        <p:nvSpPr>
          <p:cNvPr id="4" name="标题 1"/>
          <p:cNvSpPr txBox="1">
            <a:spLocks/>
          </p:cNvSpPr>
          <p:nvPr/>
        </p:nvSpPr>
        <p:spPr>
          <a:xfrm>
            <a:off x="621804" y="1340768"/>
            <a:ext cx="10658837" cy="643911"/>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rPr>
              <a:t>调用父类构造器</a:t>
            </a:r>
          </a:p>
        </p:txBody>
      </p:sp>
    </p:spTree>
    <p:extLst>
      <p:ext uri="{BB962C8B-B14F-4D97-AF65-F5344CB8AC3E}">
        <p14:creationId xmlns:p14="http://schemas.microsoft.com/office/powerpoint/2010/main" val="1507538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多    态</a:t>
            </a: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pPr marL="0" indent="0">
              <a:buNone/>
            </a:pPr>
            <a:r>
              <a:rPr lang="zh-CN" altLang="en-US" dirty="0">
                <a:solidFill>
                  <a:srgbClr val="00B050"/>
                </a:solidFill>
              </a:rPr>
              <a:t>（</a:t>
            </a:r>
            <a:r>
              <a:rPr lang="en-US" altLang="zh-CN" dirty="0">
                <a:solidFill>
                  <a:srgbClr val="00B050"/>
                </a:solidFill>
              </a:rPr>
              <a:t>1</a:t>
            </a:r>
            <a:r>
              <a:rPr lang="zh-CN" altLang="en-US" dirty="0">
                <a:solidFill>
                  <a:srgbClr val="00B050"/>
                </a:solidFill>
              </a:rPr>
              <a:t>）强制的多态。</a:t>
            </a:r>
          </a:p>
          <a:p>
            <a:pPr marL="0" indent="0">
              <a:buNone/>
            </a:pPr>
            <a:r>
              <a:rPr lang="zh-CN" altLang="en-US" dirty="0">
                <a:solidFill>
                  <a:srgbClr val="00B050"/>
                </a:solidFill>
              </a:rPr>
              <a:t>强制型多态会隐式地将参数按某种方法，转换成编译器认为正确的类型以避免错误。</a:t>
            </a:r>
          </a:p>
          <a:p>
            <a:pPr marL="0" indent="0">
              <a:buNone/>
            </a:pPr>
            <a:r>
              <a:rPr lang="zh-CN" altLang="en-US" dirty="0">
                <a:solidFill>
                  <a:srgbClr val="00B050"/>
                </a:solidFill>
              </a:rPr>
              <a:t>（</a:t>
            </a:r>
            <a:r>
              <a:rPr lang="en-US" altLang="zh-CN" dirty="0">
                <a:solidFill>
                  <a:srgbClr val="00B050"/>
                </a:solidFill>
              </a:rPr>
              <a:t>2</a:t>
            </a:r>
            <a:r>
              <a:rPr lang="zh-CN" altLang="en-US" dirty="0">
                <a:solidFill>
                  <a:srgbClr val="00B050"/>
                </a:solidFill>
              </a:rPr>
              <a:t>）重载的多态。</a:t>
            </a:r>
          </a:p>
          <a:p>
            <a:pPr marL="0" indent="0">
              <a:buNone/>
            </a:pPr>
            <a:r>
              <a:rPr lang="zh-CN" altLang="en-US" dirty="0">
                <a:solidFill>
                  <a:srgbClr val="00B050"/>
                </a:solidFill>
              </a:rPr>
              <a:t>重载型多态会允许用相同的运算符或方法表示截然不同的意义。例如，“</a:t>
            </a:r>
            <a:r>
              <a:rPr lang="en-US" altLang="zh-CN" dirty="0">
                <a:solidFill>
                  <a:srgbClr val="00B050"/>
                </a:solidFill>
              </a:rPr>
              <a:t>+”</a:t>
            </a:r>
            <a:r>
              <a:rPr lang="zh-CN" altLang="en-US" dirty="0">
                <a:solidFill>
                  <a:srgbClr val="00B050"/>
                </a:solidFill>
              </a:rPr>
              <a:t>在上面的程序中有两个意思，一是表示两个</a:t>
            </a:r>
            <a:r>
              <a:rPr lang="en-US" altLang="zh-CN" dirty="0">
                <a:solidFill>
                  <a:srgbClr val="00B050"/>
                </a:solidFill>
              </a:rPr>
              <a:t>double</a:t>
            </a:r>
            <a:r>
              <a:rPr lang="zh-CN" altLang="en-US" dirty="0">
                <a:solidFill>
                  <a:srgbClr val="00B050"/>
                </a:solidFill>
              </a:rPr>
              <a:t>型的数相加，二是表示两个串相连。另外还有整型相加、长整型等等，这些运算符的重载依赖于编译器根据上下文做出的选择。以往的编译器会把操作数隐式转换为完全符合操作符的类型。虽然</a:t>
            </a:r>
            <a:r>
              <a:rPr lang="en-US" altLang="zh-CN" dirty="0">
                <a:solidFill>
                  <a:srgbClr val="00B050"/>
                </a:solidFill>
              </a:rPr>
              <a:t>Java</a:t>
            </a:r>
            <a:r>
              <a:rPr lang="zh-CN" altLang="en-US" dirty="0">
                <a:solidFill>
                  <a:srgbClr val="00B050"/>
                </a:solidFill>
              </a:rPr>
              <a:t>明确支持重载，但是不支持用户定义的操作符重载</a:t>
            </a:r>
            <a:r>
              <a:rPr lang="zh-CN" altLang="en-US" dirty="0" smtClean="0">
                <a:solidFill>
                  <a:srgbClr val="00B050"/>
                </a:solidFill>
              </a:rPr>
              <a:t>。</a:t>
            </a:r>
            <a:endParaRPr lang="zh-CN" altLang="en-US" dirty="0">
              <a:solidFill>
                <a:srgbClr val="00B050"/>
              </a:solidFill>
            </a:endParaRPr>
          </a:p>
        </p:txBody>
      </p:sp>
      <p:sp>
        <p:nvSpPr>
          <p:cNvPr id="4" name="标题 1"/>
          <p:cNvSpPr txBox="1">
            <a:spLocks/>
          </p:cNvSpPr>
          <p:nvPr/>
        </p:nvSpPr>
        <p:spPr>
          <a:xfrm>
            <a:off x="621804" y="1185168"/>
            <a:ext cx="10658837" cy="643911"/>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rPr>
              <a:t>何谓多态</a:t>
            </a:r>
          </a:p>
        </p:txBody>
      </p:sp>
    </p:spTree>
    <p:extLst>
      <p:ext uri="{BB962C8B-B14F-4D97-AF65-F5344CB8AC3E}">
        <p14:creationId xmlns:p14="http://schemas.microsoft.com/office/powerpoint/2010/main" val="1737440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多    态</a:t>
            </a: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pPr marL="0" indent="0">
              <a:buNone/>
            </a:pPr>
            <a:r>
              <a:rPr lang="zh-CN" altLang="en-US" dirty="0" smtClean="0">
                <a:solidFill>
                  <a:srgbClr val="00B050"/>
                </a:solidFill>
              </a:rPr>
              <a:t>（</a:t>
            </a:r>
            <a:r>
              <a:rPr lang="en-US" altLang="zh-CN" dirty="0">
                <a:solidFill>
                  <a:srgbClr val="00B050"/>
                </a:solidFill>
              </a:rPr>
              <a:t>3</a:t>
            </a:r>
            <a:r>
              <a:rPr lang="zh-CN" altLang="en-US" dirty="0">
                <a:solidFill>
                  <a:srgbClr val="00B050"/>
                </a:solidFill>
              </a:rPr>
              <a:t>）参数的多态。</a:t>
            </a:r>
          </a:p>
          <a:p>
            <a:pPr marL="0" indent="0">
              <a:buNone/>
            </a:pPr>
            <a:r>
              <a:rPr lang="zh-CN" altLang="en-US" dirty="0">
                <a:solidFill>
                  <a:srgbClr val="00B050"/>
                </a:solidFill>
              </a:rPr>
              <a:t>参数型多态会允许把许多类型抽象成某种单一的表示。例如，对于在一个名为</a:t>
            </a:r>
            <a:r>
              <a:rPr lang="en-US" altLang="zh-CN" dirty="0">
                <a:solidFill>
                  <a:srgbClr val="00B050"/>
                </a:solidFill>
              </a:rPr>
              <a:t>List</a:t>
            </a:r>
            <a:r>
              <a:rPr lang="zh-CN" altLang="en-US" dirty="0">
                <a:solidFill>
                  <a:srgbClr val="00B050"/>
                </a:solidFill>
              </a:rPr>
              <a:t>的抽象类中，我们可以用它来描述了一组具有同样特征的对象，以此来提供了一个通用的模板。我们可以通过指定一种类型以重用这个抽象类。这些参数可以是任何用户定义的类型，很多用户都可以使用这个抽象类，因此参数多态毫无疑问地成为最强大的多态。</a:t>
            </a:r>
          </a:p>
          <a:p>
            <a:pPr marL="0" indent="0">
              <a:buNone/>
            </a:pPr>
            <a:r>
              <a:rPr lang="zh-CN" altLang="en-US" dirty="0">
                <a:solidFill>
                  <a:srgbClr val="00B050"/>
                </a:solidFill>
              </a:rPr>
              <a:t>（</a:t>
            </a:r>
            <a:r>
              <a:rPr lang="en-US" altLang="zh-CN" dirty="0">
                <a:solidFill>
                  <a:srgbClr val="00B050"/>
                </a:solidFill>
              </a:rPr>
              <a:t>4</a:t>
            </a:r>
            <a:r>
              <a:rPr lang="zh-CN" altLang="en-US" dirty="0">
                <a:solidFill>
                  <a:srgbClr val="00B050"/>
                </a:solidFill>
              </a:rPr>
              <a:t>）包含的多态。</a:t>
            </a:r>
          </a:p>
          <a:p>
            <a:pPr marL="0" indent="0">
              <a:buNone/>
            </a:pPr>
            <a:r>
              <a:rPr lang="zh-CN" altLang="en-US" dirty="0">
                <a:solidFill>
                  <a:srgbClr val="00B050"/>
                </a:solidFill>
              </a:rPr>
              <a:t>同样的操作可用于一个类型及其子类型（注意是子类型，不是子类），包含多态一般需要进行运行时的类型检查。包含型多态会通过值的类型和集合的包含关系来实现了多态的行为。</a:t>
            </a:r>
            <a:r>
              <a:rPr lang="en-US" altLang="zh-CN" dirty="0">
                <a:solidFill>
                  <a:srgbClr val="00B050"/>
                </a:solidFill>
              </a:rPr>
              <a:t>.</a:t>
            </a:r>
            <a:r>
              <a:rPr lang="zh-CN" altLang="en-US" dirty="0">
                <a:solidFill>
                  <a:srgbClr val="00B050"/>
                </a:solidFill>
              </a:rPr>
              <a:t>在包括</a:t>
            </a:r>
            <a:r>
              <a:rPr lang="en-US" altLang="zh-CN" dirty="0">
                <a:solidFill>
                  <a:srgbClr val="00B050"/>
                </a:solidFill>
              </a:rPr>
              <a:t>Java</a:t>
            </a:r>
            <a:r>
              <a:rPr lang="zh-CN" altLang="en-US" dirty="0">
                <a:solidFill>
                  <a:srgbClr val="00B050"/>
                </a:solidFill>
              </a:rPr>
              <a:t>在内的众多面向对象语言中，包含关系是侧重于子类型的。所以</a:t>
            </a:r>
            <a:r>
              <a:rPr lang="en-US" altLang="zh-CN" dirty="0">
                <a:solidFill>
                  <a:srgbClr val="00B050"/>
                </a:solidFill>
              </a:rPr>
              <a:t>Java</a:t>
            </a:r>
            <a:r>
              <a:rPr lang="zh-CN" altLang="en-US" dirty="0">
                <a:solidFill>
                  <a:srgbClr val="00B050"/>
                </a:solidFill>
              </a:rPr>
              <a:t>的包含多态其实是子类型的多态。在早期，</a:t>
            </a:r>
            <a:r>
              <a:rPr lang="en-US" altLang="zh-CN" dirty="0">
                <a:solidFill>
                  <a:srgbClr val="00B050"/>
                </a:solidFill>
              </a:rPr>
              <a:t>Java</a:t>
            </a:r>
            <a:r>
              <a:rPr lang="zh-CN" altLang="en-US" dirty="0">
                <a:solidFill>
                  <a:srgbClr val="00B050"/>
                </a:solidFill>
              </a:rPr>
              <a:t>开发者们所提及的多态就特指子类型的多态。通过一种面向类型的观点，我们可以看到子类型多态的强大功能。 </a:t>
            </a:r>
          </a:p>
        </p:txBody>
      </p:sp>
      <p:sp>
        <p:nvSpPr>
          <p:cNvPr id="4" name="标题 1"/>
          <p:cNvSpPr txBox="1">
            <a:spLocks/>
          </p:cNvSpPr>
          <p:nvPr/>
        </p:nvSpPr>
        <p:spPr>
          <a:xfrm>
            <a:off x="621804" y="1340768"/>
            <a:ext cx="10658837" cy="643911"/>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rPr>
              <a:t>何谓多态</a:t>
            </a:r>
          </a:p>
        </p:txBody>
      </p:sp>
    </p:spTree>
    <p:extLst>
      <p:ext uri="{BB962C8B-B14F-4D97-AF65-F5344CB8AC3E}">
        <p14:creationId xmlns:p14="http://schemas.microsoft.com/office/powerpoint/2010/main" val="1990522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smtClean="0">
                <a:solidFill>
                  <a:srgbClr val="0070C0"/>
                </a:solidFill>
              </a:rPr>
              <a:t>多    态</a:t>
            </a:r>
            <a:endParaRPr lang="zh-CN" altLang="en-US" dirty="0">
              <a:solidFill>
                <a:srgbClr val="0070C0"/>
              </a:solidFill>
            </a:endParaRP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pPr marL="0" indent="0">
              <a:buNone/>
            </a:pPr>
            <a:r>
              <a:rPr lang="en-US" altLang="zh-CN" dirty="0" err="1">
                <a:solidFill>
                  <a:srgbClr val="00B050"/>
                </a:solidFill>
              </a:rPr>
              <a:t>instanceof</a:t>
            </a:r>
            <a:r>
              <a:rPr lang="zh-CN" altLang="en-US" dirty="0">
                <a:solidFill>
                  <a:srgbClr val="00B050"/>
                </a:solidFill>
              </a:rPr>
              <a:t>是</a:t>
            </a:r>
            <a:r>
              <a:rPr lang="en-US" altLang="zh-CN" dirty="0">
                <a:solidFill>
                  <a:srgbClr val="00B050"/>
                </a:solidFill>
              </a:rPr>
              <a:t>Java</a:t>
            </a:r>
            <a:r>
              <a:rPr lang="zh-CN" altLang="en-US" dirty="0">
                <a:solidFill>
                  <a:srgbClr val="00B050"/>
                </a:solidFill>
              </a:rPr>
              <a:t>语言中的一个二元操作符，和</a:t>
            </a:r>
            <a:r>
              <a:rPr lang="en-US" altLang="zh-CN" dirty="0">
                <a:solidFill>
                  <a:srgbClr val="00B050"/>
                </a:solidFill>
              </a:rPr>
              <a:t>= =</a:t>
            </a:r>
            <a:r>
              <a:rPr lang="zh-CN" altLang="en-US" dirty="0">
                <a:solidFill>
                  <a:srgbClr val="00B050"/>
                </a:solidFill>
              </a:rPr>
              <a:t>、</a:t>
            </a:r>
            <a:r>
              <a:rPr lang="en-US" altLang="zh-CN" dirty="0">
                <a:solidFill>
                  <a:srgbClr val="00B050"/>
                </a:solidFill>
              </a:rPr>
              <a:t>&gt;</a:t>
            </a:r>
            <a:r>
              <a:rPr lang="zh-CN" altLang="en-US" dirty="0">
                <a:solidFill>
                  <a:srgbClr val="00B050"/>
                </a:solidFill>
              </a:rPr>
              <a:t>、</a:t>
            </a:r>
            <a:r>
              <a:rPr lang="en-US" altLang="zh-CN" dirty="0">
                <a:solidFill>
                  <a:srgbClr val="00B050"/>
                </a:solidFill>
              </a:rPr>
              <a:t>&lt;</a:t>
            </a:r>
            <a:r>
              <a:rPr lang="zh-CN" altLang="en-US" dirty="0">
                <a:solidFill>
                  <a:srgbClr val="00B050"/>
                </a:solidFill>
              </a:rPr>
              <a:t>等是同一类元素。由于</a:t>
            </a:r>
            <a:r>
              <a:rPr lang="en-US" altLang="zh-CN" dirty="0" err="1">
                <a:solidFill>
                  <a:srgbClr val="00B050"/>
                </a:solidFill>
              </a:rPr>
              <a:t>instanceof</a:t>
            </a:r>
            <a:r>
              <a:rPr lang="zh-CN" altLang="en-US" dirty="0">
                <a:solidFill>
                  <a:srgbClr val="00B050"/>
                </a:solidFill>
              </a:rPr>
              <a:t>是由字母组成的，所以也是</a:t>
            </a:r>
            <a:r>
              <a:rPr lang="en-US" altLang="zh-CN" dirty="0">
                <a:solidFill>
                  <a:srgbClr val="00B050"/>
                </a:solidFill>
              </a:rPr>
              <a:t>Java</a:t>
            </a:r>
            <a:r>
              <a:rPr lang="zh-CN" altLang="en-US" dirty="0">
                <a:solidFill>
                  <a:srgbClr val="00B050"/>
                </a:solidFill>
              </a:rPr>
              <a:t>的保留关键字。</a:t>
            </a:r>
            <a:r>
              <a:rPr lang="en-US" altLang="zh-CN" dirty="0" err="1">
                <a:solidFill>
                  <a:srgbClr val="00B050"/>
                </a:solidFill>
              </a:rPr>
              <a:t>instanceof</a:t>
            </a:r>
            <a:r>
              <a:rPr lang="zh-CN" altLang="en-US" dirty="0">
                <a:solidFill>
                  <a:srgbClr val="00B050"/>
                </a:solidFill>
              </a:rPr>
              <a:t>的作用是测试它左边的对象是否是它右边的类的实例，返回一个</a:t>
            </a:r>
            <a:r>
              <a:rPr lang="en-US" altLang="zh-CN" dirty="0" err="1">
                <a:solidFill>
                  <a:srgbClr val="00B050"/>
                </a:solidFill>
              </a:rPr>
              <a:t>boolean</a:t>
            </a:r>
            <a:r>
              <a:rPr lang="zh-CN" altLang="en-US" dirty="0">
                <a:solidFill>
                  <a:srgbClr val="00B050"/>
                </a:solidFill>
              </a:rPr>
              <a:t>类型的</a:t>
            </a:r>
            <a:r>
              <a:rPr lang="en-US" altLang="zh-CN" dirty="0" err="1">
                <a:solidFill>
                  <a:srgbClr val="00B050"/>
                </a:solidFill>
              </a:rPr>
              <a:t>instanceof</a:t>
            </a:r>
            <a:r>
              <a:rPr lang="zh-CN" altLang="en-US" dirty="0">
                <a:solidFill>
                  <a:srgbClr val="00B050"/>
                </a:solidFill>
              </a:rPr>
              <a:t>。</a:t>
            </a:r>
          </a:p>
        </p:txBody>
      </p:sp>
      <p:sp>
        <p:nvSpPr>
          <p:cNvPr id="4" name="标题 1"/>
          <p:cNvSpPr txBox="1">
            <a:spLocks/>
          </p:cNvSpPr>
          <p:nvPr/>
        </p:nvSpPr>
        <p:spPr>
          <a:xfrm>
            <a:off x="621804" y="1213987"/>
            <a:ext cx="10658837" cy="643911"/>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solidFill>
                  <a:srgbClr val="00B0F0"/>
                </a:solidFill>
              </a:rPr>
              <a:t>使用</a:t>
            </a:r>
            <a:r>
              <a:rPr lang="en-US" altLang="zh-CN" sz="2800" dirty="0" err="1">
                <a:solidFill>
                  <a:srgbClr val="00B0F0"/>
                </a:solidFill>
              </a:rPr>
              <a:t>instanceof</a:t>
            </a:r>
            <a:r>
              <a:rPr lang="zh-CN" altLang="en-US" sz="2800" dirty="0">
                <a:solidFill>
                  <a:srgbClr val="00B0F0"/>
                </a:solidFill>
              </a:rPr>
              <a:t>运算符</a:t>
            </a:r>
          </a:p>
        </p:txBody>
      </p:sp>
    </p:spTree>
    <p:extLst>
      <p:ext uri="{BB962C8B-B14F-4D97-AF65-F5344CB8AC3E}">
        <p14:creationId xmlns:p14="http://schemas.microsoft.com/office/powerpoint/2010/main" val="175163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804" y="188640"/>
            <a:ext cx="10652858" cy="996528"/>
          </a:xfrm>
        </p:spPr>
        <p:txBody>
          <a:bodyPr rtlCol="0"/>
          <a:lstStyle/>
          <a:p>
            <a:r>
              <a:rPr lang="zh-CN" altLang="en-US" dirty="0">
                <a:solidFill>
                  <a:srgbClr val="0070C0"/>
                </a:solidFill>
              </a:rPr>
              <a:t>引 用 类 型</a:t>
            </a:r>
          </a:p>
        </p:txBody>
      </p:sp>
      <p:sp>
        <p:nvSpPr>
          <p:cNvPr id="5" name="内容占位符 4"/>
          <p:cNvSpPr>
            <a:spLocks noGrp="1"/>
          </p:cNvSpPr>
          <p:nvPr>
            <p:ph sz="half" idx="1"/>
          </p:nvPr>
        </p:nvSpPr>
        <p:spPr>
          <a:xfrm>
            <a:off x="621805" y="1984678"/>
            <a:ext cx="10871044" cy="4684681"/>
          </a:xfrm>
          <a:ln>
            <a:solidFill>
              <a:srgbClr val="00B050"/>
            </a:solidFill>
          </a:ln>
        </p:spPr>
        <p:txBody>
          <a:bodyPr rtlCol="0">
            <a:normAutofit/>
          </a:bodyPr>
          <a:lstStyle/>
          <a:p>
            <a:pPr marL="0" indent="0">
              <a:buNone/>
            </a:pPr>
            <a:r>
              <a:rPr lang="zh-CN" altLang="en-US" dirty="0">
                <a:solidFill>
                  <a:srgbClr val="00B050"/>
                </a:solidFill>
              </a:rPr>
              <a:t>（</a:t>
            </a:r>
            <a:r>
              <a:rPr lang="en-US" altLang="zh-CN" dirty="0">
                <a:solidFill>
                  <a:srgbClr val="00B050"/>
                </a:solidFill>
              </a:rPr>
              <a:t>1</a:t>
            </a:r>
            <a:r>
              <a:rPr lang="zh-CN" altLang="en-US" dirty="0">
                <a:solidFill>
                  <a:srgbClr val="00B050"/>
                </a:solidFill>
              </a:rPr>
              <a:t>）强引用：在日常编程应用中所用的大多数引用类型都属于强引用类型，方法是显式执行“</a:t>
            </a:r>
            <a:r>
              <a:rPr lang="en-US" altLang="zh-CN" dirty="0">
                <a:solidFill>
                  <a:srgbClr val="00B050"/>
                </a:solidFill>
              </a:rPr>
              <a:t>object=null”</a:t>
            </a:r>
            <a:r>
              <a:rPr lang="zh-CN" altLang="en-US" dirty="0">
                <a:solidFill>
                  <a:srgbClr val="00B050"/>
                </a:solidFill>
              </a:rPr>
              <a:t>语句。</a:t>
            </a:r>
          </a:p>
          <a:p>
            <a:pPr marL="0" indent="0">
              <a:buNone/>
            </a:pPr>
            <a:r>
              <a:rPr lang="zh-CN" altLang="en-US" dirty="0">
                <a:solidFill>
                  <a:srgbClr val="00B050"/>
                </a:solidFill>
              </a:rPr>
              <a:t>（</a:t>
            </a:r>
            <a:r>
              <a:rPr lang="en-US" altLang="zh-CN" dirty="0">
                <a:solidFill>
                  <a:srgbClr val="00B050"/>
                </a:solidFill>
              </a:rPr>
              <a:t>2</a:t>
            </a:r>
            <a:r>
              <a:rPr lang="zh-CN" altLang="en-US" dirty="0">
                <a:solidFill>
                  <a:srgbClr val="00B050"/>
                </a:solidFill>
              </a:rPr>
              <a:t>）软引用：被软引用的对象，如果内存空间足够，垃圾回收器是不会回收它的，如果内存空间不足，垃圾回收器将回收这些对象占用的内存空间。在</a:t>
            </a:r>
            <a:r>
              <a:rPr lang="en-US" altLang="zh-CN" dirty="0">
                <a:solidFill>
                  <a:srgbClr val="00B050"/>
                </a:solidFill>
              </a:rPr>
              <a:t>Java</a:t>
            </a:r>
            <a:r>
              <a:rPr lang="zh-CN" altLang="en-US" dirty="0">
                <a:solidFill>
                  <a:srgbClr val="00B050"/>
                </a:solidFill>
              </a:rPr>
              <a:t>中软引用对应着</a:t>
            </a:r>
            <a:r>
              <a:rPr lang="en-US" altLang="zh-CN" dirty="0" err="1">
                <a:solidFill>
                  <a:srgbClr val="00B050"/>
                </a:solidFill>
              </a:rPr>
              <a:t>java.lang</a:t>
            </a:r>
            <a:r>
              <a:rPr lang="en-US" altLang="zh-CN" dirty="0">
                <a:solidFill>
                  <a:srgbClr val="00B050"/>
                </a:solidFill>
              </a:rPr>
              <a:t>. </a:t>
            </a:r>
            <a:r>
              <a:rPr lang="en-US" altLang="zh-CN" dirty="0" err="1">
                <a:solidFill>
                  <a:srgbClr val="00B050"/>
                </a:solidFill>
              </a:rPr>
              <a:t>ref.SoftReference</a:t>
            </a:r>
            <a:r>
              <a:rPr lang="zh-CN" altLang="en-US" dirty="0">
                <a:solidFill>
                  <a:srgbClr val="00B050"/>
                </a:solidFill>
              </a:rPr>
              <a:t>类，一个对象如果要被软引用，只需将其作为参数传入</a:t>
            </a:r>
            <a:r>
              <a:rPr lang="en-US" altLang="zh-CN" dirty="0" err="1">
                <a:solidFill>
                  <a:srgbClr val="00B050"/>
                </a:solidFill>
              </a:rPr>
              <a:t>SoftReference</a:t>
            </a:r>
            <a:r>
              <a:rPr lang="zh-CN" altLang="en-US" dirty="0">
                <a:solidFill>
                  <a:srgbClr val="00B050"/>
                </a:solidFill>
              </a:rPr>
              <a:t>类的构造方法中就行了</a:t>
            </a:r>
            <a:r>
              <a:rPr lang="zh-CN" altLang="en-US" dirty="0" smtClean="0">
                <a:solidFill>
                  <a:srgbClr val="00B050"/>
                </a:solidFill>
              </a:rPr>
              <a:t>。</a:t>
            </a:r>
            <a:endParaRPr lang="zh-CN" altLang="en-US" dirty="0">
              <a:solidFill>
                <a:srgbClr val="00B050"/>
              </a:solidFill>
            </a:endParaRPr>
          </a:p>
        </p:txBody>
      </p:sp>
      <p:sp>
        <p:nvSpPr>
          <p:cNvPr id="4" name="标题 1"/>
          <p:cNvSpPr txBox="1">
            <a:spLocks/>
          </p:cNvSpPr>
          <p:nvPr/>
        </p:nvSpPr>
        <p:spPr>
          <a:xfrm>
            <a:off x="621804" y="1340768"/>
            <a:ext cx="10658837" cy="643911"/>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r>
              <a:rPr lang="en-US" altLang="zh-CN" sz="2800" dirty="0">
                <a:solidFill>
                  <a:srgbClr val="00B0F0"/>
                </a:solidFill>
              </a:rPr>
              <a:t>4</a:t>
            </a:r>
            <a:r>
              <a:rPr lang="zh-CN" altLang="en-US" sz="2800" dirty="0">
                <a:solidFill>
                  <a:srgbClr val="00B0F0"/>
                </a:solidFill>
              </a:rPr>
              <a:t>种引用类型</a:t>
            </a:r>
          </a:p>
        </p:txBody>
      </p:sp>
    </p:spTree>
    <p:extLst>
      <p:ext uri="{BB962C8B-B14F-4D97-AF65-F5344CB8AC3E}">
        <p14:creationId xmlns:p14="http://schemas.microsoft.com/office/powerpoint/2010/main" val="2958793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1_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主题">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4.xml><?xml version="1.0" encoding="utf-8"?>
<a:theme xmlns:a="http://schemas.openxmlformats.org/drawingml/2006/main" name="Office 主题">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01D382-32B0-43EE-932C-28906AF37617}">
  <ds:schemaRefs>
    <ds:schemaRef ds:uri="4873beb7-5857-4685-be1f-d57550cc96cc"/>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回顾</Template>
  <TotalTime>0</TotalTime>
  <Words>2492</Words>
  <Application>Microsoft Office PowerPoint</Application>
  <PresentationFormat>自定义</PresentationFormat>
  <Paragraphs>118</Paragraphs>
  <Slides>24</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24</vt:i4>
      </vt:variant>
    </vt:vector>
  </HeadingPairs>
  <TitlesOfParts>
    <vt:vector size="32" baseType="lpstr">
      <vt:lpstr>华文宋体</vt:lpstr>
      <vt:lpstr>宋体</vt:lpstr>
      <vt:lpstr>微软雅黑</vt:lpstr>
      <vt:lpstr>Calibri</vt:lpstr>
      <vt:lpstr>Calibri Light</vt:lpstr>
      <vt:lpstr>Wingdings</vt:lpstr>
      <vt:lpstr>回顾</vt:lpstr>
      <vt:lpstr>1_回顾</vt:lpstr>
      <vt:lpstr>多态、包装类、内部类和枚举类</vt:lpstr>
      <vt:lpstr>本章内容</vt:lpstr>
      <vt:lpstr>构造器详解</vt:lpstr>
      <vt:lpstr>构造器详解</vt:lpstr>
      <vt:lpstr>构造器详解</vt:lpstr>
      <vt:lpstr>多    态</vt:lpstr>
      <vt:lpstr>多    态</vt:lpstr>
      <vt:lpstr>多    态</vt:lpstr>
      <vt:lpstr>引 用 类 型</vt:lpstr>
      <vt:lpstr>引 用 类 型</vt:lpstr>
      <vt:lpstr>引 用 类 型</vt:lpstr>
      <vt:lpstr>组    合</vt:lpstr>
      <vt:lpstr>初 始 化 块</vt:lpstr>
      <vt:lpstr>初 始 化 块</vt:lpstr>
      <vt:lpstr>内  部  类</vt:lpstr>
      <vt:lpstr>内  部  类</vt:lpstr>
      <vt:lpstr>内  部  类</vt:lpstr>
      <vt:lpstr>内  部  类</vt:lpstr>
      <vt:lpstr>匿名类</vt:lpstr>
      <vt:lpstr>匿名类</vt:lpstr>
      <vt:lpstr>匿名类</vt:lpstr>
      <vt:lpstr>枚  举  类</vt:lpstr>
      <vt:lpstr>枚  举  类</vt:lpstr>
      <vt:lpstr>枚  举  类</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2018-05-21T01:02:34Z</dcterms:created>
  <dcterms:modified xsi:type="dcterms:W3CDTF">2019-07-09T03:59:36Z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