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47"/>
  </p:notesMasterIdLst>
  <p:handoutMasterIdLst>
    <p:handoutMasterId r:id="rId48"/>
  </p:handoutMasterIdLst>
  <p:sldIdLst>
    <p:sldId id="264" r:id="rId5"/>
    <p:sldId id="276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3" r:id="rId39"/>
    <p:sldId id="335" r:id="rId40"/>
    <p:sldId id="336" r:id="rId41"/>
    <p:sldId id="337" r:id="rId42"/>
    <p:sldId id="338" r:id="rId43"/>
    <p:sldId id="339" r:id="rId44"/>
    <p:sldId id="341" r:id="rId45"/>
    <p:sldId id="342" r:id="rId4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55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4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389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26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68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1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27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8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8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4252" y="2204864"/>
            <a:ext cx="5472608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     集            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4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AbstractSet</a:t>
            </a:r>
            <a:r>
              <a:rPr lang="zh-CN" altLang="en-US" sz="2600" b="1" dirty="0">
                <a:solidFill>
                  <a:srgbClr val="00B050"/>
                </a:solidFill>
              </a:rPr>
              <a:t>抽象类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equals (Object </a:t>
            </a:r>
            <a:r>
              <a:rPr lang="en-US" altLang="zh-CN" dirty="0" err="1">
                <a:solidFill>
                  <a:srgbClr val="00B050"/>
                </a:solidFill>
              </a:rPr>
              <a:t>obj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：对两个对象进行比较，以便确定它们是否相同。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hashCode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：返回该对象的哈希码。相同的对象必须返回相同的哈希码。</a:t>
            </a:r>
          </a:p>
          <a:p>
            <a:pPr marL="0" indent="0">
              <a:buNone/>
            </a:pPr>
            <a:endParaRPr lang="zh-CN" altLang="en-US" dirty="0" err="1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052736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1142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5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HashSet</a:t>
            </a:r>
            <a:r>
              <a:rPr lang="zh-CN" altLang="en-US" sz="2600" b="1" dirty="0">
                <a:solidFill>
                  <a:srgbClr val="00B050"/>
                </a:solidFill>
              </a:rPr>
              <a:t>类和</a:t>
            </a:r>
            <a:r>
              <a:rPr lang="en-US" altLang="zh-CN" sz="2600" b="1" dirty="0" err="1">
                <a:solidFill>
                  <a:srgbClr val="00B050"/>
                </a:solidFill>
              </a:rPr>
              <a:t>TreeSet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类</a:t>
            </a:r>
            <a:endParaRPr lang="en-US" altLang="zh-CN" sz="2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 err="1">
                <a:solidFill>
                  <a:srgbClr val="00B050"/>
                </a:solidFill>
              </a:rPr>
              <a:t>HashSet</a:t>
            </a:r>
            <a:r>
              <a:rPr lang="zh-CN" altLang="en-US" dirty="0">
                <a:solidFill>
                  <a:srgbClr val="00B050"/>
                </a:solidFill>
              </a:rPr>
              <a:t>类。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HashSet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：构建一个空的哈希集。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(Collection c)</a:t>
            </a:r>
            <a:r>
              <a:rPr lang="zh-CN" altLang="en-US" dirty="0">
                <a:solidFill>
                  <a:srgbClr val="00B050"/>
                </a:solidFill>
              </a:rPr>
              <a:t>：构建一个哈希集，并且添加集合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中所有元素。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：构建一个拥有特定容量的空哈希集。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, float </a:t>
            </a:r>
            <a:r>
              <a:rPr lang="en-US" altLang="zh-CN" dirty="0" err="1">
                <a:solidFill>
                  <a:srgbClr val="00B050"/>
                </a:solidFill>
              </a:rPr>
              <a:t>loadFactor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：构建一个拥有特定容量和加载因子的空哈希集。</a:t>
            </a:r>
            <a:r>
              <a:rPr lang="en-US" altLang="zh-CN" dirty="0" err="1">
                <a:solidFill>
                  <a:srgbClr val="00B050"/>
                </a:solidFill>
              </a:rPr>
              <a:t>loadFactor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0.0</a:t>
            </a:r>
            <a:r>
              <a:rPr lang="zh-CN" altLang="en-US" dirty="0">
                <a:solidFill>
                  <a:srgbClr val="00B050"/>
                </a:solidFill>
              </a:rPr>
              <a:t>至</a:t>
            </a:r>
            <a:r>
              <a:rPr lang="en-US" altLang="zh-CN" dirty="0">
                <a:solidFill>
                  <a:srgbClr val="00B050"/>
                </a:solidFill>
              </a:rPr>
              <a:t>1.0</a:t>
            </a:r>
            <a:r>
              <a:rPr lang="zh-CN" altLang="en-US" dirty="0">
                <a:solidFill>
                  <a:srgbClr val="00B050"/>
                </a:solidFill>
              </a:rPr>
              <a:t>之间的一个数。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7688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39085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5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HashSet</a:t>
            </a:r>
            <a:r>
              <a:rPr lang="zh-CN" altLang="en-US" sz="2600" b="1" dirty="0">
                <a:solidFill>
                  <a:srgbClr val="00B050"/>
                </a:solidFill>
              </a:rPr>
              <a:t>类和</a:t>
            </a:r>
            <a:r>
              <a:rPr lang="en-US" altLang="zh-CN" sz="2600" b="1" dirty="0" err="1">
                <a:solidFill>
                  <a:srgbClr val="00B050"/>
                </a:solidFill>
              </a:rPr>
              <a:t>TreeSet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类</a:t>
            </a:r>
            <a:endParaRPr lang="en-US" altLang="zh-CN" sz="2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 err="1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类。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TreeSet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：构建一个空的树集。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TreeSet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(Collection c)</a:t>
            </a:r>
            <a:r>
              <a:rPr lang="zh-CN" altLang="en-US" dirty="0">
                <a:solidFill>
                  <a:srgbClr val="00B050"/>
                </a:solidFill>
              </a:rPr>
              <a:t>：构建一个树集，并且添加集合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中所有元素。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TreeSet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(Comparator c)</a:t>
            </a:r>
            <a:r>
              <a:rPr lang="zh-CN" altLang="en-US" dirty="0">
                <a:solidFill>
                  <a:srgbClr val="00B050"/>
                </a:solidFill>
              </a:rPr>
              <a:t>：构建一个树集，并且使用特定的比较器对其元素进行排序，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比较器没有任何数据，它只是比较方法的存放器。这种对象有时称为函数对象。函数对象通常在“运行过程中”被定义为匿名内部类的一个实例。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TreeSet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en-US" altLang="zh-CN" dirty="0">
                <a:solidFill>
                  <a:srgbClr val="00B050"/>
                </a:solidFill>
              </a:rPr>
              <a:t> s)</a:t>
            </a:r>
            <a:r>
              <a:rPr lang="zh-CN" altLang="en-US" dirty="0">
                <a:solidFill>
                  <a:srgbClr val="00B050"/>
                </a:solidFill>
              </a:rPr>
              <a:t>：构建一个树集，添加有序集合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中所有元素，并且使用与有序集合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相同的比较器排序。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5556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18443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6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LinkedHashSet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LinkedHashSet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：构建一个空的链接式哈希集。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LinkedHashSet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(Collection c)</a:t>
            </a:r>
            <a:r>
              <a:rPr lang="zh-CN" altLang="en-US" dirty="0">
                <a:solidFill>
                  <a:srgbClr val="00B050"/>
                </a:solidFill>
              </a:rPr>
              <a:t>：构建一个链接式哈希集，并且添加集合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中所有元素。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LinkedHashSet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：构建一个拥有特定容量的空链接式哈希集。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LinkedHashSet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, float </a:t>
            </a:r>
            <a:r>
              <a:rPr lang="en-US" altLang="zh-CN" dirty="0" err="1">
                <a:solidFill>
                  <a:srgbClr val="00B050"/>
                </a:solidFill>
              </a:rPr>
              <a:t>loadFactor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：构建一个拥有特定容量和加载因子的空链接式哈希集。</a:t>
            </a:r>
            <a:r>
              <a:rPr lang="en-US" altLang="zh-CN" dirty="0" err="1">
                <a:solidFill>
                  <a:srgbClr val="00B050"/>
                </a:solidFill>
              </a:rPr>
              <a:t>LoadFactor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0.0</a:t>
            </a:r>
            <a:r>
              <a:rPr lang="zh-CN" altLang="en-US" dirty="0">
                <a:solidFill>
                  <a:srgbClr val="00B050"/>
                </a:solidFill>
              </a:rPr>
              <a:t>～</a:t>
            </a:r>
            <a:r>
              <a:rPr lang="en-US" altLang="zh-CN" dirty="0">
                <a:solidFill>
                  <a:srgbClr val="00B050"/>
                </a:solidFill>
              </a:rPr>
              <a:t>1.0</a:t>
            </a:r>
            <a:r>
              <a:rPr lang="zh-CN" altLang="en-US" dirty="0">
                <a:solidFill>
                  <a:srgbClr val="00B050"/>
                </a:solidFill>
              </a:rPr>
              <a:t>中的一个数。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7913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13777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HashSet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zh-CN" altLang="en-US" dirty="0">
                <a:solidFill>
                  <a:srgbClr val="00B050"/>
                </a:solidFill>
              </a:rPr>
              <a:t>接口的典型实现，大多数时候使用</a:t>
            </a:r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zh-CN" altLang="en-US" dirty="0">
                <a:solidFill>
                  <a:srgbClr val="00B050"/>
                </a:solidFill>
              </a:rPr>
              <a:t>集合时就是使用这个实现类。</a:t>
            </a:r>
            <a:r>
              <a:rPr lang="en-US" altLang="zh-CN" dirty="0" err="1">
                <a:solidFill>
                  <a:srgbClr val="00B050"/>
                </a:solidFill>
              </a:rPr>
              <a:t>HashSet</a:t>
            </a:r>
            <a:r>
              <a:rPr lang="zh-CN" altLang="en-US" dirty="0">
                <a:solidFill>
                  <a:srgbClr val="00B050"/>
                </a:solidFill>
              </a:rPr>
              <a:t>按</a:t>
            </a:r>
            <a:r>
              <a:rPr lang="en-US" altLang="zh-CN" dirty="0">
                <a:solidFill>
                  <a:srgbClr val="00B050"/>
                </a:solidFill>
              </a:rPr>
              <a:t>Hash</a:t>
            </a:r>
            <a:r>
              <a:rPr lang="zh-CN" altLang="en-US" dirty="0">
                <a:solidFill>
                  <a:srgbClr val="00B050"/>
                </a:solidFill>
              </a:rPr>
              <a:t>算法来存储其中的元素，因此具有很好的存取和查找性能。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3423" y="1052736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HashSet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78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zh-CN" altLang="en-US" dirty="0">
                <a:solidFill>
                  <a:srgbClr val="00B050"/>
                </a:solidFill>
              </a:rPr>
              <a:t>接口的唯一实现，可以确保集合元素处于排序状态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）自然排序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会调用集合元素的</a:t>
            </a:r>
            <a:r>
              <a:rPr lang="en-US" altLang="zh-CN" dirty="0" err="1">
                <a:solidFill>
                  <a:srgbClr val="00B050"/>
                </a:solidFill>
              </a:rPr>
              <a:t>compareTo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obj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方法来比较元素之间的大小关系，然后将集合元素按照升序排序，这种排序方式就是自然排列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）定制</a:t>
            </a:r>
            <a:r>
              <a:rPr lang="zh-CN" altLang="en-US" dirty="0">
                <a:solidFill>
                  <a:srgbClr val="00B050"/>
                </a:solidFill>
              </a:rPr>
              <a:t>排序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如果需要实现定制排序，则需要在创建</a:t>
            </a:r>
            <a:r>
              <a:rPr lang="en-US" altLang="zh-CN" dirty="0" err="1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集合对象时提供一个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对象与</a:t>
            </a:r>
            <a:r>
              <a:rPr lang="en-US" altLang="zh-CN" dirty="0" err="1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集合相关联，由该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对象负责集合元素的排序逻辑。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5" y="9965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TreeSet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3359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allOf</a:t>
            </a:r>
            <a:r>
              <a:rPr lang="en-US" altLang="zh-CN" dirty="0">
                <a:solidFill>
                  <a:srgbClr val="00B050"/>
                </a:solidFill>
              </a:rPr>
              <a:t> (Class </a:t>
            </a:r>
            <a:r>
              <a:rPr lang="en-US" altLang="zh-CN" dirty="0" err="1">
                <a:solidFill>
                  <a:srgbClr val="00B050"/>
                </a:solidFill>
              </a:rPr>
              <a:t>elementType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：创建一个包含指定枚举类里所有枚举值的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complementOf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s)</a:t>
            </a:r>
            <a:r>
              <a:rPr lang="zh-CN" altLang="en-US" dirty="0">
                <a:solidFill>
                  <a:srgbClr val="00B050"/>
                </a:solidFill>
              </a:rPr>
              <a:t>：创建一个其元素类型与指定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里元素类型相同的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，新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集合包含原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集合所不包含的、此枚举类剩下的枚举值，即新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集合和原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集合的集合元素加起来就是该枚举类的所有枚举值。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copyOf</a:t>
            </a:r>
            <a:r>
              <a:rPr lang="en-US" altLang="zh-CN" dirty="0">
                <a:solidFill>
                  <a:srgbClr val="00B050"/>
                </a:solidFill>
              </a:rPr>
              <a:t> (Collection c)</a:t>
            </a:r>
            <a:r>
              <a:rPr lang="zh-CN" altLang="en-US" dirty="0">
                <a:solidFill>
                  <a:srgbClr val="00B050"/>
                </a:solidFill>
              </a:rPr>
              <a:t>：使用一个普通集合来创建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EnumSet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601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noneOf</a:t>
            </a:r>
            <a:r>
              <a:rPr lang="en-US" altLang="zh-CN" dirty="0">
                <a:solidFill>
                  <a:srgbClr val="00B050"/>
                </a:solidFill>
              </a:rPr>
              <a:t> (Class </a:t>
            </a:r>
            <a:r>
              <a:rPr lang="en-US" altLang="zh-CN" dirty="0" err="1">
                <a:solidFill>
                  <a:srgbClr val="00B050"/>
                </a:solidFill>
              </a:rPr>
              <a:t>elementType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：创建一个元素类型为指定枚举类型的空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of (E first, E... rest)</a:t>
            </a:r>
            <a:r>
              <a:rPr lang="zh-CN" altLang="en-US" dirty="0">
                <a:solidFill>
                  <a:srgbClr val="00B050"/>
                </a:solidFill>
              </a:rPr>
              <a:t>：创建一个包含一个或多个枚举值的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，传入的多个枚举值必须属于同一个枚举类。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en-US" altLang="zh-CN" dirty="0">
                <a:solidFill>
                  <a:srgbClr val="00B050"/>
                </a:solidFill>
              </a:rPr>
              <a:t> range (E from, E to)</a:t>
            </a:r>
            <a:r>
              <a:rPr lang="zh-CN" altLang="en-US" dirty="0">
                <a:solidFill>
                  <a:srgbClr val="00B050"/>
                </a:solidFill>
              </a:rPr>
              <a:t>：创建包含从</a:t>
            </a:r>
            <a:r>
              <a:rPr lang="en-US" altLang="zh-CN" dirty="0">
                <a:solidFill>
                  <a:srgbClr val="00B050"/>
                </a:solidFill>
              </a:rPr>
              <a:t>from</a:t>
            </a:r>
            <a:r>
              <a:rPr lang="zh-CN" altLang="en-US" dirty="0">
                <a:solidFill>
                  <a:srgbClr val="00B050"/>
                </a:solidFill>
              </a:rPr>
              <a:t>枚举值到</a:t>
            </a:r>
            <a:r>
              <a:rPr lang="en-US" altLang="zh-CN" dirty="0">
                <a:solidFill>
                  <a:srgbClr val="00B050"/>
                </a:solidFill>
              </a:rPr>
              <a:t>to</a:t>
            </a:r>
            <a:r>
              <a:rPr lang="zh-CN" altLang="en-US" dirty="0">
                <a:solidFill>
                  <a:srgbClr val="00B050"/>
                </a:solidFill>
              </a:rPr>
              <a:t>枚举值范围内的所有枚举值的</a:t>
            </a:r>
            <a:r>
              <a:rPr lang="en-US" altLang="zh-CN" dirty="0" err="1">
                <a:solidFill>
                  <a:srgbClr val="00B050"/>
                </a:solidFill>
              </a:rPr>
              <a:t>EnumSet</a:t>
            </a:r>
            <a:r>
              <a:rPr lang="zh-CN" altLang="en-US" dirty="0">
                <a:solidFill>
                  <a:srgbClr val="00B050"/>
                </a:solidFill>
              </a:rPr>
              <a:t>集合。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1291" y="908720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EnumSet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3928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）面向位置的操作方法。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add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index, Object element)</a:t>
            </a:r>
            <a:r>
              <a:rPr lang="zh-CN" altLang="en-US" dirty="0">
                <a:solidFill>
                  <a:srgbClr val="00B050"/>
                </a:solidFill>
              </a:rPr>
              <a:t>：在指定位置</a:t>
            </a:r>
            <a:r>
              <a:rPr lang="en-US" altLang="zh-CN" dirty="0">
                <a:solidFill>
                  <a:srgbClr val="00B050"/>
                </a:solidFill>
              </a:rPr>
              <a:t>index</a:t>
            </a:r>
            <a:r>
              <a:rPr lang="zh-CN" altLang="en-US" dirty="0">
                <a:solidFill>
                  <a:srgbClr val="00B050"/>
                </a:solidFill>
              </a:rPr>
              <a:t>上添加元素</a:t>
            </a:r>
            <a:r>
              <a:rPr lang="en-US" altLang="zh-CN" dirty="0">
                <a:solidFill>
                  <a:srgbClr val="00B050"/>
                </a:solidFill>
              </a:rPr>
              <a:t>element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addAll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index, Collection c)</a:t>
            </a:r>
            <a:r>
              <a:rPr lang="zh-CN" altLang="en-US" dirty="0">
                <a:solidFill>
                  <a:srgbClr val="00B050"/>
                </a:solidFill>
              </a:rPr>
              <a:t>：将集合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的所有元素添加到指定位置</a:t>
            </a:r>
            <a:r>
              <a:rPr lang="en-US" altLang="zh-CN" dirty="0">
                <a:solidFill>
                  <a:srgbClr val="00B050"/>
                </a:solidFill>
              </a:rPr>
              <a:t>index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get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中指定位置的元素。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indexOf</a:t>
            </a:r>
            <a:r>
              <a:rPr lang="en-US" altLang="zh-CN" dirty="0">
                <a:solidFill>
                  <a:srgbClr val="00B050"/>
                </a:solidFill>
              </a:rPr>
              <a:t> (Object o)</a:t>
            </a:r>
            <a:r>
              <a:rPr lang="zh-CN" altLang="en-US" dirty="0">
                <a:solidFill>
                  <a:srgbClr val="00B050"/>
                </a:solidFill>
              </a:rPr>
              <a:t>：返回第一个出现元素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的位置，否则返回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lastIndexOf</a:t>
            </a:r>
            <a:r>
              <a:rPr lang="en-US" altLang="zh-CN" dirty="0">
                <a:solidFill>
                  <a:srgbClr val="00B050"/>
                </a:solidFill>
              </a:rPr>
              <a:t> (Object o)</a:t>
            </a:r>
            <a:r>
              <a:rPr lang="zh-CN" altLang="en-US" dirty="0">
                <a:solidFill>
                  <a:srgbClr val="00B050"/>
                </a:solidFill>
              </a:rPr>
              <a:t>：返回最后一个出现元素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的位置，否则返回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remove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index)</a:t>
            </a:r>
            <a:r>
              <a:rPr lang="zh-CN" altLang="en-US" dirty="0">
                <a:solidFill>
                  <a:srgbClr val="00B050"/>
                </a:solidFill>
              </a:rPr>
              <a:t>：删除指定位置上的元素。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set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index, Object element)</a:t>
            </a:r>
            <a:r>
              <a:rPr lang="zh-CN" altLang="en-US" dirty="0">
                <a:solidFill>
                  <a:srgbClr val="00B050"/>
                </a:solidFill>
              </a:rPr>
              <a:t>：用元素</a:t>
            </a:r>
            <a:r>
              <a:rPr lang="en-US" altLang="zh-CN" dirty="0">
                <a:solidFill>
                  <a:srgbClr val="00B050"/>
                </a:solidFill>
              </a:rPr>
              <a:t>element</a:t>
            </a:r>
            <a:r>
              <a:rPr lang="zh-CN" altLang="en-US" dirty="0">
                <a:solidFill>
                  <a:srgbClr val="00B050"/>
                </a:solidFill>
              </a:rPr>
              <a:t>取代位置</a:t>
            </a:r>
            <a:r>
              <a:rPr lang="en-US" altLang="zh-CN" dirty="0">
                <a:solidFill>
                  <a:srgbClr val="00B050"/>
                </a:solidFill>
              </a:rPr>
              <a:t>index</a:t>
            </a:r>
            <a:r>
              <a:rPr lang="zh-CN" altLang="en-US" dirty="0">
                <a:solidFill>
                  <a:srgbClr val="00B050"/>
                </a:solidFill>
              </a:rPr>
              <a:t>上的元素，并且返回旧的元素。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3423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基本知识介绍</a:t>
            </a:r>
          </a:p>
        </p:txBody>
      </p:sp>
    </p:spTree>
    <p:extLst>
      <p:ext uri="{BB962C8B-B14F-4D97-AF65-F5344CB8AC3E}">
        <p14:creationId xmlns:p14="http://schemas.microsoft.com/office/powerpoint/2010/main" val="8702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38132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）处理集合子集的方法。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ListIterator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listIterator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：返回一个列表迭代器，用来访问列表中的元素。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ListIterator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listIterator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index)</a:t>
            </a:r>
            <a:r>
              <a:rPr lang="zh-CN" altLang="en-US" dirty="0">
                <a:solidFill>
                  <a:srgbClr val="00B050"/>
                </a:solidFill>
              </a:rPr>
              <a:t>：返回一个列表迭代器，用来从指定位置</a:t>
            </a:r>
            <a:r>
              <a:rPr lang="en-US" altLang="zh-CN" dirty="0">
                <a:solidFill>
                  <a:srgbClr val="00B050"/>
                </a:solidFill>
              </a:rPr>
              <a:t>index</a:t>
            </a:r>
            <a:r>
              <a:rPr lang="zh-CN" altLang="en-US" dirty="0">
                <a:solidFill>
                  <a:srgbClr val="00B050"/>
                </a:solidFill>
              </a:rPr>
              <a:t>开始访问列表中的元素。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List </a:t>
            </a:r>
            <a:r>
              <a:rPr lang="en-US" altLang="zh-CN" dirty="0" err="1">
                <a:solidFill>
                  <a:srgbClr val="00B050"/>
                </a:solidFill>
              </a:rPr>
              <a:t>subList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fromIndex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toIndex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：返回从指定位置</a:t>
            </a:r>
            <a:r>
              <a:rPr lang="en-US" altLang="zh-CN" dirty="0" err="1">
                <a:solidFill>
                  <a:srgbClr val="00B050"/>
                </a:solidFill>
              </a:rPr>
              <a:t>fromIndex</a:t>
            </a:r>
            <a:r>
              <a:rPr lang="zh-CN" altLang="en-US" dirty="0">
                <a:solidFill>
                  <a:srgbClr val="00B050"/>
                </a:solidFill>
              </a:rPr>
              <a:t>（包含）到</a:t>
            </a:r>
            <a:r>
              <a:rPr lang="en-US" altLang="zh-CN" dirty="0" err="1">
                <a:solidFill>
                  <a:srgbClr val="00B050"/>
                </a:solidFill>
              </a:rPr>
              <a:t>toIndex</a:t>
            </a:r>
            <a:r>
              <a:rPr lang="zh-CN" altLang="en-US" dirty="0">
                <a:solidFill>
                  <a:srgbClr val="00B050"/>
                </a:solidFill>
              </a:rPr>
              <a:t>（不包含）范围中各个元素的列表视图。对子列表的更改（如</a:t>
            </a:r>
            <a:r>
              <a:rPr lang="en-US" altLang="zh-CN" dirty="0">
                <a:solidFill>
                  <a:srgbClr val="00B050"/>
                </a:solidFill>
              </a:rPr>
              <a:t>add()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remove()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set()</a:t>
            </a:r>
            <a:r>
              <a:rPr lang="zh-CN" altLang="en-US" dirty="0">
                <a:solidFill>
                  <a:srgbClr val="00B050"/>
                </a:solidFill>
              </a:rPr>
              <a:t>调用）对底层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也有影响。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基本知识介绍</a:t>
            </a:r>
          </a:p>
        </p:txBody>
      </p:sp>
    </p:spTree>
    <p:extLst>
      <p:ext uri="{BB962C8B-B14F-4D97-AF65-F5344CB8AC3E}">
        <p14:creationId xmlns:p14="http://schemas.microsoft.com/office/powerpoint/2010/main" val="6862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44824"/>
            <a:ext cx="10157354" cy="5013176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Java</a:t>
            </a:r>
            <a:r>
              <a:rPr lang="zh-CN" altLang="en-US" dirty="0"/>
              <a:t>集合概述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Collection</a:t>
            </a:r>
            <a:r>
              <a:rPr lang="zh-CN" altLang="en-US" dirty="0"/>
              <a:t>接口和</a:t>
            </a:r>
            <a:r>
              <a:rPr lang="en-US" altLang="zh-CN" dirty="0"/>
              <a:t>Iterator</a:t>
            </a:r>
            <a:r>
              <a:rPr lang="zh-CN" altLang="en-US" dirty="0"/>
              <a:t>接口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Set</a:t>
            </a:r>
            <a:r>
              <a:rPr lang="zh-CN" altLang="en-US" dirty="0"/>
              <a:t>接口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List</a:t>
            </a:r>
            <a:r>
              <a:rPr lang="zh-CN" altLang="en-US" dirty="0"/>
              <a:t>接口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Map</a:t>
            </a:r>
            <a:r>
              <a:rPr lang="zh-CN" altLang="en-US" dirty="0"/>
              <a:t>接口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Queue</a:t>
            </a:r>
            <a:r>
              <a:rPr lang="zh-CN" altLang="en-US" dirty="0"/>
              <a:t>接口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集合工具类</a:t>
            </a:r>
            <a:r>
              <a:rPr lang="en-US" altLang="zh-CN" dirty="0"/>
              <a:t>Collections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其他集合类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648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List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Object </a:t>
            </a:r>
            <a:r>
              <a:rPr lang="en-US" altLang="zh-CN" dirty="0">
                <a:solidFill>
                  <a:srgbClr val="00B050"/>
                </a:solidFill>
              </a:rPr>
              <a:t>peek()</a:t>
            </a:r>
            <a:r>
              <a:rPr lang="zh-CN" altLang="en-US" dirty="0">
                <a:solidFill>
                  <a:srgbClr val="00B050"/>
                </a:solidFill>
              </a:rPr>
              <a:t>：返回“栈”的第一个元素，但并不将该元素“</a:t>
            </a:r>
            <a:r>
              <a:rPr lang="en-US" altLang="zh-CN" dirty="0">
                <a:solidFill>
                  <a:srgbClr val="00B050"/>
                </a:solidFill>
              </a:rPr>
              <a:t>pop”</a:t>
            </a:r>
            <a:r>
              <a:rPr lang="zh-CN" altLang="en-US" dirty="0">
                <a:solidFill>
                  <a:srgbClr val="00B050"/>
                </a:solidFill>
              </a:rPr>
              <a:t>出栈。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Object </a:t>
            </a:r>
            <a:r>
              <a:rPr lang="en-US" altLang="zh-CN" dirty="0">
                <a:solidFill>
                  <a:srgbClr val="00B050"/>
                </a:solidFill>
              </a:rPr>
              <a:t>pop()</a:t>
            </a:r>
            <a:r>
              <a:rPr lang="zh-CN" altLang="en-US" dirty="0">
                <a:solidFill>
                  <a:srgbClr val="00B050"/>
                </a:solidFill>
              </a:rPr>
              <a:t>：返回“栈”的第一个元素，并将该元素“</a:t>
            </a:r>
            <a:r>
              <a:rPr lang="en-US" altLang="zh-CN" dirty="0">
                <a:solidFill>
                  <a:srgbClr val="00B050"/>
                </a:solidFill>
              </a:rPr>
              <a:t>pop”</a:t>
            </a:r>
            <a:r>
              <a:rPr lang="zh-CN" altLang="en-US" dirty="0">
                <a:solidFill>
                  <a:srgbClr val="00B050"/>
                </a:solidFill>
              </a:rPr>
              <a:t>出栈。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Object </a:t>
            </a:r>
            <a:r>
              <a:rPr lang="en-US" altLang="zh-CN" dirty="0">
                <a:solidFill>
                  <a:srgbClr val="00B050"/>
                </a:solidFill>
              </a:rPr>
              <a:t>push (Object item)</a:t>
            </a:r>
            <a:r>
              <a:rPr lang="zh-CN" altLang="en-US" dirty="0">
                <a:solidFill>
                  <a:srgbClr val="00B050"/>
                </a:solidFill>
              </a:rPr>
              <a:t>：将一个元素“</a:t>
            </a:r>
            <a:r>
              <a:rPr lang="en-US" altLang="zh-CN" dirty="0">
                <a:solidFill>
                  <a:srgbClr val="00B050"/>
                </a:solidFill>
              </a:rPr>
              <a:t>push”</a:t>
            </a:r>
            <a:r>
              <a:rPr lang="zh-CN" altLang="en-US" dirty="0">
                <a:solidFill>
                  <a:srgbClr val="00B050"/>
                </a:solidFill>
              </a:rPr>
              <a:t>进栈，最后一个进“栈”的元素总是位于“栈”顶。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3648" y="9965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ArrayList</a:t>
            </a:r>
            <a:r>
              <a:rPr lang="zh-CN" altLang="en-US" sz="2800" dirty="0">
                <a:solidFill>
                  <a:srgbClr val="00B0F0"/>
                </a:solidFill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</a:rPr>
              <a:t>Vector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24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）添加、删除操作。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put (Object key, Object value)</a:t>
            </a:r>
            <a:r>
              <a:rPr lang="zh-CN" altLang="en-US" dirty="0">
                <a:solidFill>
                  <a:srgbClr val="00B050"/>
                </a:solidFill>
              </a:rPr>
              <a:t>：将互相关联的一个关键字与一个值放入该映像。如果该关键字已经存在，那么与此关键字相关的新值将取代旧值。方法返回关键字的旧值，如果关键字原先并不存在，则返回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remove (Object key)</a:t>
            </a:r>
            <a:r>
              <a:rPr lang="zh-CN" altLang="en-US" dirty="0">
                <a:solidFill>
                  <a:srgbClr val="00B050"/>
                </a:solidFill>
              </a:rPr>
              <a:t>：从映像中删除与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相关的映射。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</a:t>
            </a:r>
            <a:r>
              <a:rPr lang="en-US" altLang="zh-CN" dirty="0" err="1">
                <a:solidFill>
                  <a:srgbClr val="00B050"/>
                </a:solidFill>
              </a:rPr>
              <a:t>putAll</a:t>
            </a:r>
            <a:r>
              <a:rPr lang="en-US" altLang="zh-CN" dirty="0">
                <a:solidFill>
                  <a:srgbClr val="00B050"/>
                </a:solidFill>
              </a:rPr>
              <a:t> (Map t)</a:t>
            </a:r>
            <a:r>
              <a:rPr lang="zh-CN" altLang="en-US" dirty="0">
                <a:solidFill>
                  <a:srgbClr val="00B050"/>
                </a:solidFill>
              </a:rPr>
              <a:t>：将来自特定映像的所有元素添加给该映像。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clear()</a:t>
            </a:r>
            <a:r>
              <a:rPr lang="zh-CN" altLang="en-US" dirty="0">
                <a:solidFill>
                  <a:srgbClr val="00B050"/>
                </a:solidFill>
              </a:rPr>
              <a:t>：从映像中删除所有映射。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56004" y="9965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接口中的方法</a:t>
            </a:r>
          </a:p>
        </p:txBody>
      </p:sp>
    </p:spTree>
    <p:extLst>
      <p:ext uri="{BB962C8B-B14F-4D97-AF65-F5344CB8AC3E}">
        <p14:creationId xmlns:p14="http://schemas.microsoft.com/office/powerpoint/2010/main" val="31086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898" y="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）查询操作。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get (Object key)</a:t>
            </a:r>
            <a:r>
              <a:rPr lang="zh-CN" altLang="en-US" dirty="0">
                <a:solidFill>
                  <a:srgbClr val="00B050"/>
                </a:solidFill>
              </a:rPr>
              <a:t>：获得与关键字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相关的值，并且返回与关键字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相关的对象，如果没有在该映像中找到该关键字，则返回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containsKey</a:t>
            </a:r>
            <a:r>
              <a:rPr lang="en-US" altLang="zh-CN" dirty="0">
                <a:solidFill>
                  <a:srgbClr val="00B050"/>
                </a:solidFill>
              </a:rPr>
              <a:t> (Object key)</a:t>
            </a:r>
            <a:r>
              <a:rPr lang="zh-CN" altLang="en-US" dirty="0">
                <a:solidFill>
                  <a:srgbClr val="00B050"/>
                </a:solidFill>
              </a:rPr>
              <a:t>：判断映像中是否存在关键字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containsValue</a:t>
            </a:r>
            <a:r>
              <a:rPr lang="en-US" altLang="zh-CN" dirty="0">
                <a:solidFill>
                  <a:srgbClr val="00B050"/>
                </a:solidFill>
              </a:rPr>
              <a:t> (Object value)</a:t>
            </a:r>
            <a:r>
              <a:rPr lang="zh-CN" altLang="en-US" dirty="0">
                <a:solidFill>
                  <a:srgbClr val="00B050"/>
                </a:solidFill>
              </a:rPr>
              <a:t>：判断映像中是否存在值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size()</a:t>
            </a:r>
            <a:r>
              <a:rPr lang="zh-CN" altLang="en-US" dirty="0">
                <a:solidFill>
                  <a:srgbClr val="00B050"/>
                </a:solidFill>
              </a:rPr>
              <a:t>：返回当前映像中映射的数量。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isEmpty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：判断映像中是否有任何映射。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51740" y="969961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接口中的方法</a:t>
            </a:r>
          </a:p>
        </p:txBody>
      </p:sp>
    </p:spTree>
    <p:extLst>
      <p:ext uri="{BB962C8B-B14F-4D97-AF65-F5344CB8AC3E}">
        <p14:creationId xmlns:p14="http://schemas.microsoft.com/office/powerpoint/2010/main" val="260593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）视图操作（用于处理映像中键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值对组）。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Set </a:t>
            </a:r>
            <a:r>
              <a:rPr lang="en-US" altLang="zh-CN" dirty="0" err="1">
                <a:solidFill>
                  <a:srgbClr val="00B050"/>
                </a:solidFill>
              </a:rPr>
              <a:t>keySet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：返回映像中所有关键字的视图集。因为映射中键的集合必须是唯一的，所以应用</a:t>
            </a:r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zh-CN" altLang="en-US" dirty="0">
                <a:solidFill>
                  <a:srgbClr val="00B050"/>
                </a:solidFill>
              </a:rPr>
              <a:t>支持。你还可以从视图中删除元素，同时，关键字和它相关的值将从源映像中被删除，但是不能添加任何元素。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Collection values()</a:t>
            </a:r>
            <a:r>
              <a:rPr lang="zh-CN" altLang="en-US" dirty="0">
                <a:solidFill>
                  <a:srgbClr val="00B050"/>
                </a:solidFill>
              </a:rPr>
              <a:t>：返回映像中所有值的视图集，因为映射中值的集合不是唯一的，所以得用</a:t>
            </a:r>
            <a:r>
              <a:rPr lang="en-US" altLang="zh-CN" dirty="0">
                <a:solidFill>
                  <a:srgbClr val="00B050"/>
                </a:solidFill>
              </a:rPr>
              <a:t>Collection</a:t>
            </a:r>
            <a:r>
              <a:rPr lang="zh-CN" altLang="en-US" dirty="0">
                <a:solidFill>
                  <a:srgbClr val="00B050"/>
                </a:solidFill>
              </a:rPr>
              <a:t>支持。我们还可以从视图中删除元素，同时值和它的关键字将从源映像中被删除，但是不能添加任何元素。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Set </a:t>
            </a:r>
            <a:r>
              <a:rPr lang="en-US" altLang="zh-CN" dirty="0" err="1">
                <a:solidFill>
                  <a:srgbClr val="00B050"/>
                </a:solidFill>
              </a:rPr>
              <a:t>entrySet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 err="1">
                <a:solidFill>
                  <a:srgbClr val="00B050"/>
                </a:solidFill>
              </a:rPr>
              <a:t>Map.Entry</a:t>
            </a:r>
            <a:r>
              <a:rPr lang="zh-CN" altLang="en-US" dirty="0">
                <a:solidFill>
                  <a:srgbClr val="00B050"/>
                </a:solidFill>
              </a:rPr>
              <a:t>对象的视图集，即映像中的关键字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值对。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接口中的方法</a:t>
            </a:r>
          </a:p>
        </p:txBody>
      </p:sp>
    </p:spTree>
    <p:extLst>
      <p:ext uri="{BB962C8B-B14F-4D97-AF65-F5344CB8AC3E}">
        <p14:creationId xmlns:p14="http://schemas.microsoft.com/office/powerpoint/2010/main" val="30818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．</a:t>
            </a:r>
            <a:r>
              <a:rPr lang="en-US" altLang="zh-CN" b="1" dirty="0">
                <a:solidFill>
                  <a:srgbClr val="00B050"/>
                </a:solidFill>
              </a:rPr>
              <a:t>Entry</a:t>
            </a:r>
            <a:r>
              <a:rPr lang="zh-CN" altLang="en-US" b="1" dirty="0">
                <a:solidFill>
                  <a:srgbClr val="00B050"/>
                </a:solidFill>
              </a:rPr>
              <a:t>接口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getKey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：返回条目的关键字。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getValue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：返回条目的值。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setValue</a:t>
            </a:r>
            <a:r>
              <a:rPr lang="en-US" altLang="zh-CN" dirty="0">
                <a:solidFill>
                  <a:srgbClr val="00B050"/>
                </a:solidFill>
              </a:rPr>
              <a:t> (Object value)</a:t>
            </a:r>
            <a:r>
              <a:rPr lang="zh-CN" altLang="en-US" dirty="0">
                <a:solidFill>
                  <a:srgbClr val="00B050"/>
                </a:solidFill>
              </a:rPr>
              <a:t>：将相关映像中的值改为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，并且返回旧值。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接口中的接口类</a:t>
            </a:r>
          </a:p>
        </p:txBody>
      </p:sp>
    </p:spTree>
    <p:extLst>
      <p:ext uri="{BB962C8B-B14F-4D97-AF65-F5344CB8AC3E}">
        <p14:creationId xmlns:p14="http://schemas.microsoft.com/office/powerpoint/2010/main" val="23803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2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SortedMap</a:t>
            </a:r>
            <a:r>
              <a:rPr lang="zh-CN" altLang="en-US" sz="2600" b="1" dirty="0">
                <a:solidFill>
                  <a:srgbClr val="00B050"/>
                </a:solidFill>
              </a:rPr>
              <a:t>接口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Comparator comparator()</a:t>
            </a:r>
            <a:r>
              <a:rPr lang="zh-CN" altLang="en-US" dirty="0">
                <a:solidFill>
                  <a:srgbClr val="00B050"/>
                </a:solidFill>
              </a:rPr>
              <a:t>：返回对关键字进行排序时使用的比较器，如果使用</a:t>
            </a:r>
            <a:r>
              <a:rPr lang="en-US" altLang="zh-CN" dirty="0">
                <a:solidFill>
                  <a:srgbClr val="00B050"/>
                </a:solidFill>
              </a:rPr>
              <a:t>Comparable</a:t>
            </a:r>
            <a:r>
              <a:rPr lang="zh-CN" altLang="en-US" dirty="0">
                <a:solidFill>
                  <a:srgbClr val="00B050"/>
                </a:solidFill>
              </a:rPr>
              <a:t>接口的</a:t>
            </a:r>
            <a:r>
              <a:rPr lang="en-US" altLang="zh-CN" dirty="0" err="1">
                <a:solidFill>
                  <a:srgbClr val="00B050"/>
                </a:solidFill>
              </a:rPr>
              <a:t>compareTo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方法对关键字进行比较，则返回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firstKey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：返回映像中第一个（最低）关键字。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lastKey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：返回映像中最后一个（最高）关键字。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subMap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fromKey</a:t>
            </a:r>
            <a:r>
              <a:rPr lang="en-US" altLang="zh-CN" dirty="0">
                <a:solidFill>
                  <a:srgbClr val="00B050"/>
                </a:solidFill>
              </a:rPr>
              <a:t>, Object </a:t>
            </a:r>
            <a:r>
              <a:rPr lang="en-US" altLang="zh-CN" dirty="0" err="1">
                <a:solidFill>
                  <a:srgbClr val="00B050"/>
                </a:solidFill>
              </a:rPr>
              <a:t>toKey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：返回从</a:t>
            </a:r>
            <a:r>
              <a:rPr lang="en-US" altLang="zh-CN" dirty="0" err="1">
                <a:solidFill>
                  <a:srgbClr val="00B050"/>
                </a:solidFill>
              </a:rPr>
              <a:t>fromKey</a:t>
            </a:r>
            <a:r>
              <a:rPr lang="zh-CN" altLang="en-US" dirty="0">
                <a:solidFill>
                  <a:srgbClr val="00B050"/>
                </a:solidFill>
              </a:rPr>
              <a:t>（包括）至</a:t>
            </a:r>
            <a:r>
              <a:rPr lang="en-US" altLang="zh-CN" dirty="0" err="1">
                <a:solidFill>
                  <a:srgbClr val="00B050"/>
                </a:solidFill>
              </a:rPr>
              <a:t>toKey</a:t>
            </a:r>
            <a:r>
              <a:rPr lang="zh-CN" altLang="en-US" dirty="0">
                <a:solidFill>
                  <a:srgbClr val="00B050"/>
                </a:solidFill>
              </a:rPr>
              <a:t>（不包括）范围内元素的</a:t>
            </a:r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zh-CN" altLang="en-US" dirty="0">
                <a:solidFill>
                  <a:srgbClr val="00B050"/>
                </a:solidFill>
              </a:rPr>
              <a:t>视图（子集）。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headMap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toKey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zh-CN" altLang="en-US" dirty="0">
                <a:solidFill>
                  <a:srgbClr val="00B050"/>
                </a:solidFill>
              </a:rPr>
              <a:t>的一个视图，其内各元素的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都小于</a:t>
            </a:r>
            <a:r>
              <a:rPr lang="en-US" altLang="zh-CN" dirty="0" err="1">
                <a:solidFill>
                  <a:srgbClr val="00B050"/>
                </a:solidFill>
              </a:rPr>
              <a:t>toKey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tailMap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fromKey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zh-CN" altLang="en-US" dirty="0">
                <a:solidFill>
                  <a:srgbClr val="00B050"/>
                </a:solidFill>
              </a:rPr>
              <a:t>的一个视图，里面各元素的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皆大于或等于</a:t>
            </a:r>
            <a:r>
              <a:rPr lang="en-US" altLang="zh-CN" dirty="0" err="1">
                <a:solidFill>
                  <a:srgbClr val="00B050"/>
                </a:solidFill>
              </a:rPr>
              <a:t>fromKey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接口中的接口类</a:t>
            </a:r>
          </a:p>
        </p:txBody>
      </p:sp>
    </p:spTree>
    <p:extLst>
      <p:ext uri="{BB962C8B-B14F-4D97-AF65-F5344CB8AC3E}">
        <p14:creationId xmlns:p14="http://schemas.microsoft.com/office/powerpoint/2010/main" val="42717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3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AbstractMap</a:t>
            </a:r>
            <a:r>
              <a:rPr lang="zh-CN" altLang="en-US" sz="2600" b="1" dirty="0">
                <a:solidFill>
                  <a:srgbClr val="00B050"/>
                </a:solidFill>
              </a:rPr>
              <a:t>抽象类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4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HashMap</a:t>
            </a:r>
            <a:r>
              <a:rPr lang="zh-CN" altLang="en-US" sz="2600" b="1" dirty="0">
                <a:solidFill>
                  <a:srgbClr val="00B050"/>
                </a:solidFill>
              </a:rPr>
              <a:t>类和</a:t>
            </a:r>
            <a:r>
              <a:rPr lang="en-US" altLang="zh-CN" sz="2600" b="1" dirty="0" err="1">
                <a:solidFill>
                  <a:srgbClr val="00B050"/>
                </a:solidFill>
              </a:rPr>
              <a:t>TreeMap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（</a:t>
            </a:r>
            <a:r>
              <a:rPr lang="en-US" altLang="zh-CN" sz="2600" dirty="0">
                <a:solidFill>
                  <a:srgbClr val="00B050"/>
                </a:solidFill>
              </a:rPr>
              <a:t>1</a:t>
            </a:r>
            <a:r>
              <a:rPr lang="zh-CN" altLang="en-US" sz="2600" dirty="0">
                <a:solidFill>
                  <a:srgbClr val="00B050"/>
                </a:solidFill>
              </a:rPr>
              <a:t>）</a:t>
            </a:r>
            <a:r>
              <a:rPr lang="en-US" altLang="zh-CN" sz="2600" dirty="0" err="1">
                <a:solidFill>
                  <a:srgbClr val="00B050"/>
                </a:solidFill>
              </a:rPr>
              <a:t>HashMap</a:t>
            </a:r>
            <a:r>
              <a:rPr lang="zh-CN" altLang="en-US" sz="2600" dirty="0">
                <a:solidFill>
                  <a:srgbClr val="00B050"/>
                </a:solidFill>
              </a:rPr>
              <a:t>类。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00B050"/>
                </a:solidFill>
              </a:rPr>
              <a:t>（</a:t>
            </a:r>
            <a:r>
              <a:rPr lang="en-US" altLang="zh-CN" sz="2600" dirty="0">
                <a:solidFill>
                  <a:srgbClr val="00B050"/>
                </a:solidFill>
              </a:rPr>
              <a:t>2</a:t>
            </a:r>
            <a:r>
              <a:rPr lang="zh-CN" altLang="en-US" sz="2600" dirty="0">
                <a:solidFill>
                  <a:srgbClr val="00B050"/>
                </a:solidFill>
              </a:rPr>
              <a:t>）</a:t>
            </a:r>
            <a:r>
              <a:rPr lang="en-US" altLang="zh-CN" sz="2600" dirty="0" err="1">
                <a:solidFill>
                  <a:srgbClr val="00B050"/>
                </a:solidFill>
              </a:rPr>
              <a:t>TreeMap</a:t>
            </a:r>
            <a:r>
              <a:rPr lang="zh-CN" altLang="en-US" sz="2600" dirty="0">
                <a:solidFill>
                  <a:srgbClr val="00B050"/>
                </a:solidFill>
              </a:rPr>
              <a:t>类。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5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LinkedHashMap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接口中的接口类</a:t>
            </a:r>
          </a:p>
        </p:txBody>
      </p:sp>
    </p:spTree>
    <p:extLst>
      <p:ext uri="{BB962C8B-B14F-4D97-AF65-F5344CB8AC3E}">
        <p14:creationId xmlns:p14="http://schemas.microsoft.com/office/powerpoint/2010/main" val="21118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6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WeakHashMap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WeakHashMap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：构建一个空弱哈希映像。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WeakHashMap</a:t>
            </a:r>
            <a:r>
              <a:rPr lang="en-US" altLang="zh-CN" dirty="0">
                <a:solidFill>
                  <a:srgbClr val="00B050"/>
                </a:solidFill>
              </a:rPr>
              <a:t> (Map t)</a:t>
            </a:r>
            <a:r>
              <a:rPr lang="zh-CN" altLang="en-US" dirty="0">
                <a:solidFill>
                  <a:srgbClr val="00B050"/>
                </a:solidFill>
              </a:rPr>
              <a:t>：构建一个弱哈希映像，并且添加映像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00B050"/>
                </a:solidFill>
              </a:rPr>
              <a:t>中所有映射。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WeakHashMap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：构建一个拥有特定容量的空的弱哈希映像。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WeakHashMap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initialCapacity</a:t>
            </a:r>
            <a:r>
              <a:rPr lang="en-US" altLang="zh-CN" dirty="0">
                <a:solidFill>
                  <a:srgbClr val="00B050"/>
                </a:solidFill>
              </a:rPr>
              <a:t>, float </a:t>
            </a:r>
            <a:r>
              <a:rPr lang="en-US" altLang="zh-CN" dirty="0" err="1">
                <a:solidFill>
                  <a:srgbClr val="00B050"/>
                </a:solidFill>
              </a:rPr>
              <a:t>loadFactor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：构建一个拥有特定容量和加载因子的空的弱哈希映像。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接口中的接口类</a:t>
            </a:r>
          </a:p>
        </p:txBody>
      </p:sp>
    </p:spTree>
    <p:extLst>
      <p:ext uri="{BB962C8B-B14F-4D97-AF65-F5344CB8AC3E}">
        <p14:creationId xmlns:p14="http://schemas.microsoft.com/office/powerpoint/2010/main" val="203384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7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IdentityHashMap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IdentityHashMap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：构建一个空的全同哈希映像，默认预期最大尺寸为</a:t>
            </a:r>
            <a:r>
              <a:rPr lang="en-US" altLang="zh-CN" dirty="0">
                <a:solidFill>
                  <a:srgbClr val="00B050"/>
                </a:solidFill>
              </a:rPr>
              <a:t>21</a:t>
            </a:r>
            <a:r>
              <a:rPr lang="zh-CN" altLang="en-US" dirty="0">
                <a:solidFill>
                  <a:srgbClr val="00B050"/>
                </a:solidFill>
              </a:rPr>
              <a:t>。预期最大尺寸是映像期望把持的键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值映射的最大数目。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IdentityHashMap</a:t>
            </a:r>
            <a:r>
              <a:rPr lang="en-US" altLang="zh-CN" dirty="0">
                <a:solidFill>
                  <a:srgbClr val="00B050"/>
                </a:solidFill>
              </a:rPr>
              <a:t> (Map m)</a:t>
            </a:r>
            <a:r>
              <a:rPr lang="zh-CN" altLang="en-US" dirty="0">
                <a:solidFill>
                  <a:srgbClr val="00B050"/>
                </a:solidFill>
              </a:rPr>
              <a:t>：构建一个全同哈希映像，并且添加映像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en-US" dirty="0">
                <a:solidFill>
                  <a:srgbClr val="00B050"/>
                </a:solidFill>
              </a:rPr>
              <a:t>中所有映射。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IdentityHashMap</a:t>
            </a:r>
            <a:r>
              <a:rPr lang="en-US" altLang="zh-CN" dirty="0">
                <a:solidFill>
                  <a:srgbClr val="00B050"/>
                </a:solidFill>
              </a:rPr>
              <a:t> (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expectedMaxSize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：构建一个拥有预期最大尺寸的空的全同哈希映像。放置超过预期最大尺寸的键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值映射时，将引起内部数据结构的增长，有时可能很费时。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8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Hashtable</a:t>
            </a:r>
            <a:r>
              <a:rPr lang="zh-CN" altLang="en-US" sz="2600" b="1" dirty="0">
                <a:solidFill>
                  <a:srgbClr val="00B050"/>
                </a:solidFill>
              </a:rPr>
              <a:t>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Map</a:t>
            </a:r>
            <a:r>
              <a:rPr lang="zh-CN" altLang="en-US" sz="2800" dirty="0">
                <a:solidFill>
                  <a:srgbClr val="00B0F0"/>
                </a:solidFill>
              </a:rPr>
              <a:t>接口中的接口类</a:t>
            </a:r>
          </a:p>
        </p:txBody>
      </p:sp>
    </p:spTree>
    <p:extLst>
      <p:ext uri="{BB962C8B-B14F-4D97-AF65-F5344CB8AC3E}">
        <p14:creationId xmlns:p14="http://schemas.microsoft.com/office/powerpoint/2010/main" val="1275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因为</a:t>
            </a:r>
            <a:r>
              <a:rPr lang="en-US" altLang="zh-CN" dirty="0" err="1">
                <a:solidFill>
                  <a:srgbClr val="00B050"/>
                </a:solidFill>
              </a:rPr>
              <a:t>HashMap</a:t>
            </a:r>
            <a:r>
              <a:rPr lang="zh-CN" altLang="en-US" dirty="0">
                <a:solidFill>
                  <a:srgbClr val="00B050"/>
                </a:solidFill>
              </a:rPr>
              <a:t>里的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不能重复，所以</a:t>
            </a:r>
            <a:r>
              <a:rPr lang="en-US" altLang="zh-CN" dirty="0" err="1">
                <a:solidFill>
                  <a:srgbClr val="00B050"/>
                </a:solidFill>
              </a:rPr>
              <a:t>HashMap</a:t>
            </a:r>
            <a:r>
              <a:rPr lang="zh-CN" altLang="en-US" dirty="0">
                <a:solidFill>
                  <a:srgbClr val="00B050"/>
                </a:solidFill>
              </a:rPr>
              <a:t>里最多只有一项</a:t>
            </a:r>
            <a:r>
              <a:rPr lang="en-US" altLang="zh-CN" dirty="0">
                <a:solidFill>
                  <a:srgbClr val="00B050"/>
                </a:solidFill>
              </a:rPr>
              <a:t>key-value</a:t>
            </a:r>
            <a:r>
              <a:rPr lang="zh-CN" altLang="en-US" dirty="0">
                <a:solidFill>
                  <a:srgbClr val="00B050"/>
                </a:solidFill>
              </a:rPr>
              <a:t>对的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，但可以有无数多项</a:t>
            </a:r>
            <a:r>
              <a:rPr lang="en-US" altLang="zh-CN" dirty="0">
                <a:solidFill>
                  <a:srgbClr val="00B050"/>
                </a:solidFill>
              </a:rPr>
              <a:t>key-value</a:t>
            </a:r>
            <a:r>
              <a:rPr lang="zh-CN" altLang="en-US" dirty="0">
                <a:solidFill>
                  <a:srgbClr val="00B050"/>
                </a:solidFill>
              </a:rPr>
              <a:t>对的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HashMap</a:t>
            </a:r>
            <a:r>
              <a:rPr lang="zh-CN" altLang="en-US" sz="2800" dirty="0">
                <a:solidFill>
                  <a:srgbClr val="00B0F0"/>
                </a:solidFill>
              </a:rPr>
              <a:t>和</a:t>
            </a:r>
            <a:r>
              <a:rPr lang="en-US" altLang="zh-CN" sz="2800" dirty="0" err="1">
                <a:solidFill>
                  <a:srgbClr val="00B0F0"/>
                </a:solidFill>
              </a:rPr>
              <a:t>Hashtable</a:t>
            </a:r>
            <a:r>
              <a:rPr lang="zh-CN" altLang="en-US" sz="2800" dirty="0">
                <a:solidFill>
                  <a:srgbClr val="00B0F0"/>
                </a:solidFill>
              </a:rPr>
              <a:t>实现类</a:t>
            </a:r>
          </a:p>
        </p:txBody>
      </p:sp>
    </p:spTree>
    <p:extLst>
      <p:ext uri="{BB962C8B-B14F-4D97-AF65-F5344CB8AC3E}">
        <p14:creationId xmlns:p14="http://schemas.microsoft.com/office/powerpoint/2010/main" val="144773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集合概述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772816"/>
            <a:ext cx="10871044" cy="4896543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</a:rPr>
              <a:t>Set</a:t>
            </a:r>
            <a:r>
              <a:rPr lang="zh-CN" altLang="en-US" dirty="0">
                <a:solidFill>
                  <a:srgbClr val="00B050"/>
                </a:solidFill>
              </a:rPr>
              <a:t>：代表无序、不可重复的集合。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：代表有序、重复的集合。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：代表具有映射关系的集合。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</a:rPr>
              <a:t>Queue</a:t>
            </a:r>
            <a:r>
              <a:rPr lang="zh-CN" altLang="en-US" dirty="0">
                <a:solidFill>
                  <a:srgbClr val="00B050"/>
                </a:solidFill>
              </a:rPr>
              <a:t>：从</a:t>
            </a:r>
            <a:r>
              <a:rPr lang="en-US" altLang="zh-CN" dirty="0">
                <a:solidFill>
                  <a:srgbClr val="00B050"/>
                </a:solidFill>
              </a:rPr>
              <a:t>JDK l.5</a:t>
            </a:r>
            <a:r>
              <a:rPr lang="zh-CN" altLang="en-US" dirty="0">
                <a:solidFill>
                  <a:srgbClr val="00B050"/>
                </a:solidFill>
              </a:rPr>
              <a:t>以后增加的一种体系集合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B050"/>
                </a:solidFill>
              </a:rPr>
              <a:t>代表</a:t>
            </a:r>
            <a:r>
              <a:rPr lang="zh-CN" altLang="en-US" dirty="0">
                <a:solidFill>
                  <a:srgbClr val="00B050"/>
                </a:solidFill>
              </a:rPr>
              <a:t>一种队列集合实现。</a:t>
            </a:r>
          </a:p>
        </p:txBody>
      </p:sp>
      <p:pic>
        <p:nvPicPr>
          <p:cNvPr id="23554" name="Picture 2" descr="920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1916832"/>
            <a:ext cx="417646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了一个</a:t>
            </a:r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zh-CN" altLang="en-US" dirty="0">
                <a:solidFill>
                  <a:srgbClr val="00B050"/>
                </a:solidFill>
              </a:rPr>
              <a:t>子接口，</a:t>
            </a:r>
            <a:r>
              <a:rPr lang="en-US" altLang="zh-CN" dirty="0" err="1">
                <a:solidFill>
                  <a:srgbClr val="00B050"/>
                </a:solidFill>
              </a:rPr>
              <a:t>SortedMap</a:t>
            </a:r>
            <a:r>
              <a:rPr lang="zh-CN" altLang="en-US" dirty="0">
                <a:solidFill>
                  <a:srgbClr val="00B050"/>
                </a:solidFill>
              </a:rPr>
              <a:t>也有一个</a:t>
            </a:r>
            <a:r>
              <a:rPr lang="en-US" altLang="zh-CN" dirty="0" err="1">
                <a:solidFill>
                  <a:srgbClr val="00B050"/>
                </a:solidFill>
              </a:rPr>
              <a:t>TreeMap</a:t>
            </a:r>
            <a:r>
              <a:rPr lang="zh-CN" altLang="en-US" dirty="0">
                <a:solidFill>
                  <a:srgbClr val="00B050"/>
                </a:solidFill>
              </a:rPr>
              <a:t>实现类。与</a:t>
            </a:r>
            <a:r>
              <a:rPr lang="en-US" altLang="zh-CN" dirty="0" err="1">
                <a:solidFill>
                  <a:srgbClr val="00B050"/>
                </a:solidFill>
              </a:rPr>
              <a:t>TreeSet</a:t>
            </a:r>
            <a:r>
              <a:rPr lang="zh-CN" altLang="en-US" dirty="0">
                <a:solidFill>
                  <a:srgbClr val="00B050"/>
                </a:solidFill>
              </a:rPr>
              <a:t>类似的是，</a:t>
            </a:r>
            <a:r>
              <a:rPr lang="en-US" altLang="zh-CN" dirty="0" err="1">
                <a:solidFill>
                  <a:srgbClr val="00B050"/>
                </a:solidFill>
              </a:rPr>
              <a:t>TreeMap</a:t>
            </a:r>
            <a:r>
              <a:rPr lang="zh-CN" altLang="en-US" dirty="0">
                <a:solidFill>
                  <a:srgbClr val="00B050"/>
                </a:solidFill>
              </a:rPr>
              <a:t>也是基于红黑树算法对</a:t>
            </a:r>
            <a:r>
              <a:rPr lang="en-US" altLang="zh-CN" dirty="0" err="1">
                <a:solidFill>
                  <a:srgbClr val="00B050"/>
                </a:solidFill>
              </a:rPr>
              <a:t>TreeMap</a:t>
            </a:r>
            <a:r>
              <a:rPr lang="zh-CN" altLang="en-US" dirty="0">
                <a:solidFill>
                  <a:srgbClr val="00B050"/>
                </a:solidFill>
              </a:rPr>
              <a:t>中所有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进行排序，从而保证所有</a:t>
            </a:r>
            <a:r>
              <a:rPr lang="en-US" altLang="zh-CN" dirty="0" err="1">
                <a:solidFill>
                  <a:srgbClr val="00B050"/>
                </a:solidFill>
              </a:rPr>
              <a:t>TreeMap</a:t>
            </a:r>
            <a:r>
              <a:rPr lang="zh-CN" altLang="en-US" dirty="0">
                <a:solidFill>
                  <a:srgbClr val="00B050"/>
                </a:solidFill>
              </a:rPr>
              <a:t>中的</a:t>
            </a:r>
            <a:r>
              <a:rPr lang="en-US" altLang="zh-CN" dirty="0">
                <a:solidFill>
                  <a:srgbClr val="00B050"/>
                </a:solidFill>
              </a:rPr>
              <a:t>key-value</a:t>
            </a:r>
            <a:r>
              <a:rPr lang="zh-CN" altLang="en-US" dirty="0">
                <a:solidFill>
                  <a:srgbClr val="00B050"/>
                </a:solidFill>
              </a:rPr>
              <a:t>对处于有序状态。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SortedMap</a:t>
            </a:r>
            <a:r>
              <a:rPr lang="zh-CN" altLang="en-US" sz="2800" dirty="0">
                <a:solidFill>
                  <a:srgbClr val="00B0F0"/>
                </a:solidFill>
              </a:rPr>
              <a:t>接口和</a:t>
            </a:r>
            <a:r>
              <a:rPr lang="en-US" altLang="zh-CN" sz="2800" dirty="0" err="1">
                <a:solidFill>
                  <a:srgbClr val="00B0F0"/>
                </a:solidFill>
              </a:rPr>
              <a:t>TreeMap</a:t>
            </a:r>
            <a:r>
              <a:rPr lang="zh-CN" altLang="en-US" sz="2800" dirty="0">
                <a:solidFill>
                  <a:srgbClr val="00B0F0"/>
                </a:solidFill>
              </a:rPr>
              <a:t>实现类</a:t>
            </a:r>
          </a:p>
        </p:txBody>
      </p:sp>
    </p:spTree>
    <p:extLst>
      <p:ext uri="{BB962C8B-B14F-4D97-AF65-F5344CB8AC3E}">
        <p14:creationId xmlns:p14="http://schemas.microsoft.com/office/powerpoint/2010/main" val="84477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WeakHashMap</a:t>
            </a:r>
            <a:r>
              <a:rPr lang="zh-CN" altLang="en-US" dirty="0">
                <a:solidFill>
                  <a:srgbClr val="00B050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HashMap</a:t>
            </a:r>
            <a:r>
              <a:rPr lang="zh-CN" altLang="en-US" dirty="0">
                <a:solidFill>
                  <a:srgbClr val="00B050"/>
                </a:solidFill>
              </a:rPr>
              <a:t>十分相似，此种</a:t>
            </a: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的特点是除了自身有对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的引用之外，此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没有其他引用，那么此</a:t>
            </a: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会自动丢弃此值。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WeakHashMap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7913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此</a:t>
            </a: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实现类的实现机制与</a:t>
            </a:r>
            <a:r>
              <a:rPr lang="en-US" altLang="zh-CN" dirty="0" err="1">
                <a:solidFill>
                  <a:srgbClr val="00B050"/>
                </a:solidFill>
              </a:rPr>
              <a:t>HashMap</a:t>
            </a:r>
            <a:r>
              <a:rPr lang="zh-CN" altLang="en-US" dirty="0">
                <a:solidFill>
                  <a:srgbClr val="00B050"/>
                </a:solidFill>
              </a:rPr>
              <a:t>基本相似，但它在处理两个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相等时比较独特。在</a:t>
            </a:r>
            <a:r>
              <a:rPr lang="en-US" altLang="zh-CN" dirty="0" err="1">
                <a:solidFill>
                  <a:srgbClr val="00B050"/>
                </a:solidFill>
              </a:rPr>
              <a:t>IdentityHashMap</a:t>
            </a:r>
            <a:r>
              <a:rPr lang="zh-CN" altLang="en-US" dirty="0">
                <a:solidFill>
                  <a:srgbClr val="00B050"/>
                </a:solidFill>
              </a:rPr>
              <a:t>中，当且仅当两个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严格相等（</a:t>
            </a:r>
            <a:r>
              <a:rPr lang="en-US" altLang="zh-CN" dirty="0" err="1">
                <a:solidFill>
                  <a:srgbClr val="00B050"/>
                </a:solidFill>
              </a:rPr>
              <a:t>keyl</a:t>
            </a:r>
            <a:r>
              <a:rPr lang="en-US" altLang="zh-CN" dirty="0">
                <a:solidFill>
                  <a:srgbClr val="00B050"/>
                </a:solidFill>
              </a:rPr>
              <a:t>==key2</a:t>
            </a:r>
            <a:r>
              <a:rPr lang="zh-CN" altLang="en-US" dirty="0">
                <a:solidFill>
                  <a:srgbClr val="00B050"/>
                </a:solidFill>
              </a:rPr>
              <a:t>）时，</a:t>
            </a:r>
            <a:r>
              <a:rPr lang="en-US" altLang="zh-CN" dirty="0" err="1">
                <a:solidFill>
                  <a:srgbClr val="00B050"/>
                </a:solidFill>
              </a:rPr>
              <a:t>IdentityHashMap</a:t>
            </a:r>
            <a:r>
              <a:rPr lang="zh-CN" altLang="en-US" dirty="0">
                <a:solidFill>
                  <a:srgbClr val="00B050"/>
                </a:solidFill>
              </a:rPr>
              <a:t>才会认为两个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相等。对于普通的</a:t>
            </a:r>
            <a:r>
              <a:rPr lang="en-US" altLang="zh-CN" dirty="0" err="1">
                <a:solidFill>
                  <a:srgbClr val="00B050"/>
                </a:solidFill>
              </a:rPr>
              <a:t>HashMap</a:t>
            </a:r>
            <a:r>
              <a:rPr lang="zh-CN" altLang="en-US" dirty="0">
                <a:solidFill>
                  <a:srgbClr val="00B050"/>
                </a:solidFill>
              </a:rPr>
              <a:t>来说，只要</a:t>
            </a:r>
            <a:r>
              <a:rPr lang="en-US" altLang="zh-CN" dirty="0" err="1">
                <a:solidFill>
                  <a:srgbClr val="00B050"/>
                </a:solidFill>
              </a:rPr>
              <a:t>keyl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key2</a:t>
            </a:r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>
                <a:solidFill>
                  <a:srgbClr val="00B050"/>
                </a:solidFill>
              </a:rPr>
              <a:t>equals</a:t>
            </a:r>
            <a:r>
              <a:rPr lang="zh-CN" altLang="en-US" dirty="0">
                <a:solidFill>
                  <a:srgbClr val="00B050"/>
                </a:solidFill>
              </a:rPr>
              <a:t>比较返回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  <a:r>
              <a:rPr lang="zh-CN" altLang="en-US" dirty="0">
                <a:solidFill>
                  <a:srgbClr val="00B050"/>
                </a:solidFill>
              </a:rPr>
              <a:t>，且它们的</a:t>
            </a:r>
            <a:r>
              <a:rPr lang="en-US" altLang="zh-CN" dirty="0" err="1">
                <a:solidFill>
                  <a:srgbClr val="00B050"/>
                </a:solidFill>
              </a:rPr>
              <a:t>hashCode</a:t>
            </a:r>
            <a:r>
              <a:rPr lang="zh-CN" altLang="en-US" dirty="0">
                <a:solidFill>
                  <a:srgbClr val="00B050"/>
                </a:solidFill>
              </a:rPr>
              <a:t>值相等即可。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IdentityHashMap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8316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Map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EnumMap</a:t>
            </a:r>
            <a:r>
              <a:rPr lang="zh-CN" altLang="en-US" dirty="0">
                <a:solidFill>
                  <a:srgbClr val="00B050"/>
                </a:solidFill>
              </a:rPr>
              <a:t>是一个与枚举类一起使用的</a:t>
            </a:r>
            <a:r>
              <a:rPr lang="en-US" altLang="zh-CN" dirty="0">
                <a:solidFill>
                  <a:srgbClr val="00B050"/>
                </a:solidFill>
              </a:rPr>
              <a:t>Map</a:t>
            </a:r>
            <a:r>
              <a:rPr lang="zh-CN" altLang="en-US" dirty="0">
                <a:solidFill>
                  <a:srgbClr val="00B050"/>
                </a:solidFill>
              </a:rPr>
              <a:t>实现，</a:t>
            </a:r>
            <a:r>
              <a:rPr lang="en-US" altLang="zh-CN" dirty="0" err="1">
                <a:solidFill>
                  <a:srgbClr val="00B050"/>
                </a:solidFill>
              </a:rPr>
              <a:t>EnumMap</a:t>
            </a:r>
            <a:r>
              <a:rPr lang="zh-CN" altLang="en-US" dirty="0">
                <a:solidFill>
                  <a:srgbClr val="00B050"/>
                </a:solidFill>
              </a:rPr>
              <a:t>中所有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00B050"/>
                </a:solidFill>
              </a:rPr>
              <a:t>都必须是单个枚举类的枚举值。在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中创建</a:t>
            </a:r>
            <a:r>
              <a:rPr lang="en-US" altLang="zh-CN" dirty="0" err="1">
                <a:solidFill>
                  <a:srgbClr val="00B050"/>
                </a:solidFill>
              </a:rPr>
              <a:t>EnumMap</a:t>
            </a:r>
            <a:r>
              <a:rPr lang="zh-CN" altLang="en-US" dirty="0">
                <a:solidFill>
                  <a:srgbClr val="00B050"/>
                </a:solidFill>
              </a:rPr>
              <a:t>时，必须显式或隐式指定它对应的枚举类。</a:t>
            </a:r>
            <a:r>
              <a:rPr lang="en-US" altLang="zh-CN" dirty="0" err="1">
                <a:solidFill>
                  <a:srgbClr val="00B050"/>
                </a:solidFill>
              </a:rPr>
              <a:t>EnumMap</a:t>
            </a:r>
            <a:r>
              <a:rPr lang="zh-CN" altLang="en-US" dirty="0">
                <a:solidFill>
                  <a:srgbClr val="00B050"/>
                </a:solidFill>
              </a:rPr>
              <a:t>在内部以数组形式保存，所以这种实现形式非常紧凑、高效。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使用</a:t>
            </a:r>
            <a:r>
              <a:rPr lang="en-US" altLang="zh-CN" sz="2800" dirty="0" err="1">
                <a:solidFill>
                  <a:srgbClr val="00B0F0"/>
                </a:solidFill>
              </a:rPr>
              <a:t>EnumMap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5217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Queue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void </a:t>
            </a:r>
            <a:r>
              <a:rPr lang="en-US" altLang="zh-CN" dirty="0" err="1">
                <a:solidFill>
                  <a:srgbClr val="00B050"/>
                </a:solidFill>
              </a:rPr>
              <a:t>addFirst</a:t>
            </a:r>
            <a:r>
              <a:rPr lang="en-US" altLang="zh-CN" dirty="0">
                <a:solidFill>
                  <a:srgbClr val="00B050"/>
                </a:solidFill>
              </a:rPr>
              <a:t> (Object e)</a:t>
            </a:r>
            <a:r>
              <a:rPr lang="zh-CN" altLang="en-US" dirty="0">
                <a:solidFill>
                  <a:srgbClr val="00B050"/>
                </a:solidFill>
              </a:rPr>
              <a:t>：将指定元素插入该双向队列的开头。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</a:t>
            </a:r>
            <a:r>
              <a:rPr lang="en-US" altLang="zh-CN" dirty="0" err="1">
                <a:solidFill>
                  <a:srgbClr val="00B050"/>
                </a:solidFill>
              </a:rPr>
              <a:t>addLast</a:t>
            </a:r>
            <a:r>
              <a:rPr lang="en-US" altLang="zh-CN" dirty="0">
                <a:solidFill>
                  <a:srgbClr val="00B050"/>
                </a:solidFill>
              </a:rPr>
              <a:t> (Object e)</a:t>
            </a:r>
            <a:r>
              <a:rPr lang="zh-CN" altLang="en-US" dirty="0">
                <a:solidFill>
                  <a:srgbClr val="00B050"/>
                </a:solidFill>
              </a:rPr>
              <a:t>：将指定元素插入该双向队列的末尾。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Iterator </a:t>
            </a:r>
            <a:r>
              <a:rPr lang="en-US" altLang="zh-CN" dirty="0" err="1">
                <a:solidFill>
                  <a:srgbClr val="00B050"/>
                </a:solidFill>
              </a:rPr>
              <a:t>descendinglterator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：返回以该双向队列对应的迭代器，该迭代器将以逆向顺序来迭代队列中的元素。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getFirst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：获取、但不删除双向队列的第一个元素。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getLast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：获取、但不删除双向队列的最后一个元素。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offerFirst</a:t>
            </a:r>
            <a:r>
              <a:rPr lang="en-US" altLang="zh-CN" dirty="0">
                <a:solidFill>
                  <a:srgbClr val="00B050"/>
                </a:solidFill>
              </a:rPr>
              <a:t> (Object e)</a:t>
            </a:r>
            <a:r>
              <a:rPr lang="zh-CN" altLang="en-US" dirty="0">
                <a:solidFill>
                  <a:srgbClr val="00B050"/>
                </a:solidFill>
              </a:rPr>
              <a:t>：将指定的元素插入该双向队列的开头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</a:rPr>
              <a:t>LinkedList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649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Queue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boolean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offerLast</a:t>
            </a:r>
            <a:r>
              <a:rPr lang="en-US" altLang="zh-CN" dirty="0">
                <a:solidFill>
                  <a:srgbClr val="00B050"/>
                </a:solidFill>
              </a:rPr>
              <a:t> (Object e)</a:t>
            </a:r>
            <a:r>
              <a:rPr lang="zh-CN" altLang="en-US" dirty="0">
                <a:solidFill>
                  <a:srgbClr val="00B050"/>
                </a:solidFill>
              </a:rPr>
              <a:t>：将指定的元素插入该双向队列的末尾。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peekFirst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：获取、但不删除该双向队列的第一个元素；如果此双端队列为空，则返回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peekLast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：获取、但不删除该双向队列的最后一个元素；如果此双端队列为空，则返回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pollFirst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：获取、并删除该双向队列的第一个元素；如果此双端队列为空，则返回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pollLast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：获取、并删除该双向队列的最后一个元素；如果此双端队列为空，则返回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</a:rPr>
              <a:t>LinkedList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6272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Queue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Object </a:t>
            </a:r>
            <a:r>
              <a:rPr lang="en-US" altLang="zh-CN" dirty="0">
                <a:solidFill>
                  <a:srgbClr val="00B050"/>
                </a:solidFill>
              </a:rPr>
              <a:t>pop()</a:t>
            </a:r>
            <a:r>
              <a:rPr lang="zh-CN" altLang="en-US" dirty="0">
                <a:solidFill>
                  <a:srgbClr val="00B050"/>
                </a:solidFill>
              </a:rPr>
              <a:t>：</a:t>
            </a:r>
            <a:r>
              <a:rPr lang="en-US" altLang="zh-CN" dirty="0">
                <a:solidFill>
                  <a:srgbClr val="00B050"/>
                </a:solidFill>
              </a:rPr>
              <a:t>pop</a:t>
            </a:r>
            <a:r>
              <a:rPr lang="zh-CN" altLang="en-US" dirty="0">
                <a:solidFill>
                  <a:srgbClr val="00B050"/>
                </a:solidFill>
              </a:rPr>
              <a:t>出该双向队列所表示的栈中第一个元素。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push (</a:t>
            </a:r>
            <a:r>
              <a:rPr lang="en-US" altLang="zh-CN" dirty="0" err="1">
                <a:solidFill>
                  <a:srgbClr val="00B050"/>
                </a:solidFill>
              </a:rPr>
              <a:t>Objecte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：将一个元素</a:t>
            </a:r>
            <a:r>
              <a:rPr lang="en-US" altLang="zh-CN" dirty="0">
                <a:solidFill>
                  <a:srgbClr val="00B050"/>
                </a:solidFill>
              </a:rPr>
              <a:t>push</a:t>
            </a:r>
            <a:r>
              <a:rPr lang="zh-CN" altLang="en-US" dirty="0">
                <a:solidFill>
                  <a:srgbClr val="00B050"/>
                </a:solidFill>
              </a:rPr>
              <a:t>进该双向队列所表示的栈中（即该双向队列的头部）。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removeFirst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：获取、并删除该双向队列的第一个元素。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</a:t>
            </a:r>
            <a:r>
              <a:rPr lang="en-US" altLang="zh-CN" dirty="0" err="1">
                <a:solidFill>
                  <a:srgbClr val="00B050"/>
                </a:solidFill>
              </a:rPr>
              <a:t>removeFirstOccurrence</a:t>
            </a:r>
            <a:r>
              <a:rPr lang="en-US" altLang="zh-CN" dirty="0">
                <a:solidFill>
                  <a:srgbClr val="00B050"/>
                </a:solidFill>
              </a:rPr>
              <a:t> (Object o)</a:t>
            </a:r>
            <a:r>
              <a:rPr lang="zh-CN" altLang="en-US" dirty="0">
                <a:solidFill>
                  <a:srgbClr val="00B050"/>
                </a:solidFill>
              </a:rPr>
              <a:t>：删除该双向队列的第一次的出现元素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removeLast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：获取、并删除该双向队列的最后一个元素。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removeLastOccurrence</a:t>
            </a:r>
            <a:r>
              <a:rPr lang="en-US" altLang="zh-CN" dirty="0">
                <a:solidFill>
                  <a:srgbClr val="00B050"/>
                </a:solidFill>
              </a:rPr>
              <a:t> (Object o)</a:t>
            </a:r>
            <a:r>
              <a:rPr lang="zh-CN" altLang="en-US" dirty="0">
                <a:solidFill>
                  <a:srgbClr val="00B050"/>
                </a:solidFill>
              </a:rPr>
              <a:t>：删除该双向队列的最后一次出现的元素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</a:rPr>
              <a:t>LinkedList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9902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Queue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PriorityQueue</a:t>
            </a:r>
            <a:r>
              <a:rPr lang="zh-CN" altLang="en-US" dirty="0">
                <a:solidFill>
                  <a:srgbClr val="00B050"/>
                </a:solidFill>
              </a:rPr>
              <a:t>是一个基于优先级堆的无界优先级队列。优先级队列的元素按照其自然顺序进行排序，或者根据构造队列时提供的 </a:t>
            </a:r>
            <a:r>
              <a:rPr lang="en-US" altLang="zh-CN" dirty="0">
                <a:solidFill>
                  <a:srgbClr val="00B050"/>
                </a:solidFill>
              </a:rPr>
              <a:t>Comparator </a:t>
            </a:r>
            <a:r>
              <a:rPr lang="zh-CN" altLang="en-US" dirty="0">
                <a:solidFill>
                  <a:srgbClr val="00B050"/>
                </a:solidFill>
              </a:rPr>
              <a:t>进行排序，具体取决于所使用的构造方法。优先级队列不允许使用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元素。依靠自然顺序的优先级队列还不允许插入不可比较的对象，这样做可能会导致</a:t>
            </a:r>
            <a:r>
              <a:rPr lang="en-US" altLang="zh-CN" dirty="0" err="1">
                <a:solidFill>
                  <a:srgbClr val="00B050"/>
                </a:solidFill>
              </a:rPr>
              <a:t>ClassCastException</a:t>
            </a:r>
            <a:r>
              <a:rPr lang="zh-CN" altLang="en-US" dirty="0">
                <a:solidFill>
                  <a:srgbClr val="00B050"/>
                </a:solidFill>
              </a:rPr>
              <a:t>异常。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00B0F0"/>
                </a:solidFill>
              </a:rPr>
              <a:t>PriorityQueue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2666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集合工具类</a:t>
            </a:r>
            <a:r>
              <a:rPr lang="en-US" altLang="zh-CN" dirty="0">
                <a:solidFill>
                  <a:srgbClr val="0070C0"/>
                </a:solidFill>
              </a:rPr>
              <a:t>Collections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static void reverse (List list)</a:t>
            </a:r>
            <a:r>
              <a:rPr lang="zh-CN" altLang="en-US" dirty="0">
                <a:solidFill>
                  <a:srgbClr val="00B050"/>
                </a:solidFill>
              </a:rPr>
              <a:t>：反转指定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集合中元素的顺序。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void shuffle (</a:t>
            </a:r>
            <a:r>
              <a:rPr lang="en-US" altLang="zh-CN" dirty="0" err="1">
                <a:solidFill>
                  <a:srgbClr val="00B050"/>
                </a:solidFill>
              </a:rPr>
              <a:t>Listlist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：对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集合元素进行随机排序（</a:t>
            </a:r>
            <a:r>
              <a:rPr lang="en-US" altLang="zh-CN" dirty="0">
                <a:solidFill>
                  <a:srgbClr val="00B050"/>
                </a:solidFill>
              </a:rPr>
              <a:t>shuffle</a:t>
            </a:r>
            <a:r>
              <a:rPr lang="zh-CN" altLang="en-US" dirty="0">
                <a:solidFill>
                  <a:srgbClr val="00B050"/>
                </a:solidFill>
              </a:rPr>
              <a:t>方法模拟了“洗牌”动作）。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void sort (List list)</a:t>
            </a:r>
            <a:r>
              <a:rPr lang="zh-CN" altLang="en-US" dirty="0">
                <a:solidFill>
                  <a:srgbClr val="00B050"/>
                </a:solidFill>
              </a:rPr>
              <a:t>：根据元素的自然顺序对指定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集合的元素按升序进行排序。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void sort (List </a:t>
            </a:r>
            <a:r>
              <a:rPr lang="en-US" altLang="zh-CN" dirty="0" err="1">
                <a:solidFill>
                  <a:srgbClr val="00B050"/>
                </a:solidFill>
              </a:rPr>
              <a:t>list</a:t>
            </a:r>
            <a:r>
              <a:rPr lang="en-US" altLang="zh-CN" dirty="0">
                <a:solidFill>
                  <a:srgbClr val="00B050"/>
                </a:solidFill>
              </a:rPr>
              <a:t>, Comparator c)</a:t>
            </a:r>
            <a:r>
              <a:rPr lang="zh-CN" altLang="en-US" dirty="0">
                <a:solidFill>
                  <a:srgbClr val="00B050"/>
                </a:solidFill>
              </a:rPr>
              <a:t>：根据指定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产生的顺序对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集合的元素进行排序。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void swap (List </a:t>
            </a:r>
            <a:r>
              <a:rPr lang="en-US" altLang="zh-CN" dirty="0" err="1">
                <a:solidFill>
                  <a:srgbClr val="00B050"/>
                </a:solidFill>
              </a:rPr>
              <a:t>list,int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i,int</a:t>
            </a:r>
            <a:r>
              <a:rPr lang="en-US" altLang="zh-CN" dirty="0">
                <a:solidFill>
                  <a:srgbClr val="00B050"/>
                </a:solidFill>
              </a:rPr>
              <a:t> j)</a:t>
            </a:r>
            <a:r>
              <a:rPr lang="zh-CN" altLang="en-US" dirty="0">
                <a:solidFill>
                  <a:srgbClr val="00B050"/>
                </a:solidFill>
              </a:rPr>
              <a:t>：将指定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集合中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处元素和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00B050"/>
                </a:solidFill>
              </a:rPr>
              <a:t>处元素进行交换。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void rotate (Listlist.int distance)</a:t>
            </a:r>
            <a:r>
              <a:rPr lang="zh-CN" altLang="en-US" dirty="0">
                <a:solidFill>
                  <a:srgbClr val="00B050"/>
                </a:solidFill>
              </a:rPr>
              <a:t>：当</a:t>
            </a:r>
            <a:r>
              <a:rPr lang="en-US" altLang="zh-CN" dirty="0">
                <a:solidFill>
                  <a:srgbClr val="00B050"/>
                </a:solidFill>
              </a:rPr>
              <a:t>distance</a:t>
            </a:r>
            <a:r>
              <a:rPr lang="zh-CN" altLang="en-US" dirty="0">
                <a:solidFill>
                  <a:srgbClr val="00B050"/>
                </a:solidFill>
              </a:rPr>
              <a:t>为正数时，将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集合的后</a:t>
            </a:r>
            <a:r>
              <a:rPr lang="en-US" altLang="zh-CN" dirty="0">
                <a:solidFill>
                  <a:srgbClr val="00B050"/>
                </a:solidFill>
              </a:rPr>
              <a:t>distance</a:t>
            </a:r>
            <a:r>
              <a:rPr lang="zh-CN" altLang="en-US" dirty="0">
                <a:solidFill>
                  <a:srgbClr val="00B050"/>
                </a:solidFill>
              </a:rPr>
              <a:t>个元素移到前面；当</a:t>
            </a:r>
            <a:r>
              <a:rPr lang="en-US" altLang="zh-CN" dirty="0">
                <a:solidFill>
                  <a:srgbClr val="00B050"/>
                </a:solidFill>
              </a:rPr>
              <a:t>distance</a:t>
            </a:r>
            <a:r>
              <a:rPr lang="zh-CN" altLang="en-US" dirty="0">
                <a:solidFill>
                  <a:srgbClr val="00B050"/>
                </a:solidFill>
              </a:rPr>
              <a:t>为负数时，将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集合的前</a:t>
            </a:r>
            <a:r>
              <a:rPr lang="en-US" altLang="zh-CN" dirty="0">
                <a:solidFill>
                  <a:srgbClr val="00B050"/>
                </a:solidFill>
              </a:rPr>
              <a:t>distance</a:t>
            </a:r>
            <a:r>
              <a:rPr lang="zh-CN" altLang="en-US" dirty="0">
                <a:solidFill>
                  <a:srgbClr val="00B050"/>
                </a:solidFill>
              </a:rPr>
              <a:t>个元素移到后面。该方法不会改变集合的长度。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排序操作</a:t>
            </a:r>
          </a:p>
        </p:txBody>
      </p:sp>
    </p:spTree>
    <p:extLst>
      <p:ext uri="{BB962C8B-B14F-4D97-AF65-F5344CB8AC3E}">
        <p14:creationId xmlns:p14="http://schemas.microsoft.com/office/powerpoint/2010/main" val="13755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集合工具类</a:t>
            </a:r>
            <a:r>
              <a:rPr lang="en-US" altLang="zh-CN" dirty="0">
                <a:solidFill>
                  <a:srgbClr val="0070C0"/>
                </a:solidFill>
              </a:rPr>
              <a:t>Collections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binarySearch</a:t>
            </a:r>
            <a:r>
              <a:rPr lang="en-US" altLang="zh-CN" dirty="0">
                <a:solidFill>
                  <a:srgbClr val="00B050"/>
                </a:solidFill>
              </a:rPr>
              <a:t> (List </a:t>
            </a:r>
            <a:r>
              <a:rPr lang="en-US" altLang="zh-CN" dirty="0" err="1">
                <a:solidFill>
                  <a:srgbClr val="00B050"/>
                </a:solidFill>
              </a:rPr>
              <a:t>list</a:t>
            </a:r>
            <a:r>
              <a:rPr lang="en-US" altLang="zh-CN" dirty="0">
                <a:solidFill>
                  <a:srgbClr val="00B050"/>
                </a:solidFill>
              </a:rPr>
              <a:t>, Object key)</a:t>
            </a:r>
            <a:r>
              <a:rPr lang="zh-CN" altLang="en-US" dirty="0">
                <a:solidFill>
                  <a:srgbClr val="00B050"/>
                </a:solidFill>
              </a:rPr>
              <a:t>：使用二分搜索法搜索指定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集合，以获得指定对象在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集合中的索引。如果要该方法可以正常工作，必须保证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中的元素已经处于有序状态。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Object max (Collection </a:t>
            </a:r>
            <a:r>
              <a:rPr lang="en-US" altLang="zh-CN" dirty="0" err="1">
                <a:solidFill>
                  <a:srgbClr val="00B050"/>
                </a:solidFill>
              </a:rPr>
              <a:t>coll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：根据元素的自然顺序，返回给定集合中的最大元素。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Object max (Collection </a:t>
            </a:r>
            <a:r>
              <a:rPr lang="en-US" altLang="zh-CN" dirty="0" err="1">
                <a:solidFill>
                  <a:srgbClr val="00B050"/>
                </a:solidFill>
              </a:rPr>
              <a:t>coll</a:t>
            </a:r>
            <a:r>
              <a:rPr lang="en-US" altLang="zh-CN" dirty="0">
                <a:solidFill>
                  <a:srgbClr val="00B050"/>
                </a:solidFill>
              </a:rPr>
              <a:t>, Comparator comp)</a:t>
            </a:r>
            <a:r>
              <a:rPr lang="zh-CN" altLang="en-US" dirty="0">
                <a:solidFill>
                  <a:srgbClr val="00B050"/>
                </a:solidFill>
              </a:rPr>
              <a:t>：根据指定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产生的顺序，返回给定集合的最大元素。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Object min (Collection </a:t>
            </a:r>
            <a:r>
              <a:rPr lang="en-US" altLang="zh-CN" dirty="0" err="1">
                <a:solidFill>
                  <a:srgbClr val="00B050"/>
                </a:solidFill>
              </a:rPr>
              <a:t>coll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：根据元素的自然顺序，返回给定集合中的最小元素。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Object min (Collection </a:t>
            </a:r>
            <a:r>
              <a:rPr lang="en-US" altLang="zh-CN" dirty="0" err="1">
                <a:solidFill>
                  <a:srgbClr val="00B050"/>
                </a:solidFill>
              </a:rPr>
              <a:t>coll</a:t>
            </a:r>
            <a:r>
              <a:rPr lang="en-US" altLang="zh-CN" dirty="0">
                <a:solidFill>
                  <a:srgbClr val="00B050"/>
                </a:solidFill>
              </a:rPr>
              <a:t>, Comparator comp)</a:t>
            </a:r>
            <a:r>
              <a:rPr lang="zh-CN" altLang="en-US" dirty="0">
                <a:solidFill>
                  <a:srgbClr val="00B050"/>
                </a:solidFill>
              </a:rPr>
              <a:t>：根据指定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产生的顺序，返回给定集合的最小元素。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查找和替换操作</a:t>
            </a:r>
          </a:p>
        </p:txBody>
      </p:sp>
    </p:spTree>
    <p:extLst>
      <p:ext uri="{BB962C8B-B14F-4D97-AF65-F5344CB8AC3E}">
        <p14:creationId xmlns:p14="http://schemas.microsoft.com/office/powerpoint/2010/main" val="11591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Collection</a:t>
            </a:r>
            <a:r>
              <a:rPr lang="zh-CN" altLang="en-US" dirty="0">
                <a:solidFill>
                  <a:srgbClr val="0070C0"/>
                </a:solidFill>
              </a:rPr>
              <a:t>接口和</a:t>
            </a:r>
            <a:r>
              <a:rPr lang="en-US" altLang="zh-CN" dirty="0">
                <a:solidFill>
                  <a:srgbClr val="0070C0"/>
                </a:solidFill>
              </a:rPr>
              <a:t>Iterator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）单元素添加、删除操作。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add (Object o)</a:t>
            </a:r>
            <a:r>
              <a:rPr lang="zh-CN" altLang="en-US" dirty="0">
                <a:solidFill>
                  <a:srgbClr val="00B050"/>
                </a:solidFill>
              </a:rPr>
              <a:t>：将对象添加给集合。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remove (Object o)</a:t>
            </a:r>
            <a:r>
              <a:rPr lang="zh-CN" altLang="en-US" dirty="0">
                <a:solidFill>
                  <a:srgbClr val="00B050"/>
                </a:solidFill>
              </a:rPr>
              <a:t>：如果集合中有与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相匹配的对象，则删除对象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）查询操作。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size()</a:t>
            </a:r>
            <a:r>
              <a:rPr lang="zh-CN" altLang="en-US" dirty="0">
                <a:solidFill>
                  <a:srgbClr val="00B050"/>
                </a:solidFill>
              </a:rPr>
              <a:t>：返回当前集合中元素的数量。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isEmpty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：判断集合中是否有任何元素。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contains (Object o)</a:t>
            </a:r>
            <a:r>
              <a:rPr lang="zh-CN" altLang="en-US" dirty="0">
                <a:solidFill>
                  <a:srgbClr val="00B050"/>
                </a:solidFill>
              </a:rPr>
              <a:t>：查找集合中是否含有对象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Iterator iterator()</a:t>
            </a:r>
            <a:r>
              <a:rPr lang="zh-CN" altLang="en-US" dirty="0">
                <a:solidFill>
                  <a:srgbClr val="00B050"/>
                </a:solidFill>
              </a:rPr>
              <a:t>：返回一个迭代器，用来访问集合中的各个元素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54336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Collection</a:t>
            </a:r>
            <a:r>
              <a:rPr lang="zh-CN" altLang="en-US" sz="2800" dirty="0">
                <a:solidFill>
                  <a:srgbClr val="00B0F0"/>
                </a:solidFill>
              </a:rPr>
              <a:t>接口介绍</a:t>
            </a:r>
          </a:p>
        </p:txBody>
      </p:sp>
    </p:spTree>
    <p:extLst>
      <p:ext uri="{BB962C8B-B14F-4D97-AF65-F5344CB8AC3E}">
        <p14:creationId xmlns:p14="http://schemas.microsoft.com/office/powerpoint/2010/main" val="5676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集合工具类</a:t>
            </a:r>
            <a:r>
              <a:rPr lang="en-US" altLang="zh-CN" dirty="0">
                <a:solidFill>
                  <a:srgbClr val="0070C0"/>
                </a:solidFill>
              </a:rPr>
              <a:t>Collections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static void fill (List </a:t>
            </a:r>
            <a:r>
              <a:rPr lang="en-US" altLang="zh-CN" dirty="0" err="1">
                <a:solidFill>
                  <a:srgbClr val="00B050"/>
                </a:solidFill>
              </a:rPr>
              <a:t>list</a:t>
            </a:r>
            <a:r>
              <a:rPr lang="en-US" altLang="zh-CN" dirty="0">
                <a:solidFill>
                  <a:srgbClr val="00B050"/>
                </a:solidFill>
              </a:rPr>
              <a:t>, Object </a:t>
            </a:r>
            <a:r>
              <a:rPr lang="en-US" altLang="zh-CN" dirty="0" err="1">
                <a:solidFill>
                  <a:srgbClr val="00B050"/>
                </a:solidFill>
              </a:rPr>
              <a:t>obj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：使用指定元素</a:t>
            </a:r>
            <a:r>
              <a:rPr lang="en-US" altLang="zh-CN" dirty="0" err="1">
                <a:solidFill>
                  <a:srgbClr val="00B050"/>
                </a:solidFill>
              </a:rPr>
              <a:t>obj</a:t>
            </a:r>
            <a:r>
              <a:rPr lang="zh-CN" altLang="en-US" dirty="0">
                <a:solidFill>
                  <a:srgbClr val="00B050"/>
                </a:solidFill>
              </a:rPr>
              <a:t>替换指定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集合中的所有元素。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frequency (Collection c, Object o)</a:t>
            </a:r>
            <a:r>
              <a:rPr lang="zh-CN" altLang="en-US" dirty="0">
                <a:solidFill>
                  <a:srgbClr val="00B050"/>
                </a:solidFill>
              </a:rPr>
              <a:t>：返回指定集合中等于指定对象的元素数量。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indexOfSubList</a:t>
            </a:r>
            <a:r>
              <a:rPr lang="en-US" altLang="zh-CN" dirty="0">
                <a:solidFill>
                  <a:srgbClr val="00B050"/>
                </a:solidFill>
              </a:rPr>
              <a:t> (List source, List target)</a:t>
            </a:r>
            <a:r>
              <a:rPr lang="zh-CN" altLang="en-US" dirty="0">
                <a:solidFill>
                  <a:srgbClr val="00B050"/>
                </a:solidFill>
              </a:rPr>
              <a:t>：返回子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对象在母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对象中第一次出现的位置索引；如果母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中没有出现这样的子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，则返回−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lastIndexOfSubList</a:t>
            </a:r>
            <a:r>
              <a:rPr lang="en-US" altLang="zh-CN" dirty="0">
                <a:solidFill>
                  <a:srgbClr val="00B050"/>
                </a:solidFill>
              </a:rPr>
              <a:t> (List source, List target)</a:t>
            </a:r>
            <a:r>
              <a:rPr lang="zh-CN" altLang="en-US" dirty="0">
                <a:solidFill>
                  <a:srgbClr val="00B050"/>
                </a:solidFill>
              </a:rPr>
              <a:t>：返回子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对象在母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对象中最后一次出现的位置索引；如果母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中没有出现这样的子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，则返回−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static </a:t>
            </a:r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replaceAll</a:t>
            </a:r>
            <a:r>
              <a:rPr lang="en-US" altLang="zh-CN" dirty="0">
                <a:solidFill>
                  <a:srgbClr val="00B050"/>
                </a:solidFill>
              </a:rPr>
              <a:t> (List </a:t>
            </a:r>
            <a:r>
              <a:rPr lang="en-US" altLang="zh-CN" dirty="0" err="1">
                <a:solidFill>
                  <a:srgbClr val="00B050"/>
                </a:solidFill>
              </a:rPr>
              <a:t>list</a:t>
            </a:r>
            <a:r>
              <a:rPr lang="en-US" altLang="zh-CN" dirty="0">
                <a:solidFill>
                  <a:srgbClr val="00B050"/>
                </a:solidFill>
              </a:rPr>
              <a:t>, Object </a:t>
            </a:r>
            <a:r>
              <a:rPr lang="en-US" altLang="zh-CN" dirty="0" err="1">
                <a:solidFill>
                  <a:srgbClr val="00B050"/>
                </a:solidFill>
              </a:rPr>
              <a:t>oldVal</a:t>
            </a:r>
            <a:r>
              <a:rPr lang="en-US" altLang="zh-CN" dirty="0">
                <a:solidFill>
                  <a:srgbClr val="00B050"/>
                </a:solidFill>
              </a:rPr>
              <a:t>, Object </a:t>
            </a:r>
            <a:r>
              <a:rPr lang="en-US" altLang="zh-CN" dirty="0" err="1">
                <a:solidFill>
                  <a:srgbClr val="00B050"/>
                </a:solidFill>
              </a:rPr>
              <a:t>newVal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：使用一个新值</a:t>
            </a:r>
            <a:r>
              <a:rPr lang="en-US" altLang="zh-CN" dirty="0" err="1">
                <a:solidFill>
                  <a:srgbClr val="00B050"/>
                </a:solidFill>
              </a:rPr>
              <a:t>newVal</a:t>
            </a:r>
            <a:r>
              <a:rPr lang="zh-CN" altLang="en-US" dirty="0">
                <a:solidFill>
                  <a:srgbClr val="00B050"/>
                </a:solidFill>
              </a:rPr>
              <a:t>替换</a:t>
            </a:r>
            <a:r>
              <a:rPr lang="en-US" altLang="zh-CN" dirty="0">
                <a:solidFill>
                  <a:srgbClr val="00B050"/>
                </a:solidFill>
              </a:rPr>
              <a:t>List</a:t>
            </a:r>
            <a:r>
              <a:rPr lang="zh-CN" altLang="en-US" dirty="0">
                <a:solidFill>
                  <a:srgbClr val="00B050"/>
                </a:solidFill>
              </a:rPr>
              <a:t>对象所有的旧值</a:t>
            </a:r>
            <a:r>
              <a:rPr lang="en-US" altLang="zh-CN" dirty="0" err="1">
                <a:solidFill>
                  <a:srgbClr val="00B050"/>
                </a:solidFill>
              </a:rPr>
              <a:t>oldVal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查找和替换操作</a:t>
            </a:r>
          </a:p>
        </p:txBody>
      </p:sp>
    </p:spTree>
    <p:extLst>
      <p:ext uri="{BB962C8B-B14F-4D97-AF65-F5344CB8AC3E}">
        <p14:creationId xmlns:p14="http://schemas.microsoft.com/office/powerpoint/2010/main" val="41102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其他集合类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中可以使用</a:t>
            </a:r>
            <a:r>
              <a:rPr lang="en-US" altLang="zh-CN" dirty="0">
                <a:solidFill>
                  <a:srgbClr val="00B050"/>
                </a:solidFill>
              </a:rPr>
              <a:t>Stack</a:t>
            </a:r>
            <a:r>
              <a:rPr lang="zh-CN" altLang="en-US" dirty="0">
                <a:solidFill>
                  <a:srgbClr val="00B050"/>
                </a:solidFill>
              </a:rPr>
              <a:t>类进行栈的操作，类</a:t>
            </a:r>
            <a:r>
              <a:rPr lang="en-US" altLang="zh-CN" dirty="0">
                <a:solidFill>
                  <a:srgbClr val="00B050"/>
                </a:solidFill>
              </a:rPr>
              <a:t>Stack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Vector</a:t>
            </a:r>
            <a:r>
              <a:rPr lang="zh-CN" altLang="en-US" dirty="0">
                <a:solidFill>
                  <a:srgbClr val="00B050"/>
                </a:solidFill>
              </a:rPr>
              <a:t>的子类。定义</a:t>
            </a:r>
            <a:r>
              <a:rPr lang="en-US" altLang="zh-CN" dirty="0">
                <a:solidFill>
                  <a:srgbClr val="00B050"/>
                </a:solidFill>
              </a:rPr>
              <a:t>Stack</a:t>
            </a:r>
            <a:r>
              <a:rPr lang="zh-CN" altLang="en-US" dirty="0">
                <a:solidFill>
                  <a:srgbClr val="00B050"/>
                </a:solidFill>
              </a:rPr>
              <a:t>类的语法格式如下所示。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002060"/>
                </a:solidFill>
              </a:rPr>
              <a:t>public class Stack extends Vector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 </a:t>
            </a:r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empty()</a:t>
            </a:r>
            <a:r>
              <a:rPr lang="zh-CN" altLang="en-US" dirty="0">
                <a:solidFill>
                  <a:srgbClr val="00B050"/>
                </a:solidFill>
              </a:rPr>
              <a:t>测试栈是否为空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 E peek()</a:t>
            </a:r>
            <a:r>
              <a:rPr lang="zh-CN" altLang="en-US" dirty="0">
                <a:solidFill>
                  <a:srgbClr val="00B050"/>
                </a:solidFill>
              </a:rPr>
              <a:t>查看栈顶，但不删除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 E pop()</a:t>
            </a:r>
            <a:r>
              <a:rPr lang="zh-CN" altLang="en-US" dirty="0">
                <a:solidFill>
                  <a:srgbClr val="00B050"/>
                </a:solidFill>
              </a:rPr>
              <a:t>出栈，同时删除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 E push(E item)</a:t>
            </a:r>
            <a:r>
              <a:rPr lang="zh-CN" altLang="en-US" dirty="0">
                <a:solidFill>
                  <a:srgbClr val="00B050"/>
                </a:solidFill>
              </a:rPr>
              <a:t>入栈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search(Object o)</a:t>
            </a:r>
            <a:r>
              <a:rPr lang="zh-CN" altLang="en-US" dirty="0">
                <a:solidFill>
                  <a:srgbClr val="00B050"/>
                </a:solidFill>
              </a:rPr>
              <a:t>在栈中查找</a:t>
            </a:r>
          </a:p>
          <a:p>
            <a:pPr marL="0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Stack</a:t>
            </a:r>
            <a:r>
              <a:rPr lang="zh-CN" altLang="en-US" sz="2800" dirty="0">
                <a:solidFill>
                  <a:srgbClr val="00B0F0"/>
                </a:solidFill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1672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其他集合类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语言中，属性操作类</a:t>
            </a:r>
            <a:r>
              <a:rPr lang="en-US" altLang="zh-CN" dirty="0">
                <a:solidFill>
                  <a:srgbClr val="00B050"/>
                </a:solidFill>
              </a:rPr>
              <a:t>Properties</a:t>
            </a:r>
            <a:r>
              <a:rPr lang="zh-CN" altLang="en-US" dirty="0">
                <a:solidFill>
                  <a:srgbClr val="00B050"/>
                </a:solidFill>
              </a:rPr>
              <a:t>是一个较为重要的类。要想明白属性操作类的作用，就必须先清楚什么叫属性文件，实际上在之前讲解国际化操作时就使用了属性文件（</a:t>
            </a:r>
            <a:r>
              <a:rPr lang="en-US" altLang="zh-CN" dirty="0" err="1">
                <a:solidFill>
                  <a:srgbClr val="00B050"/>
                </a:solidFill>
              </a:rPr>
              <a:t>Message.properties</a:t>
            </a:r>
            <a:r>
              <a:rPr lang="zh-CN" altLang="en-US" dirty="0">
                <a:solidFill>
                  <a:srgbClr val="00B050"/>
                </a:solidFill>
              </a:rPr>
              <a:t>），在一个属性文件中保存了多个属性，每一个属性就是直接用字符串表示出来的“</a:t>
            </a:r>
            <a:r>
              <a:rPr lang="en-US" altLang="zh-CN" dirty="0">
                <a:solidFill>
                  <a:srgbClr val="00B050"/>
                </a:solidFill>
              </a:rPr>
              <a:t>key=value”</a:t>
            </a:r>
            <a:r>
              <a:rPr lang="zh-CN" altLang="en-US" dirty="0">
                <a:solidFill>
                  <a:srgbClr val="00B050"/>
                </a:solidFill>
              </a:rPr>
              <a:t>对，如果要想轻松地操作这些属性文件中的属性，可以通过</a:t>
            </a:r>
            <a:r>
              <a:rPr lang="en-US" altLang="zh-CN" dirty="0">
                <a:solidFill>
                  <a:srgbClr val="00B050"/>
                </a:solidFill>
              </a:rPr>
              <a:t>Properties</a:t>
            </a:r>
            <a:r>
              <a:rPr lang="zh-CN" altLang="en-US" dirty="0">
                <a:solidFill>
                  <a:srgbClr val="00B050"/>
                </a:solidFill>
              </a:rPr>
              <a:t>类方便地完成。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属性类</a:t>
            </a:r>
            <a:r>
              <a:rPr lang="en-US" altLang="zh-CN" sz="2800" dirty="0">
                <a:solidFill>
                  <a:srgbClr val="00B0F0"/>
                </a:solidFill>
              </a:rPr>
              <a:t>Properties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Collection</a:t>
            </a:r>
            <a:r>
              <a:rPr lang="zh-CN" altLang="en-US" dirty="0">
                <a:solidFill>
                  <a:srgbClr val="0070C0"/>
                </a:solidFill>
              </a:rPr>
              <a:t>接口和</a:t>
            </a:r>
            <a:r>
              <a:rPr lang="en-US" altLang="zh-CN" dirty="0">
                <a:solidFill>
                  <a:srgbClr val="0070C0"/>
                </a:solidFill>
              </a:rPr>
              <a:t>Iterator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）组操作（作用于元素组或整个集）。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containsAll</a:t>
            </a:r>
            <a:r>
              <a:rPr lang="en-US" altLang="zh-CN" dirty="0">
                <a:solidFill>
                  <a:srgbClr val="00B050"/>
                </a:solidFill>
              </a:rPr>
              <a:t> (Collection c)</a:t>
            </a:r>
            <a:r>
              <a:rPr lang="zh-CN" altLang="en-US" dirty="0">
                <a:solidFill>
                  <a:srgbClr val="00B050"/>
                </a:solidFill>
              </a:rPr>
              <a:t>：查找集合中是否含有集合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中所有元素。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addAll</a:t>
            </a:r>
            <a:r>
              <a:rPr lang="en-US" altLang="zh-CN" dirty="0">
                <a:solidFill>
                  <a:srgbClr val="00B050"/>
                </a:solidFill>
              </a:rPr>
              <a:t> (Collection c)</a:t>
            </a:r>
            <a:r>
              <a:rPr lang="zh-CN" altLang="en-US" dirty="0">
                <a:solidFill>
                  <a:srgbClr val="00B050"/>
                </a:solidFill>
              </a:rPr>
              <a:t>：将集合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中所有元素添加给该集合。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clear()</a:t>
            </a:r>
            <a:r>
              <a:rPr lang="zh-CN" altLang="en-US" dirty="0">
                <a:solidFill>
                  <a:srgbClr val="00B050"/>
                </a:solidFill>
              </a:rPr>
              <a:t>：删除集合中所有元素。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</a:t>
            </a:r>
            <a:r>
              <a:rPr lang="en-US" altLang="zh-CN" dirty="0" err="1">
                <a:solidFill>
                  <a:srgbClr val="00B050"/>
                </a:solidFill>
              </a:rPr>
              <a:t>removeAll</a:t>
            </a:r>
            <a:r>
              <a:rPr lang="en-US" altLang="zh-CN" dirty="0">
                <a:solidFill>
                  <a:srgbClr val="00B050"/>
                </a:solidFill>
              </a:rPr>
              <a:t> (Collection c)</a:t>
            </a:r>
            <a:r>
              <a:rPr lang="zh-CN" altLang="en-US" dirty="0">
                <a:solidFill>
                  <a:srgbClr val="00B050"/>
                </a:solidFill>
              </a:rPr>
              <a:t>：从集合中删除集合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中的所有元素。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</a:t>
            </a:r>
            <a:r>
              <a:rPr lang="en-US" altLang="zh-CN" dirty="0" err="1">
                <a:solidFill>
                  <a:srgbClr val="00B050"/>
                </a:solidFill>
              </a:rPr>
              <a:t>retainAll</a:t>
            </a:r>
            <a:r>
              <a:rPr lang="en-US" altLang="zh-CN" dirty="0">
                <a:solidFill>
                  <a:srgbClr val="00B050"/>
                </a:solidFill>
              </a:rPr>
              <a:t> (Collection c)</a:t>
            </a:r>
            <a:r>
              <a:rPr lang="zh-CN" altLang="en-US" dirty="0">
                <a:solidFill>
                  <a:srgbClr val="00B050"/>
                </a:solidFill>
              </a:rPr>
              <a:t>：从集合中删除集合</a:t>
            </a:r>
            <a:r>
              <a:rPr lang="en-US" altLang="zh-CN" dirty="0">
                <a:solidFill>
                  <a:srgbClr val="00B050"/>
                </a:solidFill>
              </a:rPr>
              <a:t>c</a:t>
            </a:r>
            <a:r>
              <a:rPr lang="zh-CN" altLang="en-US" dirty="0">
                <a:solidFill>
                  <a:srgbClr val="00B050"/>
                </a:solidFill>
              </a:rPr>
              <a:t>中不包含的元素。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）将</a:t>
            </a:r>
            <a:r>
              <a:rPr lang="en-US" altLang="zh-CN" dirty="0">
                <a:solidFill>
                  <a:srgbClr val="00B050"/>
                </a:solidFill>
              </a:rPr>
              <a:t>Collection</a:t>
            </a:r>
            <a:r>
              <a:rPr lang="zh-CN" altLang="en-US" dirty="0">
                <a:solidFill>
                  <a:srgbClr val="00B050"/>
                </a:solidFill>
              </a:rPr>
              <a:t>转换为</a:t>
            </a:r>
            <a:r>
              <a:rPr lang="en-US" altLang="zh-CN" dirty="0">
                <a:solidFill>
                  <a:srgbClr val="00B050"/>
                </a:solidFill>
              </a:rPr>
              <a:t>Object</a:t>
            </a:r>
            <a:r>
              <a:rPr lang="zh-CN" altLang="en-US" dirty="0">
                <a:solidFill>
                  <a:srgbClr val="00B050"/>
                </a:solidFill>
              </a:rPr>
              <a:t>数组。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Object[] </a:t>
            </a:r>
            <a:r>
              <a:rPr lang="en-US" altLang="zh-CN" dirty="0" err="1">
                <a:solidFill>
                  <a:srgbClr val="00B050"/>
                </a:solidFill>
              </a:rPr>
              <a:t>toArray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：返回一个内含集合所有元素的</a:t>
            </a:r>
            <a:r>
              <a:rPr lang="en-US" altLang="zh-CN" dirty="0">
                <a:solidFill>
                  <a:srgbClr val="00B050"/>
                </a:solidFill>
              </a:rPr>
              <a:t>array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Object[] </a:t>
            </a:r>
            <a:r>
              <a:rPr lang="en-US" altLang="zh-CN" dirty="0" err="1">
                <a:solidFill>
                  <a:srgbClr val="00B050"/>
                </a:solidFill>
              </a:rPr>
              <a:t>toArray</a:t>
            </a:r>
            <a:r>
              <a:rPr lang="en-US" altLang="zh-CN" dirty="0">
                <a:solidFill>
                  <a:srgbClr val="00B050"/>
                </a:solidFill>
              </a:rPr>
              <a:t> (Object[] a)</a:t>
            </a:r>
            <a:r>
              <a:rPr lang="zh-CN" altLang="en-US" dirty="0">
                <a:solidFill>
                  <a:srgbClr val="00B050"/>
                </a:solidFill>
              </a:rPr>
              <a:t>：返回一个内含集合所有元素的</a:t>
            </a:r>
            <a:r>
              <a:rPr lang="en-US" altLang="zh-CN" dirty="0">
                <a:solidFill>
                  <a:srgbClr val="00B050"/>
                </a:solidFill>
              </a:rPr>
              <a:t>array</a:t>
            </a:r>
            <a:r>
              <a:rPr lang="zh-CN" altLang="en-US" dirty="0">
                <a:solidFill>
                  <a:srgbClr val="00B050"/>
                </a:solidFill>
              </a:rPr>
              <a:t>。运行期间返回的</a:t>
            </a:r>
            <a:r>
              <a:rPr lang="en-US" altLang="zh-CN" dirty="0">
                <a:solidFill>
                  <a:srgbClr val="00B050"/>
                </a:solidFill>
              </a:rPr>
              <a:t>array</a:t>
            </a:r>
            <a:r>
              <a:rPr lang="zh-CN" altLang="en-US" dirty="0">
                <a:solidFill>
                  <a:srgbClr val="00B050"/>
                </a:solidFill>
              </a:rPr>
              <a:t>和参数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的类型相同，需要转换为正确的类型。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55566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Collection</a:t>
            </a:r>
            <a:r>
              <a:rPr lang="zh-CN" altLang="en-US" sz="2800" dirty="0">
                <a:solidFill>
                  <a:srgbClr val="00B0F0"/>
                </a:solidFill>
              </a:rPr>
              <a:t>接口介绍</a:t>
            </a:r>
          </a:p>
        </p:txBody>
      </p:sp>
    </p:spTree>
    <p:extLst>
      <p:ext uri="{BB962C8B-B14F-4D97-AF65-F5344CB8AC3E}">
        <p14:creationId xmlns:p14="http://schemas.microsoft.com/office/powerpoint/2010/main" val="38092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Collection</a:t>
            </a:r>
            <a:r>
              <a:rPr lang="zh-CN" altLang="en-US" dirty="0">
                <a:solidFill>
                  <a:srgbClr val="0070C0"/>
                </a:solidFill>
              </a:rPr>
              <a:t>接口和</a:t>
            </a:r>
            <a:r>
              <a:rPr lang="en-US" altLang="zh-CN" dirty="0">
                <a:solidFill>
                  <a:srgbClr val="0070C0"/>
                </a:solidFill>
              </a:rPr>
              <a:t>Iterator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boolean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hasNext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：判断是否存在另一个可访问的元素。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next()</a:t>
            </a:r>
            <a:r>
              <a:rPr lang="zh-CN" altLang="en-US" dirty="0">
                <a:solidFill>
                  <a:srgbClr val="00B050"/>
                </a:solidFill>
              </a:rPr>
              <a:t>：返回要访问的下一个元素。如果到达集合结尾，则抛出</a:t>
            </a:r>
            <a:r>
              <a:rPr lang="en-US" altLang="zh-CN" dirty="0" err="1">
                <a:solidFill>
                  <a:srgbClr val="00B050"/>
                </a:solidFill>
              </a:rPr>
              <a:t>NoSuchElement</a:t>
            </a:r>
            <a:r>
              <a:rPr lang="en-US" altLang="zh-CN" dirty="0">
                <a:solidFill>
                  <a:srgbClr val="00B050"/>
                </a:solidFill>
              </a:rPr>
              <a:t> Exception</a:t>
            </a:r>
            <a:r>
              <a:rPr lang="zh-CN" altLang="en-US" dirty="0">
                <a:solidFill>
                  <a:srgbClr val="00B050"/>
                </a:solidFill>
              </a:rPr>
              <a:t>异常。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void remove()</a:t>
            </a:r>
            <a:r>
              <a:rPr lang="zh-CN" altLang="en-US" dirty="0">
                <a:solidFill>
                  <a:srgbClr val="00B050"/>
                </a:solidFill>
              </a:rPr>
              <a:t>：删除上次访问返回的对象。此方法必须紧跟在一个元素的访问后执行，如果上次访问后集合已被修改，将会抛出</a:t>
            </a:r>
            <a:r>
              <a:rPr lang="en-US" altLang="zh-CN" dirty="0" err="1">
                <a:solidFill>
                  <a:srgbClr val="00B050"/>
                </a:solidFill>
              </a:rPr>
              <a:t>IllegalStateException</a:t>
            </a:r>
            <a:r>
              <a:rPr lang="zh-CN" altLang="en-US" dirty="0">
                <a:solidFill>
                  <a:srgbClr val="00B050"/>
                </a:solidFill>
              </a:rPr>
              <a:t>异常。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825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0B0F0"/>
                </a:solidFill>
              </a:rPr>
              <a:t>Iterator</a:t>
            </a:r>
            <a:r>
              <a:rPr lang="zh-CN" altLang="en-US" sz="2800" dirty="0">
                <a:solidFill>
                  <a:srgbClr val="00B0F0"/>
                </a:solidFill>
              </a:rPr>
              <a:t>接口介绍</a:t>
            </a:r>
          </a:p>
        </p:txBody>
      </p:sp>
    </p:spTree>
    <p:extLst>
      <p:ext uri="{BB962C8B-B14F-4D97-AF65-F5344CB8AC3E}">
        <p14:creationId xmlns:p14="http://schemas.microsoft.com/office/powerpoint/2010/main" val="20768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．</a:t>
            </a:r>
            <a:r>
              <a:rPr lang="en-US" altLang="zh-CN" b="1" dirty="0">
                <a:solidFill>
                  <a:srgbClr val="00B050"/>
                </a:solidFill>
              </a:rPr>
              <a:t>Hash</a:t>
            </a:r>
            <a:r>
              <a:rPr lang="zh-CN" altLang="en-US" b="1" dirty="0">
                <a:solidFill>
                  <a:srgbClr val="00B050"/>
                </a:solidFill>
              </a:rPr>
              <a:t>表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Hash</a:t>
            </a:r>
            <a:r>
              <a:rPr lang="zh-CN" altLang="en-US" dirty="0">
                <a:solidFill>
                  <a:srgbClr val="00B050"/>
                </a:solidFill>
              </a:rPr>
              <a:t>表是一种数据结构，用于查找对象。</a:t>
            </a:r>
            <a:r>
              <a:rPr lang="en-US" altLang="zh-CN" dirty="0">
                <a:solidFill>
                  <a:srgbClr val="00B050"/>
                </a:solidFill>
              </a:rPr>
              <a:t>Hash</a:t>
            </a:r>
            <a:r>
              <a:rPr lang="zh-CN" altLang="en-US" dirty="0">
                <a:solidFill>
                  <a:srgbClr val="00B050"/>
                </a:solidFill>
              </a:rPr>
              <a:t>表为每个对象计算出一个整数，称为</a:t>
            </a:r>
            <a:r>
              <a:rPr lang="en-US" altLang="zh-CN" dirty="0">
                <a:solidFill>
                  <a:srgbClr val="00B050"/>
                </a:solidFill>
              </a:rPr>
              <a:t>Hash Code</a:t>
            </a:r>
            <a:r>
              <a:rPr lang="zh-CN" altLang="en-US" dirty="0">
                <a:solidFill>
                  <a:srgbClr val="00B050"/>
                </a:solidFill>
              </a:rPr>
              <a:t>（哈希码）。</a:t>
            </a:r>
            <a:r>
              <a:rPr lang="en-US" altLang="zh-CN" dirty="0">
                <a:solidFill>
                  <a:srgbClr val="00B050"/>
                </a:solidFill>
              </a:rPr>
              <a:t>Hash</a:t>
            </a:r>
            <a:r>
              <a:rPr lang="zh-CN" altLang="en-US" dirty="0">
                <a:solidFill>
                  <a:srgbClr val="00B050"/>
                </a:solidFill>
              </a:rPr>
              <a:t>表是个链接式列表的阵列。每个列表称为一个</a:t>
            </a:r>
            <a:r>
              <a:rPr lang="en-US" altLang="zh-CN" dirty="0">
                <a:solidFill>
                  <a:srgbClr val="00B050"/>
                </a:solidFill>
              </a:rPr>
              <a:t>buckets</a:t>
            </a:r>
            <a:r>
              <a:rPr lang="zh-CN" altLang="en-US" dirty="0">
                <a:solidFill>
                  <a:srgbClr val="00B050"/>
                </a:solidFill>
              </a:rPr>
              <a:t>（哈希表元）。对象位置的计算</a:t>
            </a:r>
            <a:r>
              <a:rPr lang="en-US" altLang="zh-CN" dirty="0">
                <a:solidFill>
                  <a:srgbClr val="00B050"/>
                </a:solidFill>
              </a:rPr>
              <a:t>index=</a:t>
            </a:r>
            <a:r>
              <a:rPr lang="en-US" altLang="zh-CN" dirty="0" err="1">
                <a:solidFill>
                  <a:srgbClr val="00B050"/>
                </a:solidFill>
              </a:rPr>
              <a:t>HashCode</a:t>
            </a:r>
            <a:r>
              <a:rPr lang="en-US" altLang="zh-CN" dirty="0">
                <a:solidFill>
                  <a:srgbClr val="00B050"/>
                </a:solidFill>
              </a:rPr>
              <a:t> % buckets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 err="1">
                <a:solidFill>
                  <a:srgbClr val="00B050"/>
                </a:solidFill>
              </a:rPr>
              <a:t>HashCode</a:t>
            </a:r>
            <a:r>
              <a:rPr lang="zh-CN" altLang="en-US" dirty="0">
                <a:solidFill>
                  <a:srgbClr val="00B050"/>
                </a:solidFill>
              </a:rPr>
              <a:t>为对象哈希码，</a:t>
            </a:r>
            <a:r>
              <a:rPr lang="en-US" altLang="zh-CN" dirty="0">
                <a:solidFill>
                  <a:srgbClr val="00B050"/>
                </a:solidFill>
              </a:rPr>
              <a:t>buckets</a:t>
            </a:r>
            <a:r>
              <a:rPr lang="zh-CN" altLang="en-US" dirty="0">
                <a:solidFill>
                  <a:srgbClr val="00B050"/>
                </a:solidFill>
              </a:rPr>
              <a:t>为哈希表元总数）。</a:t>
            </a:r>
          </a:p>
          <a:p>
            <a:pPr marL="0" indent="0">
              <a:buNone/>
            </a:pPr>
            <a:endParaRPr lang="zh-CN" altLang="en-US" dirty="0" err="1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9158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34210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．</a:t>
            </a:r>
            <a:r>
              <a:rPr lang="en-US" altLang="zh-CN" b="1" dirty="0">
                <a:solidFill>
                  <a:srgbClr val="00B050"/>
                </a:solidFill>
              </a:rPr>
              <a:t>Comparable</a:t>
            </a:r>
            <a:r>
              <a:rPr lang="zh-CN" altLang="en-US" b="1" dirty="0">
                <a:solidFill>
                  <a:srgbClr val="00B050"/>
                </a:solidFill>
              </a:rPr>
              <a:t>接口和</a:t>
            </a:r>
            <a:r>
              <a:rPr lang="en-US" altLang="zh-CN" b="1" dirty="0">
                <a:solidFill>
                  <a:srgbClr val="00B050"/>
                </a:solidFill>
              </a:rPr>
              <a:t>Comparator</a:t>
            </a:r>
            <a:r>
              <a:rPr lang="zh-CN" altLang="en-US" b="1" dirty="0">
                <a:solidFill>
                  <a:srgbClr val="00B050"/>
                </a:solidFill>
              </a:rPr>
              <a:t>接口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在“集合框架”中有两种比较接口，分别是</a:t>
            </a:r>
            <a:r>
              <a:rPr lang="en-US" altLang="zh-CN" dirty="0">
                <a:solidFill>
                  <a:srgbClr val="00B050"/>
                </a:solidFill>
              </a:rPr>
              <a:t>Comparable</a:t>
            </a:r>
            <a:r>
              <a:rPr lang="zh-CN" altLang="en-US" dirty="0">
                <a:solidFill>
                  <a:srgbClr val="00B050"/>
                </a:solidFill>
              </a:rPr>
              <a:t>接口和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接口。像</a:t>
            </a:r>
            <a:r>
              <a:rPr lang="en-US" altLang="zh-CN" dirty="0">
                <a:solidFill>
                  <a:srgbClr val="00B050"/>
                </a:solidFill>
              </a:rPr>
              <a:t>String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Integer</a:t>
            </a:r>
            <a:r>
              <a:rPr lang="zh-CN" altLang="en-US" dirty="0">
                <a:solidFill>
                  <a:srgbClr val="00B050"/>
                </a:solidFill>
              </a:rPr>
              <a:t>等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内建类实现</a:t>
            </a:r>
            <a:r>
              <a:rPr lang="en-US" altLang="zh-CN" dirty="0">
                <a:solidFill>
                  <a:srgbClr val="00B050"/>
                </a:solidFill>
              </a:rPr>
              <a:t>Comparable</a:t>
            </a:r>
            <a:r>
              <a:rPr lang="zh-CN" altLang="en-US" dirty="0">
                <a:solidFill>
                  <a:srgbClr val="00B050"/>
                </a:solidFill>
              </a:rPr>
              <a:t>接口以提供一定排序方式，但这样只能实现该接口一次。对于那些没有实现</a:t>
            </a:r>
            <a:r>
              <a:rPr lang="en-US" altLang="zh-CN" dirty="0">
                <a:solidFill>
                  <a:srgbClr val="00B050"/>
                </a:solidFill>
              </a:rPr>
              <a:t>Comparable</a:t>
            </a:r>
            <a:r>
              <a:rPr lang="zh-CN" altLang="en-US" dirty="0">
                <a:solidFill>
                  <a:srgbClr val="00B050"/>
                </a:solidFill>
              </a:rPr>
              <a:t>接口的类或者自定义的类，可以通过</a:t>
            </a:r>
            <a:r>
              <a:rPr lang="en-US" altLang="zh-CN" dirty="0">
                <a:solidFill>
                  <a:srgbClr val="00B050"/>
                </a:solidFill>
              </a:rPr>
              <a:t>Comparator</a:t>
            </a:r>
            <a:r>
              <a:rPr lang="zh-CN" altLang="en-US" dirty="0">
                <a:solidFill>
                  <a:srgbClr val="00B050"/>
                </a:solidFill>
              </a:rPr>
              <a:t>接口来定义你自己的比较方式。</a:t>
            </a:r>
          </a:p>
          <a:p>
            <a:pPr marL="0" indent="0">
              <a:buNone/>
            </a:pPr>
            <a:endParaRPr lang="zh-CN" altLang="en-US" dirty="0" err="1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5556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38590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Set</a:t>
            </a:r>
            <a:r>
              <a:rPr lang="zh-CN" altLang="en-US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5332754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3</a:t>
            </a:r>
            <a:r>
              <a:rPr lang="zh-CN" altLang="en-US" sz="2600" b="1" dirty="0">
                <a:solidFill>
                  <a:srgbClr val="00B050"/>
                </a:solidFill>
              </a:rPr>
              <a:t>．</a:t>
            </a:r>
            <a:r>
              <a:rPr lang="en-US" altLang="zh-CN" sz="2600" b="1" dirty="0" err="1">
                <a:solidFill>
                  <a:srgbClr val="00B050"/>
                </a:solidFill>
              </a:rPr>
              <a:t>SortedSet</a:t>
            </a:r>
            <a:r>
              <a:rPr lang="zh-CN" altLang="en-US" sz="2600" b="1" dirty="0">
                <a:solidFill>
                  <a:srgbClr val="00B050"/>
                </a:solidFill>
              </a:rPr>
              <a:t>接口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Comparator comparator()</a:t>
            </a:r>
            <a:r>
              <a:rPr lang="zh-CN" altLang="en-US" dirty="0">
                <a:solidFill>
                  <a:srgbClr val="00B050"/>
                </a:solidFill>
              </a:rPr>
              <a:t>：返回对元素进行排序时使用的比较器，如果使用</a:t>
            </a:r>
            <a:r>
              <a:rPr lang="en-US" altLang="zh-CN" dirty="0">
                <a:solidFill>
                  <a:srgbClr val="00B050"/>
                </a:solidFill>
              </a:rPr>
              <a:t>Comparable</a:t>
            </a:r>
            <a:r>
              <a:rPr lang="zh-CN" altLang="en-US" dirty="0">
                <a:solidFill>
                  <a:srgbClr val="00B050"/>
                </a:solidFill>
              </a:rPr>
              <a:t>接口的</a:t>
            </a:r>
            <a:r>
              <a:rPr lang="en-US" altLang="zh-CN" dirty="0" err="1">
                <a:solidFill>
                  <a:srgbClr val="00B050"/>
                </a:solidFill>
              </a:rPr>
              <a:t>compareTo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方法对元素进行比较，则返回</a:t>
            </a:r>
            <a:r>
              <a:rPr lang="en-US" altLang="zh-CN" dirty="0">
                <a:solidFill>
                  <a:srgbClr val="00B050"/>
                </a:solidFill>
              </a:rPr>
              <a:t>null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first()</a:t>
            </a:r>
            <a:r>
              <a:rPr lang="zh-CN" altLang="en-US" dirty="0">
                <a:solidFill>
                  <a:srgbClr val="00B050"/>
                </a:solidFill>
              </a:rPr>
              <a:t>：返回有序集合中第一个（最低）元素。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Object last()</a:t>
            </a:r>
            <a:r>
              <a:rPr lang="zh-CN" altLang="en-US" dirty="0">
                <a:solidFill>
                  <a:srgbClr val="00B050"/>
                </a:solidFill>
              </a:rPr>
              <a:t>：返回有序集合中最后一个（最高）元素。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subSet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fromElement</a:t>
            </a:r>
            <a:r>
              <a:rPr lang="en-US" altLang="zh-CN" dirty="0">
                <a:solidFill>
                  <a:srgbClr val="00B050"/>
                </a:solidFill>
              </a:rPr>
              <a:t>, Object </a:t>
            </a:r>
            <a:r>
              <a:rPr lang="en-US" altLang="zh-CN" dirty="0" err="1">
                <a:solidFill>
                  <a:srgbClr val="00B050"/>
                </a:solidFill>
              </a:rPr>
              <a:t>toElement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：返回从</a:t>
            </a:r>
            <a:r>
              <a:rPr lang="en-US" altLang="zh-CN" dirty="0" err="1">
                <a:solidFill>
                  <a:srgbClr val="00B050"/>
                </a:solidFill>
              </a:rPr>
              <a:t>fromElement</a:t>
            </a:r>
            <a:r>
              <a:rPr lang="zh-CN" altLang="en-US" dirty="0">
                <a:solidFill>
                  <a:srgbClr val="00B050"/>
                </a:solidFill>
              </a:rPr>
              <a:t>（包括）至</a:t>
            </a:r>
            <a:r>
              <a:rPr lang="en-US" altLang="zh-CN" dirty="0" err="1">
                <a:solidFill>
                  <a:srgbClr val="00B050"/>
                </a:solidFill>
              </a:rPr>
              <a:t>toElement</a:t>
            </a:r>
            <a:r>
              <a:rPr lang="zh-CN" altLang="en-US" dirty="0">
                <a:solidFill>
                  <a:srgbClr val="00B050"/>
                </a:solidFill>
              </a:rPr>
              <a:t>（不包括）范围内元素的</a:t>
            </a:r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zh-CN" altLang="en-US" dirty="0">
                <a:solidFill>
                  <a:srgbClr val="00B050"/>
                </a:solidFill>
              </a:rPr>
              <a:t>视图（子集）。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headSet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toElement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zh-CN" altLang="en-US" dirty="0">
                <a:solidFill>
                  <a:srgbClr val="00B050"/>
                </a:solidFill>
              </a:rPr>
              <a:t>的一个视图，其内各元素皆小于</a:t>
            </a:r>
            <a:r>
              <a:rPr lang="en-US" altLang="zh-CN" dirty="0" err="1">
                <a:solidFill>
                  <a:srgbClr val="00B050"/>
                </a:solidFill>
              </a:rPr>
              <a:t>toElement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tailSet</a:t>
            </a:r>
            <a:r>
              <a:rPr lang="en-US" altLang="zh-CN" dirty="0">
                <a:solidFill>
                  <a:srgbClr val="00B050"/>
                </a:solidFill>
              </a:rPr>
              <a:t> (Object </a:t>
            </a:r>
            <a:r>
              <a:rPr lang="en-US" altLang="zh-CN" dirty="0" err="1">
                <a:solidFill>
                  <a:srgbClr val="00B050"/>
                </a:solidFill>
              </a:rPr>
              <a:t>fromElement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：返回</a:t>
            </a:r>
            <a:r>
              <a:rPr lang="en-US" altLang="zh-CN" dirty="0" err="1">
                <a:solidFill>
                  <a:srgbClr val="00B050"/>
                </a:solidFill>
              </a:rPr>
              <a:t>SortedSet</a:t>
            </a:r>
            <a:r>
              <a:rPr lang="zh-CN" altLang="en-US" dirty="0">
                <a:solidFill>
                  <a:srgbClr val="00B050"/>
                </a:solidFill>
              </a:rPr>
              <a:t>的一个视图，其内各元素皆大于或等于</a:t>
            </a:r>
            <a:r>
              <a:rPr lang="en-US" altLang="zh-CN" dirty="0" err="1">
                <a:solidFill>
                  <a:srgbClr val="00B050"/>
                </a:solidFill>
              </a:rPr>
              <a:t>fromElement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pPr marL="0" indent="0">
              <a:buNone/>
            </a:pPr>
            <a:endParaRPr lang="zh-CN" altLang="en-US" dirty="0" err="1">
              <a:solidFill>
                <a:srgbClr val="00B05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5556" y="980728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</a:rPr>
              <a:t>基础知识介绍</a:t>
            </a:r>
          </a:p>
        </p:txBody>
      </p:sp>
    </p:spTree>
    <p:extLst>
      <p:ext uri="{BB962C8B-B14F-4D97-AF65-F5344CB8AC3E}">
        <p14:creationId xmlns:p14="http://schemas.microsoft.com/office/powerpoint/2010/main" val="21663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4103</Words>
  <Application>Microsoft Office PowerPoint</Application>
  <PresentationFormat>自定义</PresentationFormat>
  <Paragraphs>260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宋体</vt:lpstr>
      <vt:lpstr>微软雅黑</vt:lpstr>
      <vt:lpstr>Calibri</vt:lpstr>
      <vt:lpstr>Calibri Light</vt:lpstr>
      <vt:lpstr>Wingdings</vt:lpstr>
      <vt:lpstr>回顾</vt:lpstr>
      <vt:lpstr>     集            合</vt:lpstr>
      <vt:lpstr>本章内容</vt:lpstr>
      <vt:lpstr>Java集合概述</vt:lpstr>
      <vt:lpstr>Collection接口和Iterator接口</vt:lpstr>
      <vt:lpstr>Collection接口和Iterator接口</vt:lpstr>
      <vt:lpstr>Collection接口和Iterator接口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Set接口</vt:lpstr>
      <vt:lpstr>List接口</vt:lpstr>
      <vt:lpstr>List接口</vt:lpstr>
      <vt:lpstr>List接口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Map接口</vt:lpstr>
      <vt:lpstr>Queue接口</vt:lpstr>
      <vt:lpstr>Queue接口</vt:lpstr>
      <vt:lpstr>Queue接口</vt:lpstr>
      <vt:lpstr>Queue接口</vt:lpstr>
      <vt:lpstr>集合工具类Collections</vt:lpstr>
      <vt:lpstr>集合工具类Collections</vt:lpstr>
      <vt:lpstr>集合工具类Collections</vt:lpstr>
      <vt:lpstr>其他集合类</vt:lpstr>
      <vt:lpstr>其他集合类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2019-07-09T04:03:51Z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