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4"/>
  </p:sldMasterIdLst>
  <p:notesMasterIdLst>
    <p:notesMasterId r:id="rId22"/>
  </p:notesMasterIdLst>
  <p:handoutMasterIdLst>
    <p:handoutMasterId r:id="rId23"/>
  </p:handoutMasterIdLst>
  <p:sldIdLst>
    <p:sldId id="264" r:id="rId5"/>
    <p:sldId id="276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20" r:id="rId17"/>
    <p:sldId id="321" r:id="rId18"/>
    <p:sldId id="322" r:id="rId19"/>
    <p:sldId id="323" r:id="rId20"/>
    <p:sldId id="324" r:id="rId21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howGuides="1">
      <p:cViewPr varScale="1">
        <p:scale>
          <a:sx n="78" d="100"/>
          <a:sy n="78" d="100"/>
        </p:scale>
        <p:origin x="204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178B13D-69C5-48FF-B4BC-F91E5DF1D623}" type="datetime1"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2019/7/9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CN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B449BB-9F99-43EE-A1AA-ED1E313F74C2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796F01-7154-41E0-B48B-A6921757531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0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18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416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4779"/>
            <a:ext cx="262821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4778"/>
            <a:ext cx="7732286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055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B3D5-B3F4-4256-B6ED-4B874E5DE258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3284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46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3" y="1845734"/>
            <a:ext cx="4936474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E028-75A5-419A-B395-C2EDFBD58642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1464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4F77-3742-4919-9EAD-96757A014E94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33962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B163-526A-4855-8844-4C6501B9697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7304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041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6553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5074920"/>
            <a:ext cx="10110630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3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684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88826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76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70276" y="2204864"/>
            <a:ext cx="5472608" cy="1703155"/>
          </a:xfrm>
        </p:spPr>
        <p:txBody>
          <a:bodyPr rtlCol="0">
            <a:normAutofit/>
          </a:bodyPr>
          <a:lstStyle/>
          <a:p>
            <a:r>
              <a:rPr lang="zh-CN" altLang="en-US" sz="4000" dirty="0" smtClean="0"/>
              <a:t>      泛           型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>
                <a:solidFill>
                  <a:srgbClr val="0070C0"/>
                </a:solidFill>
              </a:rPr>
              <a:t>类型通配符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当使用的泛型只能在本类及其父类类型上应用的时候，就必须使用泛型的范围下限设置。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设置通配符下限</a:t>
            </a:r>
          </a:p>
        </p:txBody>
      </p:sp>
    </p:spTree>
    <p:extLst>
      <p:ext uri="{BB962C8B-B14F-4D97-AF65-F5344CB8AC3E}">
        <p14:creationId xmlns:p14="http://schemas.microsoft.com/office/powerpoint/2010/main" val="144316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>
                <a:solidFill>
                  <a:srgbClr val="0070C0"/>
                </a:solidFill>
              </a:rPr>
              <a:t>泛 型 方 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484784"/>
            <a:ext cx="10873208" cy="468741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程序中，定义创建一个泛型方法常用的形式如下所示。</a:t>
            </a:r>
          </a:p>
          <a:p>
            <a:pPr marL="0" indent="0">
              <a:buNone/>
            </a:pP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[</a:t>
            </a:r>
            <a:r>
              <a:rPr lang="zh-CN" altLang="en-US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访问权限修饰符</a:t>
            </a: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] [static] [final] &lt;</a:t>
            </a:r>
            <a:r>
              <a:rPr lang="zh-CN" altLang="en-US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类型参数列表</a:t>
            </a: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&gt; </a:t>
            </a:r>
            <a:r>
              <a:rPr lang="zh-CN" altLang="en-US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返回值类型 方法名</a:t>
            </a: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([</a:t>
            </a:r>
            <a:r>
              <a:rPr lang="zh-CN" altLang="en-US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形式参数列表</a:t>
            </a: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])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访问权限修饰符（包括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private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public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protected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）、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static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final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都必须写在类型参数列表的前面。返回值类型必须写在类型参数表的后面。泛型方法可以写在一个泛型类中，也可以写在一个普通类中。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程序中，通常有如下两种使用泛型方法的形式。</a:t>
            </a:r>
          </a:p>
          <a:p>
            <a:pPr marL="0" indent="0">
              <a:buNone/>
            </a:pP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&lt;</a:t>
            </a:r>
            <a:r>
              <a:rPr lang="zh-CN" altLang="en-US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对象名</a:t>
            </a: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|</a:t>
            </a:r>
            <a:r>
              <a:rPr lang="zh-CN" altLang="en-US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类名</a:t>
            </a: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&gt;.&lt;</a:t>
            </a:r>
            <a:r>
              <a:rPr lang="zh-CN" altLang="en-US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实际类型</a:t>
            </a: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&gt;</a:t>
            </a:r>
            <a:r>
              <a:rPr lang="zh-CN" altLang="en-US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方法名</a:t>
            </a: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(</a:t>
            </a:r>
            <a:r>
              <a:rPr lang="zh-CN" altLang="en-US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实际参数表</a:t>
            </a: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);</a:t>
            </a:r>
          </a:p>
          <a:p>
            <a:pPr marL="0" indent="0">
              <a:buNone/>
            </a:pP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[</a:t>
            </a:r>
            <a:r>
              <a:rPr lang="zh-CN" altLang="en-US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对象名</a:t>
            </a: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|</a:t>
            </a:r>
            <a:r>
              <a:rPr lang="zh-CN" altLang="en-US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类名</a:t>
            </a: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].</a:t>
            </a:r>
            <a:r>
              <a:rPr lang="zh-CN" altLang="en-US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方法名</a:t>
            </a: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(</a:t>
            </a:r>
            <a:r>
              <a:rPr lang="zh-CN" altLang="en-US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实际参数表</a:t>
            </a: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4576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>
                <a:solidFill>
                  <a:srgbClr val="0070C0"/>
                </a:solidFill>
              </a:rPr>
              <a:t>泛 型 接 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772816"/>
            <a:ext cx="10873208" cy="439938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除了泛型类和泛型方法，我们在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程序中还可以使用泛型接口。定义泛型接口的方法与定义泛型类的方法非常相似，具体定义形式如下所示。</a:t>
            </a:r>
          </a:p>
          <a:p>
            <a:pPr marL="0" indent="0">
              <a:buNone/>
            </a:pPr>
            <a:r>
              <a:rPr lang="en-US" altLang="zh-CN" sz="2000" i="1" dirty="0" err="1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interfce</a:t>
            </a: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zh-CN" altLang="en-US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接口名</a:t>
            </a: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&lt;</a:t>
            </a:r>
            <a:r>
              <a:rPr lang="zh-CN" altLang="en-US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类型参数表</a:t>
            </a: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4138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泛型继承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当一个类的父类是泛型类时，这个子类必须要把类型参数传递给父类，所以这个子类也必定是泛型类。</a:t>
            </a:r>
          </a:p>
          <a:p>
            <a:pPr marL="0" indent="0">
              <a:buNone/>
            </a:pP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在此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需要特别注意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derivedGen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被声明成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superGen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的子类的语法。</a:t>
            </a:r>
          </a:p>
          <a:p>
            <a:pPr marL="0" indent="0">
              <a:buNone/>
            </a:pP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public class </a:t>
            </a:r>
            <a:r>
              <a:rPr lang="en-US" altLang="zh-CN" sz="2000" i="1" dirty="0" err="1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derivedGen</a:t>
            </a: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&lt;T&gt; extends </a:t>
            </a:r>
            <a:r>
              <a:rPr lang="en-US" altLang="zh-CN" sz="2000" i="1" dirty="0" err="1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superGen</a:t>
            </a: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&lt;T&gt;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这两个类型参数必须用相同的标识符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，这意味着传递给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derivedGen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的实际类型也会传递给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superGen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。例如下面的定义：</a:t>
            </a:r>
          </a:p>
          <a:p>
            <a:pPr marL="0" indent="0">
              <a:buNone/>
            </a:pPr>
            <a:r>
              <a:rPr lang="en-US" altLang="zh-CN" sz="2000" i="1" dirty="0" err="1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derivedGen</a:t>
            </a: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&lt;Integer&gt; number = new </a:t>
            </a:r>
            <a:r>
              <a:rPr lang="en-US" altLang="zh-CN" sz="2000" i="1" dirty="0" err="1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derivedGen</a:t>
            </a: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&lt;Integer&gt;(100);</a:t>
            </a:r>
          </a:p>
          <a:p>
            <a:pPr marL="0" indent="0">
              <a:buNone/>
            </a:pP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以泛型类为父类</a:t>
            </a:r>
          </a:p>
        </p:txBody>
      </p:sp>
    </p:spTree>
    <p:extLst>
      <p:ext uri="{BB962C8B-B14F-4D97-AF65-F5344CB8AC3E}">
        <p14:creationId xmlns:p14="http://schemas.microsoft.com/office/powerpoint/2010/main" val="229907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泛型继承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前面介绍的泛型类继承是以泛型类的情况作为父类，除此之外，一个泛型类也可以继承自以非泛型类为父类。此时不需要传递类型参数给父类，所有的类型参数都是为自己准备的。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以非泛型类为父类</a:t>
            </a:r>
          </a:p>
        </p:txBody>
      </p:sp>
    </p:spTree>
    <p:extLst>
      <p:ext uri="{BB962C8B-B14F-4D97-AF65-F5344CB8AC3E}">
        <p14:creationId xmlns:p14="http://schemas.microsoft.com/office/powerpoint/2010/main" val="37265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>
                <a:solidFill>
                  <a:srgbClr val="0070C0"/>
                </a:solidFill>
              </a:rPr>
              <a:t>强制类型转换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772816"/>
            <a:ext cx="10873208" cy="439938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和普通对象一样，泛型类的对象也可以采用强制类型转换转换成另外的泛型类型，不过只有当两者在各个方面兼容时才能这么做。泛型类的强制类型转换的一般格式如下所示。</a:t>
            </a:r>
          </a:p>
          <a:p>
            <a:pPr marL="0" indent="0">
              <a:buNone/>
            </a:pP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(</a:t>
            </a:r>
            <a:r>
              <a:rPr lang="zh-CN" altLang="en-US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泛型类名</a:t>
            </a: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&lt;</a:t>
            </a:r>
            <a:r>
              <a:rPr lang="zh-CN" altLang="en-US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实际参数</a:t>
            </a: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&gt;)</a:t>
            </a:r>
            <a:r>
              <a:rPr lang="zh-CN" altLang="en-US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泛型对象</a:t>
            </a:r>
          </a:p>
        </p:txBody>
      </p:sp>
    </p:spTree>
    <p:extLst>
      <p:ext uri="{BB962C8B-B14F-4D97-AF65-F5344CB8AC3E}">
        <p14:creationId xmlns:p14="http://schemas.microsoft.com/office/powerpoint/2010/main" val="282483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>
                <a:solidFill>
                  <a:srgbClr val="0070C0"/>
                </a:solidFill>
              </a:rPr>
              <a:t>擦    除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擦除的工作原理是：当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代码被编译时，全部泛型类型的信息会被删除（擦除）。也就是使用类型参数来了替换它们的限界类型，如果没有指定界限，则默认类型是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Object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，然后运用相应的强制转换（由类型参数来决定）以维持与类型参数的类型兼容。编译器会强制这种类型兼容。对于泛型来说，这种方法意味着在运行时不存在类型参数，它们仅仅只是一种语法糖源代码机制。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何谓擦除</a:t>
            </a:r>
          </a:p>
        </p:txBody>
      </p:sp>
    </p:spTree>
    <p:extLst>
      <p:ext uri="{BB962C8B-B14F-4D97-AF65-F5344CB8AC3E}">
        <p14:creationId xmlns:p14="http://schemas.microsoft.com/office/powerpoint/2010/main" val="348508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>
                <a:solidFill>
                  <a:srgbClr val="0070C0"/>
                </a:solidFill>
              </a:rPr>
              <a:t>擦    除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．静态成员共享问题</a:t>
            </a:r>
          </a:p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．重载冲突问题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擦除带来的另外一个问题是重载的冲突，例如有如下两个方法重载。</a:t>
            </a:r>
          </a:p>
          <a:p>
            <a:pPr marL="0" indent="0">
              <a:buNone/>
            </a:pPr>
            <a:r>
              <a:rPr lang="en-US" altLang="zh-CN" sz="22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void conflict(T o){  }</a:t>
            </a:r>
          </a:p>
          <a:p>
            <a:pPr marL="0" indent="0">
              <a:buNone/>
            </a:pPr>
            <a:r>
              <a:rPr lang="en-US" altLang="zh-CN" sz="22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void conflict(Object o){  }</a:t>
            </a:r>
          </a:p>
          <a:p>
            <a:pPr marL="0" indent="0">
              <a:buNone/>
            </a:pP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．接口实现问题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由于接口也可以是泛型接口，而一个类又可以实现多个泛型接口，所以也可能会引发冲突。比如下面代码。</a:t>
            </a:r>
          </a:p>
          <a:p>
            <a:pPr marL="0" indent="0">
              <a:buNone/>
            </a:pPr>
            <a:r>
              <a:rPr lang="en-US" altLang="zh-CN" sz="22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class foo implements Comparable&lt;Integer&gt;, Comparable&lt;Long&gt;</a:t>
            </a:r>
            <a:endParaRPr lang="zh-CN" altLang="en-US" sz="2200" i="1" dirty="0">
              <a:solidFill>
                <a:schemeClr val="tx2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擦除带来的错误</a:t>
            </a:r>
          </a:p>
        </p:txBody>
      </p:sp>
    </p:spTree>
    <p:extLst>
      <p:ext uri="{BB962C8B-B14F-4D97-AF65-F5344CB8AC3E}">
        <p14:creationId xmlns:p14="http://schemas.microsoft.com/office/powerpoint/2010/main" val="224791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本章</a:t>
            </a:r>
            <a:r>
              <a:rPr 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17309" y="1916832"/>
            <a:ext cx="10157354" cy="4941168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泛 型 基 础</a:t>
            </a:r>
          </a:p>
          <a:p>
            <a:r>
              <a:rPr lang="zh-CN" altLang="en-US" dirty="0"/>
              <a:t>使 用 泛 型 详 解</a:t>
            </a:r>
          </a:p>
          <a:p>
            <a:r>
              <a:rPr lang="zh-CN" altLang="en-US" dirty="0"/>
              <a:t>类型通配符</a:t>
            </a:r>
          </a:p>
          <a:p>
            <a:r>
              <a:rPr lang="zh-CN" altLang="en-US" dirty="0"/>
              <a:t>泛 型 方 法</a:t>
            </a:r>
          </a:p>
          <a:p>
            <a:r>
              <a:rPr lang="zh-CN" altLang="en-US" dirty="0"/>
              <a:t>泛 型 接 口</a:t>
            </a:r>
          </a:p>
          <a:p>
            <a:r>
              <a:rPr lang="zh-CN" altLang="en-US" dirty="0"/>
              <a:t>泛 型 继 承</a:t>
            </a:r>
          </a:p>
          <a:p>
            <a:r>
              <a:rPr lang="zh-CN" altLang="en-US" dirty="0"/>
              <a:t>强制类型转换</a:t>
            </a:r>
          </a:p>
          <a:p>
            <a:r>
              <a:rPr lang="zh-CN" altLang="en-US" dirty="0"/>
              <a:t>擦    除</a:t>
            </a:r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>
                <a:solidFill>
                  <a:srgbClr val="0070C0"/>
                </a:solidFill>
              </a:rPr>
              <a:t>泛 型 基 础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）类型安全。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泛型的主要目标是提高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程序的类型安全。即我们可以通过通过知道使用泛型定义的来对变量的类型进行限制，编译器可以在一个高得多的层次上进类型验证程度上验证类型假设。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（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）消避免除 强制类型转换。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泛型的一个附带好处是，消除避免源代码中的许多强制类型转换。这使得代码更加可读，并且减少了出错机会。尽管减少强制类型转换可以降低使用泛型类的代码的复杂度，但是声明泛型变量会带来相应的复杂。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使用泛型的好处</a:t>
            </a:r>
          </a:p>
        </p:txBody>
      </p:sp>
    </p:spTree>
    <p:extLst>
      <p:ext uri="{BB962C8B-B14F-4D97-AF65-F5344CB8AC3E}">
        <p14:creationId xmlns:p14="http://schemas.microsoft.com/office/powerpoint/2010/main" val="230583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>
                <a:solidFill>
                  <a:srgbClr val="0070C0"/>
                </a:solidFill>
              </a:rPr>
              <a:t>泛 型 基 础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在编译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程序时，如果不检查类型会引发异常</a:t>
            </a: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。如果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希望创建一个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List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对象，并且该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List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对象中只能保存字符串类型，此时我们可以扩展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ArrayList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类型检查</a:t>
            </a:r>
          </a:p>
        </p:txBody>
      </p:sp>
    </p:spTree>
    <p:extLst>
      <p:ext uri="{BB962C8B-B14F-4D97-AF65-F5344CB8AC3E}">
        <p14:creationId xmlns:p14="http://schemas.microsoft.com/office/powerpoint/2010/main" val="234576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>
                <a:solidFill>
                  <a:srgbClr val="0070C0"/>
                </a:solidFill>
              </a:rPr>
              <a:t>使 用 泛 型 详 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从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JDK l.5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开始，我们 可以为任何类增加泛型声明（并不是只有集合类才可以使用泛型声明，虽然泛型是集合类的重要使用场所）。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定义泛型接口和类</a:t>
            </a:r>
          </a:p>
        </p:txBody>
      </p:sp>
    </p:spTree>
    <p:extLst>
      <p:ext uri="{BB962C8B-B14F-4D97-AF65-F5344CB8AC3E}">
        <p14:creationId xmlns:p14="http://schemas.microsoft.com/office/powerpoint/2010/main" val="240639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>
                <a:solidFill>
                  <a:srgbClr val="0070C0"/>
                </a:solidFill>
              </a:rPr>
              <a:t>使 用 泛 型 详 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程序应用中，我们也可以从泛型类中派生一个子类。当创建了带泛型声明的接口和父类之后，我们就可以为该接口创建实现类，或从该父类来派生子类。但是读者需要注意的是，在使用这些接口和父类时不能再包含类型形参。例如下面代码是错误的：</a:t>
            </a:r>
          </a:p>
          <a:p>
            <a:pPr marL="0" indent="0">
              <a:buNone/>
            </a:pP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public class A extends </a:t>
            </a:r>
            <a:r>
              <a:rPr lang="en-US" altLang="zh-CN" sz="2000" i="1" dirty="0" err="1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fru</a:t>
            </a: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&lt;T&gt;{}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如果想从类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fru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中派生一个子类，可以使用如下代码实现。</a:t>
            </a:r>
          </a:p>
          <a:p>
            <a:pPr marL="0" indent="0">
              <a:buNone/>
            </a:pP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public class A extends </a:t>
            </a:r>
            <a:r>
              <a:rPr lang="en-US" altLang="zh-CN" sz="2000" i="1" dirty="0" err="1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fru</a:t>
            </a:r>
            <a:r>
              <a:rPr lang="en-US" altLang="zh-CN" sz="2000" i="1" dirty="0">
                <a:solidFill>
                  <a:schemeClr val="tx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&lt;String&gt;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派生子类</a:t>
            </a:r>
          </a:p>
        </p:txBody>
      </p:sp>
    </p:spTree>
    <p:extLst>
      <p:ext uri="{BB962C8B-B14F-4D97-AF65-F5344CB8AC3E}">
        <p14:creationId xmlns:p14="http://schemas.microsoft.com/office/powerpoint/2010/main" val="268030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>
                <a:solidFill>
                  <a:srgbClr val="0070C0"/>
                </a:solidFill>
              </a:rPr>
              <a:t>使 用 泛 型 详 解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我们可以把类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ArrayList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&lt;String&gt;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当做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ArrayList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的子类，而事实上系统并没有为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ArrayList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&lt;String&gt;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生成新的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class 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文件，而且也不会把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ArrayList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&lt;String&gt;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当成新类来处理。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并不存在泛型类</a:t>
            </a:r>
          </a:p>
        </p:txBody>
      </p:sp>
    </p:spTree>
    <p:extLst>
      <p:ext uri="{BB962C8B-B14F-4D97-AF65-F5344CB8AC3E}">
        <p14:creationId xmlns:p14="http://schemas.microsoft.com/office/powerpoint/2010/main" val="197761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>
                <a:solidFill>
                  <a:srgbClr val="0070C0"/>
                </a:solidFill>
              </a:rPr>
              <a:t>类型通配符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当直接使用“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List&lt;?&gt;”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这种形式时，这说明这个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List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集合是任何泛型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List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的父类。但还有一种特殊的情况，我们不想这个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List&lt;?&gt;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是任何泛型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List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的父类，只想表示它是某一类泛型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List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的父类。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设置类型实参通配符的上限</a:t>
            </a:r>
          </a:p>
        </p:txBody>
      </p:sp>
    </p:spTree>
    <p:extLst>
      <p:ext uri="{BB962C8B-B14F-4D97-AF65-F5344CB8AC3E}">
        <p14:creationId xmlns:p14="http://schemas.microsoft.com/office/powerpoint/2010/main" val="201659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>
                <a:solidFill>
                  <a:srgbClr val="0070C0"/>
                </a:solidFill>
              </a:rPr>
              <a:t>类型通配符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84678"/>
            <a:ext cx="10873208" cy="418752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语言中，泛型不仅允许在使用通配符形参时设定类型上限，也可以在定义类型形参时设定上限，这样表示传给这个类型形参的实际类型必须是上限类型，或是该上限类型的子类。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4" y="1185169"/>
            <a:ext cx="10658837" cy="79951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F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设置类型形参的上限</a:t>
            </a:r>
          </a:p>
        </p:txBody>
      </p:sp>
    </p:spTree>
    <p:extLst>
      <p:ext uri="{BB962C8B-B14F-4D97-AF65-F5344CB8AC3E}">
        <p14:creationId xmlns:p14="http://schemas.microsoft.com/office/powerpoint/2010/main" val="68352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301D382-32B0-43EE-932C-28906AF3761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回顾</Template>
  <TotalTime>0</TotalTime>
  <Words>1246</Words>
  <Application>Microsoft Office PowerPoint</Application>
  <PresentationFormat>自定义</PresentationFormat>
  <Paragraphs>77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华文宋体</vt:lpstr>
      <vt:lpstr>宋体</vt:lpstr>
      <vt:lpstr>微软雅黑</vt:lpstr>
      <vt:lpstr>Calibri</vt:lpstr>
      <vt:lpstr>Calibri Light</vt:lpstr>
      <vt:lpstr>回顾</vt:lpstr>
      <vt:lpstr>      泛           型</vt:lpstr>
      <vt:lpstr>本章内容</vt:lpstr>
      <vt:lpstr>泛 型 基 础</vt:lpstr>
      <vt:lpstr>泛 型 基 础</vt:lpstr>
      <vt:lpstr>使 用 泛 型 详 解</vt:lpstr>
      <vt:lpstr>使 用 泛 型 详 解</vt:lpstr>
      <vt:lpstr>使 用 泛 型 详 解</vt:lpstr>
      <vt:lpstr>类型通配符</vt:lpstr>
      <vt:lpstr>类型通配符</vt:lpstr>
      <vt:lpstr>类型通配符</vt:lpstr>
      <vt:lpstr>泛 型 方 法</vt:lpstr>
      <vt:lpstr>泛 型 接 口</vt:lpstr>
      <vt:lpstr>泛型继承</vt:lpstr>
      <vt:lpstr>泛型继承</vt:lpstr>
      <vt:lpstr>强制类型转换</vt:lpstr>
      <vt:lpstr>擦    除</vt:lpstr>
      <vt:lpstr>擦    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2018-05-21T01:02:34Z</dcterms:created>
  <dcterms:modified xsi:type="dcterms:W3CDTF">2019-07-09T04:13:43Z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