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19"/>
  </p:notesMasterIdLst>
  <p:handoutMasterIdLst>
    <p:handoutMasterId r:id="rId20"/>
  </p:handoutMasterIdLst>
  <p:sldIdLst>
    <p:sldId id="264" r:id="rId5"/>
    <p:sldId id="276" r:id="rId6"/>
    <p:sldId id="309" r:id="rId7"/>
    <p:sldId id="310" r:id="rId8"/>
    <p:sldId id="311" r:id="rId9"/>
    <p:sldId id="312" r:id="rId10"/>
    <p:sldId id="313" r:id="rId11"/>
    <p:sldId id="314" r:id="rId12"/>
    <p:sldId id="316" r:id="rId13"/>
    <p:sldId id="315" r:id="rId14"/>
    <p:sldId id="317" r:id="rId15"/>
    <p:sldId id="318" r:id="rId16"/>
    <p:sldId id="319" r:id="rId17"/>
    <p:sldId id="320" r:id="rId18"/>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howGuides="1">
      <p:cViewPr varScale="1">
        <p:scale>
          <a:sx n="78" d="100"/>
          <a:sy n="78" d="100"/>
        </p:scale>
        <p:origin x="204" y="96"/>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2019/7/9</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2019/7/9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0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91662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1232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2BB3D5-B3F4-4256-B6ED-4B874E5DE258}"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pPr rtl="0"/>
            <a:endParaRPr lang="zh-CN" altLang="en-US" noProof="0" dirty="0"/>
          </a:p>
        </p:txBody>
      </p:sp>
      <p:sp>
        <p:nvSpPr>
          <p:cNvPr id="6" name="Slide Number Placeholder 5"/>
          <p:cNvSpPr>
            <a:spLocks noGrp="1"/>
          </p:cNvSpPr>
          <p:nvPr>
            <p:ph type="sldNum" sz="quarter" idx="12"/>
          </p:nvPr>
        </p:nvSpPr>
        <p:spPr/>
        <p:txBody>
          <a:bodyPr/>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91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52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9DE028-75A5-419A-B395-C2EDFBD58642}"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pPr rtl="0"/>
            <a:endParaRPr lang="zh-CN" altLang="en-U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175347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6994"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6301"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B54F77-3742-4919-9EAD-96757A014E94}"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p>
            <a:pPr rtl="0"/>
            <a:endParaRPr lang="zh-CN" altLang="en-U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85952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C6EB163-526A-4855-8844-4C6501B96975}" type="datetime1">
              <a:rPr lang="zh-CN" altLang="en-US" smtClean="0"/>
              <a:pPr/>
              <a:t>2019/7/9</a:t>
            </a:fld>
            <a:endParaRPr lang="zh-CN" altLang="en-US" dirty="0"/>
          </a:p>
        </p:txBody>
      </p:sp>
      <p:sp>
        <p:nvSpPr>
          <p:cNvPr id="4" name="Footer Placeholder 3"/>
          <p:cNvSpPr>
            <a:spLocks noGrp="1"/>
          </p:cNvSpPr>
          <p:nvPr>
            <p:ph type="ftr" sz="quarter" idx="11"/>
          </p:nvPr>
        </p:nvSpPr>
        <p:spPr/>
        <p:txBody>
          <a:bodyPr/>
          <a:lstStyle/>
          <a:p>
            <a:pPr rtl="0"/>
            <a:endParaRPr lang="zh-CN" altLang="en-U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143003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noProof="0" dirty="0"/>
          </a:p>
        </p:txBody>
      </p:sp>
      <p:sp>
        <p:nvSpPr>
          <p:cNvPr id="9" name="Slide Number Placeholder 8"/>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2212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zh-CN" alt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75540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endParaRPr lang="zh-CN" altLang="en-US" noProof="0" dirty="0"/>
          </a:p>
        </p:txBody>
      </p:sp>
      <p:sp>
        <p:nvSpPr>
          <p:cNvPr id="7" name="Slide Number Placeholder 6"/>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5002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B37DED6-D4C7-42EE-AB49-D2E39E64FDE4}" type="slidenum">
              <a:rPr lang="en-US" altLang="zh-CN" smtClean="0"/>
              <a:pPr/>
              <a:t>‹#›</a:t>
            </a:fld>
            <a:endParaRPr lang="zh-CN" alt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41732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4292" y="2204864"/>
            <a:ext cx="5328592" cy="1703155"/>
          </a:xfrm>
        </p:spPr>
        <p:txBody>
          <a:bodyPr rtlCol="0">
            <a:normAutofit/>
          </a:bodyPr>
          <a:lstStyle/>
          <a:p>
            <a:r>
              <a:rPr lang="zh-CN" altLang="en-US" sz="4000" dirty="0" smtClean="0"/>
              <a:t>异  常  处  理</a:t>
            </a:r>
            <a:endParaRPr lang="zh-CN" altLang="en-US" sz="4000"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自定义异常</a:t>
            </a:r>
          </a:p>
        </p:txBody>
      </p:sp>
      <p:sp>
        <p:nvSpPr>
          <p:cNvPr id="5" name="内容占位符 4"/>
          <p:cNvSpPr>
            <a:spLocks noGrp="1"/>
          </p:cNvSpPr>
          <p:nvPr>
            <p:ph sz="half" idx="1"/>
          </p:nvPr>
        </p:nvSpPr>
        <p:spPr>
          <a:xfrm>
            <a:off x="621804" y="1984678"/>
            <a:ext cx="10873208" cy="5260746"/>
          </a:xfrm>
        </p:spPr>
        <p:txBody>
          <a:bodyPr>
            <a:normAutofit/>
          </a:bodyPr>
          <a:lstStyle/>
          <a:p>
            <a:pPr marL="0" indent="0">
              <a:buNone/>
            </a:pPr>
            <a:r>
              <a:rPr lang="en-US" altLang="zh-CN" dirty="0" err="1">
                <a:solidFill>
                  <a:srgbClr val="002060"/>
                </a:solidFill>
                <a:latin typeface="华文宋体" panose="02010600040101010101" pitchFamily="2" charset="-122"/>
                <a:ea typeface="华文宋体" panose="02010600040101010101" pitchFamily="2" charset="-122"/>
              </a:rPr>
              <a:t>Throwable</a:t>
            </a:r>
            <a:r>
              <a:rPr lang="zh-CN" altLang="en-US" dirty="0">
                <a:solidFill>
                  <a:srgbClr val="002060"/>
                </a:solidFill>
                <a:latin typeface="华文宋体" panose="02010600040101010101" pitchFamily="2" charset="-122"/>
                <a:ea typeface="华文宋体" panose="02010600040101010101" pitchFamily="2" charset="-122"/>
              </a:rPr>
              <a:t>是</a:t>
            </a:r>
            <a:r>
              <a:rPr lang="en-US" altLang="zh-CN" dirty="0" err="1">
                <a:solidFill>
                  <a:srgbClr val="002060"/>
                </a:solidFill>
                <a:latin typeface="华文宋体" panose="02010600040101010101" pitchFamily="2" charset="-122"/>
                <a:ea typeface="华文宋体" panose="02010600040101010101" pitchFamily="2" charset="-122"/>
              </a:rPr>
              <a:t>java.lang</a:t>
            </a:r>
            <a:r>
              <a:rPr lang="zh-CN" altLang="en-US" dirty="0">
                <a:solidFill>
                  <a:srgbClr val="002060"/>
                </a:solidFill>
                <a:latin typeface="华文宋体" panose="02010600040101010101" pitchFamily="2" charset="-122"/>
                <a:ea typeface="华文宋体" panose="02010600040101010101" pitchFamily="2" charset="-122"/>
              </a:rPr>
              <a:t>包中一个专门用来处理异常的类。它有两个子类，即</a:t>
            </a:r>
            <a:r>
              <a:rPr lang="en-US" altLang="zh-CN" dirty="0">
                <a:solidFill>
                  <a:srgbClr val="002060"/>
                </a:solidFill>
                <a:latin typeface="华文宋体" panose="02010600040101010101" pitchFamily="2" charset="-122"/>
                <a:ea typeface="华文宋体" panose="02010600040101010101" pitchFamily="2" charset="-122"/>
              </a:rPr>
              <a:t>Error</a:t>
            </a:r>
            <a:r>
              <a:rPr lang="zh-CN" altLang="en-US" dirty="0">
                <a:solidFill>
                  <a:srgbClr val="002060"/>
                </a:solidFill>
                <a:latin typeface="华文宋体" panose="02010600040101010101" pitchFamily="2" charset="-122"/>
                <a:ea typeface="华文宋体" panose="02010600040101010101" pitchFamily="2" charset="-122"/>
              </a:rPr>
              <a:t>和</a:t>
            </a:r>
            <a:r>
              <a:rPr lang="en-US" altLang="zh-CN" dirty="0">
                <a:solidFill>
                  <a:srgbClr val="002060"/>
                </a:solidFill>
                <a:latin typeface="华文宋体" panose="02010600040101010101" pitchFamily="2" charset="-122"/>
                <a:ea typeface="华文宋体" panose="02010600040101010101" pitchFamily="2" charset="-122"/>
              </a:rPr>
              <a:t>Exception</a:t>
            </a:r>
            <a:r>
              <a:rPr lang="zh-CN" altLang="en-US" dirty="0">
                <a:solidFill>
                  <a:srgbClr val="002060"/>
                </a:solidFill>
                <a:latin typeface="华文宋体" panose="02010600040101010101" pitchFamily="2" charset="-122"/>
                <a:ea typeface="华文宋体" panose="02010600040101010101" pitchFamily="2" charset="-122"/>
              </a:rPr>
              <a:t>，它们分别用来处理两组异常</a:t>
            </a:r>
            <a:r>
              <a:rPr lang="zh-CN" altLang="en-US" dirty="0" smtClean="0">
                <a:solidFill>
                  <a:srgbClr val="002060"/>
                </a:solidFill>
                <a:latin typeface="华文宋体" panose="02010600040101010101" pitchFamily="2" charset="-122"/>
                <a:ea typeface="华文宋体" panose="02010600040101010101" pitchFamily="2" charset="-122"/>
              </a:rPr>
              <a:t>。</a:t>
            </a:r>
            <a:endParaRPr lang="en-US" altLang="zh-CN" dirty="0" smtClean="0">
              <a:solidFill>
                <a:srgbClr val="002060"/>
              </a:solidFill>
              <a:latin typeface="华文宋体" panose="02010600040101010101" pitchFamily="2" charset="-122"/>
              <a:ea typeface="华文宋体" panose="02010600040101010101" pitchFamily="2" charset="-122"/>
            </a:endParaRPr>
          </a:p>
          <a:p>
            <a:r>
              <a:rPr lang="en-US" altLang="zh-CN" dirty="0" err="1">
                <a:solidFill>
                  <a:srgbClr val="002060"/>
                </a:solidFill>
                <a:latin typeface="华文宋体" panose="02010600040101010101" pitchFamily="2" charset="-122"/>
                <a:ea typeface="华文宋体" panose="02010600040101010101" pitchFamily="2" charset="-122"/>
              </a:rPr>
              <a:t>ArithmeticException</a:t>
            </a:r>
            <a:r>
              <a:rPr lang="zh-CN" altLang="en-US" dirty="0">
                <a:solidFill>
                  <a:srgbClr val="002060"/>
                </a:solidFill>
                <a:latin typeface="华文宋体" panose="02010600040101010101" pitchFamily="2" charset="-122"/>
                <a:ea typeface="华文宋体" panose="02010600040101010101" pitchFamily="2" charset="-122"/>
              </a:rPr>
              <a:t>：由于除数为</a:t>
            </a:r>
            <a:r>
              <a:rPr lang="en-US" altLang="zh-CN" dirty="0">
                <a:solidFill>
                  <a:srgbClr val="002060"/>
                </a:solidFill>
                <a:latin typeface="华文宋体" panose="02010600040101010101" pitchFamily="2" charset="-122"/>
                <a:ea typeface="华文宋体" panose="02010600040101010101" pitchFamily="2" charset="-122"/>
              </a:rPr>
              <a:t>0</a:t>
            </a:r>
            <a:r>
              <a:rPr lang="zh-CN" altLang="en-US" dirty="0">
                <a:solidFill>
                  <a:srgbClr val="002060"/>
                </a:solidFill>
                <a:latin typeface="华文宋体" panose="02010600040101010101" pitchFamily="2" charset="-122"/>
                <a:ea typeface="华文宋体" panose="02010600040101010101" pitchFamily="2" charset="-122"/>
              </a:rPr>
              <a:t>引起的异常。</a:t>
            </a:r>
          </a:p>
          <a:p>
            <a:r>
              <a:rPr lang="en-US" altLang="zh-CN" dirty="0" err="1">
                <a:solidFill>
                  <a:srgbClr val="002060"/>
                </a:solidFill>
                <a:latin typeface="华文宋体" panose="02010600040101010101" pitchFamily="2" charset="-122"/>
                <a:ea typeface="华文宋体" panose="02010600040101010101" pitchFamily="2" charset="-122"/>
              </a:rPr>
              <a:t>ArrayStoreException</a:t>
            </a:r>
            <a:r>
              <a:rPr lang="zh-CN" altLang="en-US" dirty="0">
                <a:solidFill>
                  <a:srgbClr val="002060"/>
                </a:solidFill>
                <a:latin typeface="华文宋体" panose="02010600040101010101" pitchFamily="2" charset="-122"/>
                <a:ea typeface="华文宋体" panose="02010600040101010101" pitchFamily="2" charset="-122"/>
              </a:rPr>
              <a:t>：由于数组存储空间不够引起的异常。</a:t>
            </a:r>
          </a:p>
          <a:p>
            <a:r>
              <a:rPr lang="en-US" altLang="zh-CN" dirty="0" err="1">
                <a:solidFill>
                  <a:srgbClr val="002060"/>
                </a:solidFill>
                <a:latin typeface="华文宋体" panose="02010600040101010101" pitchFamily="2" charset="-122"/>
                <a:ea typeface="华文宋体" panose="02010600040101010101" pitchFamily="2" charset="-122"/>
              </a:rPr>
              <a:t>ClassCastException</a:t>
            </a:r>
            <a:r>
              <a:rPr lang="zh-CN" altLang="en-US" dirty="0">
                <a:solidFill>
                  <a:srgbClr val="002060"/>
                </a:solidFill>
                <a:latin typeface="华文宋体" panose="02010600040101010101" pitchFamily="2" charset="-122"/>
                <a:ea typeface="华文宋体" panose="02010600040101010101" pitchFamily="2" charset="-122"/>
              </a:rPr>
              <a:t>：当把一个对象归为某个类，但实际上此对象并不是由这个类创建的，也不是其子类创建的，则会引起异常。</a:t>
            </a:r>
          </a:p>
          <a:p>
            <a:r>
              <a:rPr lang="en-US" altLang="zh-CN" dirty="0" err="1">
                <a:solidFill>
                  <a:srgbClr val="002060"/>
                </a:solidFill>
                <a:latin typeface="华文宋体" panose="02010600040101010101" pitchFamily="2" charset="-122"/>
                <a:ea typeface="华文宋体" panose="02010600040101010101" pitchFamily="2" charset="-122"/>
              </a:rPr>
              <a:t>IllegalMonitorStateException</a:t>
            </a:r>
            <a:r>
              <a:rPr lang="zh-CN" altLang="en-US" dirty="0">
                <a:solidFill>
                  <a:srgbClr val="002060"/>
                </a:solidFill>
                <a:latin typeface="华文宋体" panose="02010600040101010101" pitchFamily="2" charset="-122"/>
                <a:ea typeface="华文宋体" panose="02010600040101010101" pitchFamily="2" charset="-122"/>
              </a:rPr>
              <a:t>：监控器状态出错引起的异常。</a:t>
            </a:r>
          </a:p>
          <a:p>
            <a:r>
              <a:rPr lang="en-US" altLang="zh-CN" dirty="0" err="1">
                <a:solidFill>
                  <a:srgbClr val="002060"/>
                </a:solidFill>
                <a:latin typeface="华文宋体" panose="02010600040101010101" pitchFamily="2" charset="-122"/>
                <a:ea typeface="华文宋体" panose="02010600040101010101" pitchFamily="2" charset="-122"/>
              </a:rPr>
              <a:t>NegativeArraySizeException</a:t>
            </a:r>
            <a:r>
              <a:rPr lang="zh-CN" altLang="en-US" dirty="0">
                <a:solidFill>
                  <a:srgbClr val="002060"/>
                </a:solidFill>
                <a:latin typeface="华文宋体" panose="02010600040101010101" pitchFamily="2" charset="-122"/>
                <a:ea typeface="华文宋体" panose="02010600040101010101" pitchFamily="2" charset="-122"/>
              </a:rPr>
              <a:t>：数组长度是负数，则产生异常。</a:t>
            </a:r>
          </a:p>
          <a:p>
            <a:r>
              <a:rPr lang="en-US" altLang="zh-CN" dirty="0" err="1">
                <a:solidFill>
                  <a:srgbClr val="002060"/>
                </a:solidFill>
                <a:latin typeface="华文宋体" panose="02010600040101010101" pitchFamily="2" charset="-122"/>
                <a:ea typeface="华文宋体" panose="02010600040101010101" pitchFamily="2" charset="-122"/>
              </a:rPr>
              <a:t>NullPointerException</a:t>
            </a:r>
            <a:r>
              <a:rPr lang="zh-CN" altLang="en-US" dirty="0">
                <a:solidFill>
                  <a:srgbClr val="002060"/>
                </a:solidFill>
                <a:latin typeface="华文宋体" panose="02010600040101010101" pitchFamily="2" charset="-122"/>
                <a:ea typeface="华文宋体" panose="02010600040101010101" pitchFamily="2" charset="-122"/>
              </a:rPr>
              <a:t>：程序试图访问一个空的数组中的元素或访问空的对象中的方法或变量时产生异常。</a:t>
            </a:r>
          </a:p>
          <a:p>
            <a:pPr marL="0" indent="0">
              <a:buNone/>
            </a:pPr>
            <a:endParaRPr lang="zh-CN" altLang="en-US" dirty="0">
              <a:solidFill>
                <a:srgbClr val="002060"/>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err="1">
                <a:solidFill>
                  <a:srgbClr val="00B0F0"/>
                </a:solidFill>
                <a:latin typeface="华文宋体" panose="02010600040101010101" pitchFamily="2" charset="-122"/>
                <a:ea typeface="华文宋体" panose="02010600040101010101" pitchFamily="2" charset="-122"/>
              </a:rPr>
              <a:t>Throwable</a:t>
            </a:r>
            <a:r>
              <a:rPr lang="zh-CN" altLang="en-US" sz="2800" dirty="0">
                <a:solidFill>
                  <a:srgbClr val="00B0F0"/>
                </a:solidFill>
                <a:latin typeface="华文宋体" panose="02010600040101010101" pitchFamily="2" charset="-122"/>
                <a:ea typeface="华文宋体" panose="02010600040101010101" pitchFamily="2" charset="-122"/>
              </a:rPr>
              <a:t>类及其子类介绍</a:t>
            </a:r>
          </a:p>
        </p:txBody>
      </p:sp>
    </p:spTree>
    <p:extLst>
      <p:ext uri="{BB962C8B-B14F-4D97-AF65-F5344CB8AC3E}">
        <p14:creationId xmlns:p14="http://schemas.microsoft.com/office/powerpoint/2010/main" val="275583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自定义异常</a:t>
            </a:r>
          </a:p>
        </p:txBody>
      </p:sp>
      <p:sp>
        <p:nvSpPr>
          <p:cNvPr id="5" name="内容占位符 4"/>
          <p:cNvSpPr>
            <a:spLocks noGrp="1"/>
          </p:cNvSpPr>
          <p:nvPr>
            <p:ph sz="half" idx="1"/>
          </p:nvPr>
        </p:nvSpPr>
        <p:spPr>
          <a:xfrm>
            <a:off x="621804" y="1984678"/>
            <a:ext cx="10873208" cy="4187521"/>
          </a:xfrm>
        </p:spPr>
        <p:txBody>
          <a:bodyPr>
            <a:normAutofit/>
          </a:bodyPr>
          <a:lstStyle/>
          <a:p>
            <a:r>
              <a:rPr lang="en-US" altLang="zh-CN" dirty="0" err="1">
                <a:solidFill>
                  <a:srgbClr val="002060"/>
                </a:solidFill>
                <a:latin typeface="华文宋体" panose="02010600040101010101" pitchFamily="2" charset="-122"/>
                <a:ea typeface="华文宋体" panose="02010600040101010101" pitchFamily="2" charset="-122"/>
              </a:rPr>
              <a:t>OutofMemoryException</a:t>
            </a:r>
            <a:r>
              <a:rPr lang="zh-CN" altLang="en-US" dirty="0">
                <a:solidFill>
                  <a:srgbClr val="002060"/>
                </a:solidFill>
                <a:latin typeface="华文宋体" panose="02010600040101010101" pitchFamily="2" charset="-122"/>
                <a:ea typeface="华文宋体" panose="02010600040101010101" pitchFamily="2" charset="-122"/>
              </a:rPr>
              <a:t>：用</a:t>
            </a:r>
            <a:r>
              <a:rPr lang="en-US" altLang="zh-CN" dirty="0">
                <a:solidFill>
                  <a:srgbClr val="002060"/>
                </a:solidFill>
                <a:latin typeface="华文宋体" panose="02010600040101010101" pitchFamily="2" charset="-122"/>
                <a:ea typeface="华文宋体" panose="02010600040101010101" pitchFamily="2" charset="-122"/>
              </a:rPr>
              <a:t>new</a:t>
            </a:r>
            <a:r>
              <a:rPr lang="zh-CN" altLang="en-US" dirty="0">
                <a:solidFill>
                  <a:srgbClr val="002060"/>
                </a:solidFill>
                <a:latin typeface="华文宋体" panose="02010600040101010101" pitchFamily="2" charset="-122"/>
                <a:ea typeface="华文宋体" panose="02010600040101010101" pitchFamily="2" charset="-122"/>
              </a:rPr>
              <a:t>语句创建对象时，如系统无法为其分配内存空间则产生异常。</a:t>
            </a:r>
          </a:p>
          <a:p>
            <a:r>
              <a:rPr lang="en-US" altLang="zh-CN" dirty="0" err="1">
                <a:solidFill>
                  <a:srgbClr val="002060"/>
                </a:solidFill>
                <a:latin typeface="华文宋体" panose="02010600040101010101" pitchFamily="2" charset="-122"/>
                <a:ea typeface="华文宋体" panose="02010600040101010101" pitchFamily="2" charset="-122"/>
              </a:rPr>
              <a:t>SecurityException</a:t>
            </a:r>
            <a:r>
              <a:rPr lang="zh-CN" altLang="en-US" dirty="0">
                <a:solidFill>
                  <a:srgbClr val="002060"/>
                </a:solidFill>
                <a:latin typeface="华文宋体" panose="02010600040101010101" pitchFamily="2" charset="-122"/>
                <a:ea typeface="华文宋体" panose="02010600040101010101" pitchFamily="2" charset="-122"/>
              </a:rPr>
              <a:t>：由于访问了不应访问的指针，使安全性出问题而引起异常。</a:t>
            </a:r>
          </a:p>
          <a:p>
            <a:r>
              <a:rPr lang="en-US" altLang="zh-CN" dirty="0" err="1">
                <a:solidFill>
                  <a:srgbClr val="002060"/>
                </a:solidFill>
                <a:latin typeface="华文宋体" panose="02010600040101010101" pitchFamily="2" charset="-122"/>
                <a:ea typeface="华文宋体" panose="02010600040101010101" pitchFamily="2" charset="-122"/>
              </a:rPr>
              <a:t>IndexOutOfBoundsExcention</a:t>
            </a:r>
            <a:r>
              <a:rPr lang="zh-CN" altLang="en-US" dirty="0">
                <a:solidFill>
                  <a:srgbClr val="002060"/>
                </a:solidFill>
                <a:latin typeface="华文宋体" panose="02010600040101010101" pitchFamily="2" charset="-122"/>
                <a:ea typeface="华文宋体" panose="02010600040101010101" pitchFamily="2" charset="-122"/>
              </a:rPr>
              <a:t>：由于数组下标越界或字符串访问越界引起异常。</a:t>
            </a:r>
          </a:p>
          <a:p>
            <a:r>
              <a:rPr lang="en-US" altLang="zh-CN" dirty="0" err="1">
                <a:solidFill>
                  <a:srgbClr val="002060"/>
                </a:solidFill>
                <a:latin typeface="华文宋体" panose="02010600040101010101" pitchFamily="2" charset="-122"/>
                <a:ea typeface="华文宋体" panose="02010600040101010101" pitchFamily="2" charset="-122"/>
              </a:rPr>
              <a:t>IOException</a:t>
            </a:r>
            <a:r>
              <a:rPr lang="zh-CN" altLang="en-US" dirty="0">
                <a:solidFill>
                  <a:srgbClr val="002060"/>
                </a:solidFill>
                <a:latin typeface="华文宋体" panose="02010600040101010101" pitchFamily="2" charset="-122"/>
                <a:ea typeface="华文宋体" panose="02010600040101010101" pitchFamily="2" charset="-122"/>
              </a:rPr>
              <a:t>：由于文件未找到、未打开或者</a:t>
            </a:r>
            <a:r>
              <a:rPr lang="en-US" altLang="zh-CN" dirty="0">
                <a:solidFill>
                  <a:srgbClr val="002060"/>
                </a:solidFill>
                <a:latin typeface="华文宋体" panose="02010600040101010101" pitchFamily="2" charset="-122"/>
                <a:ea typeface="华文宋体" panose="02010600040101010101" pitchFamily="2" charset="-122"/>
              </a:rPr>
              <a:t>I/O</a:t>
            </a:r>
            <a:r>
              <a:rPr lang="zh-CN" altLang="en-US" dirty="0">
                <a:solidFill>
                  <a:srgbClr val="002060"/>
                </a:solidFill>
                <a:latin typeface="华文宋体" panose="02010600040101010101" pitchFamily="2" charset="-122"/>
                <a:ea typeface="华文宋体" panose="02010600040101010101" pitchFamily="2" charset="-122"/>
              </a:rPr>
              <a:t>操作不能进行而引起异常。</a:t>
            </a:r>
          </a:p>
          <a:p>
            <a:r>
              <a:rPr lang="en-US" altLang="zh-CN" dirty="0" err="1">
                <a:solidFill>
                  <a:srgbClr val="002060"/>
                </a:solidFill>
                <a:latin typeface="华文宋体" panose="02010600040101010101" pitchFamily="2" charset="-122"/>
                <a:ea typeface="华文宋体" panose="02010600040101010101" pitchFamily="2" charset="-122"/>
              </a:rPr>
              <a:t>ClassNotFoundException</a:t>
            </a:r>
            <a:r>
              <a:rPr lang="zh-CN" altLang="en-US" dirty="0">
                <a:solidFill>
                  <a:srgbClr val="002060"/>
                </a:solidFill>
                <a:latin typeface="华文宋体" panose="02010600040101010101" pitchFamily="2" charset="-122"/>
                <a:ea typeface="华文宋体" panose="02010600040101010101" pitchFamily="2" charset="-122"/>
              </a:rPr>
              <a:t>：未找到指定名字的类或接口引起异常。</a:t>
            </a:r>
          </a:p>
          <a:p>
            <a:r>
              <a:rPr lang="en-US" altLang="zh-CN" dirty="0" err="1">
                <a:solidFill>
                  <a:srgbClr val="002060"/>
                </a:solidFill>
                <a:latin typeface="华文宋体" panose="02010600040101010101" pitchFamily="2" charset="-122"/>
                <a:ea typeface="华文宋体" panose="02010600040101010101" pitchFamily="2" charset="-122"/>
              </a:rPr>
              <a:t>CloneNotSupportedException</a:t>
            </a:r>
            <a:r>
              <a:rPr lang="zh-CN" altLang="en-US" dirty="0">
                <a:solidFill>
                  <a:srgbClr val="002060"/>
                </a:solidFill>
                <a:latin typeface="华文宋体" panose="02010600040101010101" pitchFamily="2" charset="-122"/>
                <a:ea typeface="华文宋体" panose="02010600040101010101" pitchFamily="2" charset="-122"/>
              </a:rPr>
              <a:t>：程序中的一个对象引用</a:t>
            </a:r>
            <a:r>
              <a:rPr lang="en-US" altLang="zh-CN" dirty="0">
                <a:solidFill>
                  <a:srgbClr val="002060"/>
                </a:solidFill>
                <a:latin typeface="华文宋体" panose="02010600040101010101" pitchFamily="2" charset="-122"/>
                <a:ea typeface="华文宋体" panose="02010600040101010101" pitchFamily="2" charset="-122"/>
              </a:rPr>
              <a:t>Object</a:t>
            </a:r>
            <a:r>
              <a:rPr lang="zh-CN" altLang="en-US" dirty="0">
                <a:solidFill>
                  <a:srgbClr val="002060"/>
                </a:solidFill>
                <a:latin typeface="华文宋体" panose="02010600040101010101" pitchFamily="2" charset="-122"/>
                <a:ea typeface="华文宋体" panose="02010600040101010101" pitchFamily="2" charset="-122"/>
              </a:rPr>
              <a:t>类的</a:t>
            </a:r>
            <a:r>
              <a:rPr lang="en-US" altLang="zh-CN" dirty="0">
                <a:solidFill>
                  <a:srgbClr val="002060"/>
                </a:solidFill>
                <a:latin typeface="华文宋体" panose="02010600040101010101" pitchFamily="2" charset="-122"/>
                <a:ea typeface="华文宋体" panose="02010600040101010101" pitchFamily="2" charset="-122"/>
              </a:rPr>
              <a:t>clone</a:t>
            </a:r>
            <a:r>
              <a:rPr lang="zh-CN" altLang="en-US" dirty="0">
                <a:solidFill>
                  <a:srgbClr val="002060"/>
                </a:solidFill>
                <a:latin typeface="华文宋体" panose="02010600040101010101" pitchFamily="2" charset="-122"/>
                <a:ea typeface="华文宋体" panose="02010600040101010101" pitchFamily="2" charset="-122"/>
              </a:rPr>
              <a:t>方法，但此对象并没有连接</a:t>
            </a:r>
            <a:r>
              <a:rPr lang="en-US" altLang="zh-CN" dirty="0" err="1">
                <a:solidFill>
                  <a:srgbClr val="002060"/>
                </a:solidFill>
                <a:latin typeface="华文宋体" panose="02010600040101010101" pitchFamily="2" charset="-122"/>
                <a:ea typeface="华文宋体" panose="02010600040101010101" pitchFamily="2" charset="-122"/>
              </a:rPr>
              <a:t>Cloneable</a:t>
            </a:r>
            <a:r>
              <a:rPr lang="zh-CN" altLang="en-US" dirty="0">
                <a:solidFill>
                  <a:srgbClr val="002060"/>
                </a:solidFill>
                <a:latin typeface="华文宋体" panose="02010600040101010101" pitchFamily="2" charset="-122"/>
                <a:ea typeface="华文宋体" panose="02010600040101010101" pitchFamily="2" charset="-122"/>
              </a:rPr>
              <a:t>接口，从而引起异常。</a:t>
            </a:r>
          </a:p>
          <a:p>
            <a:r>
              <a:rPr lang="en-US" altLang="zh-CN" dirty="0" err="1">
                <a:solidFill>
                  <a:srgbClr val="002060"/>
                </a:solidFill>
                <a:latin typeface="华文宋体" panose="02010600040101010101" pitchFamily="2" charset="-122"/>
                <a:ea typeface="华文宋体" panose="02010600040101010101" pitchFamily="2" charset="-122"/>
              </a:rPr>
              <a:t>InterruptedException</a:t>
            </a:r>
            <a:r>
              <a:rPr lang="zh-CN" altLang="en-US" dirty="0">
                <a:solidFill>
                  <a:srgbClr val="002060"/>
                </a:solidFill>
                <a:latin typeface="华文宋体" panose="02010600040101010101" pitchFamily="2" charset="-122"/>
                <a:ea typeface="华文宋体" panose="02010600040101010101" pitchFamily="2" charset="-122"/>
              </a:rPr>
              <a:t>：当一个线程处于等待状态时，另一个线程中断此线程，从而引起异常，有关线程的内容，将在本书后面的章节中进行详细讲述。</a:t>
            </a:r>
          </a:p>
        </p:txBody>
      </p:sp>
      <p:sp>
        <p:nvSpPr>
          <p:cNvPr id="4" name="标题 1"/>
          <p:cNvSpPr txBox="1">
            <a:spLocks/>
          </p:cNvSpPr>
          <p:nvPr/>
        </p:nvSpPr>
        <p:spPr>
          <a:xfrm>
            <a:off x="621804"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err="1">
                <a:solidFill>
                  <a:srgbClr val="00B0F0"/>
                </a:solidFill>
                <a:latin typeface="华文宋体" panose="02010600040101010101" pitchFamily="2" charset="-122"/>
                <a:ea typeface="华文宋体" panose="02010600040101010101" pitchFamily="2" charset="-122"/>
              </a:rPr>
              <a:t>Throwable</a:t>
            </a:r>
            <a:r>
              <a:rPr lang="zh-CN" altLang="en-US" sz="2800" dirty="0">
                <a:solidFill>
                  <a:srgbClr val="00B0F0"/>
                </a:solidFill>
                <a:latin typeface="华文宋体" panose="02010600040101010101" pitchFamily="2" charset="-122"/>
                <a:ea typeface="华文宋体" panose="02010600040101010101" pitchFamily="2" charset="-122"/>
              </a:rPr>
              <a:t>类及其子类介绍</a:t>
            </a:r>
          </a:p>
        </p:txBody>
      </p:sp>
    </p:spTree>
    <p:extLst>
      <p:ext uri="{BB962C8B-B14F-4D97-AF65-F5344CB8AC3E}">
        <p14:creationId xmlns:p14="http://schemas.microsoft.com/office/powerpoint/2010/main" val="3047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自定义异常</a:t>
            </a:r>
          </a:p>
        </p:txBody>
      </p:sp>
      <p:sp>
        <p:nvSpPr>
          <p:cNvPr id="5" name="内容占位符 4"/>
          <p:cNvSpPr>
            <a:spLocks noGrp="1"/>
          </p:cNvSpPr>
          <p:nvPr>
            <p:ph sz="half" idx="1"/>
          </p:nvPr>
        </p:nvSpPr>
        <p:spPr>
          <a:xfrm>
            <a:off x="621804" y="1984678"/>
            <a:ext cx="10873208" cy="4187521"/>
          </a:xfrm>
        </p:spPr>
        <p:txBody>
          <a:bodyPr>
            <a:normAutofit/>
          </a:bodyPr>
          <a:lstStyle/>
          <a:p>
            <a:r>
              <a:rPr lang="en-US" altLang="zh-CN" dirty="0" err="1">
                <a:solidFill>
                  <a:srgbClr val="002060"/>
                </a:solidFill>
                <a:latin typeface="华文宋体" panose="02010600040101010101" pitchFamily="2" charset="-122"/>
                <a:ea typeface="华文宋体" panose="02010600040101010101" pitchFamily="2" charset="-122"/>
              </a:rPr>
              <a:t>NoSuchMethodException</a:t>
            </a:r>
            <a:r>
              <a:rPr lang="zh-CN" altLang="en-US" dirty="0">
                <a:solidFill>
                  <a:srgbClr val="002060"/>
                </a:solidFill>
                <a:latin typeface="华文宋体" panose="02010600040101010101" pitchFamily="2" charset="-122"/>
                <a:ea typeface="华文宋体" panose="02010600040101010101" pitchFamily="2" charset="-122"/>
              </a:rPr>
              <a:t>：所调用的方法未找到，引起异常。</a:t>
            </a:r>
          </a:p>
          <a:p>
            <a:r>
              <a:rPr lang="en-US" altLang="zh-CN" dirty="0">
                <a:solidFill>
                  <a:srgbClr val="002060"/>
                </a:solidFill>
                <a:latin typeface="华文宋体" panose="02010600040101010101" pitchFamily="2" charset="-122"/>
                <a:ea typeface="华文宋体" panose="02010600040101010101" pitchFamily="2" charset="-122"/>
              </a:rPr>
              <a:t>Illega1AccessException</a:t>
            </a:r>
            <a:r>
              <a:rPr lang="zh-CN" altLang="en-US" dirty="0">
                <a:solidFill>
                  <a:srgbClr val="002060"/>
                </a:solidFill>
                <a:latin typeface="华文宋体" panose="02010600040101010101" pitchFamily="2" charset="-122"/>
                <a:ea typeface="华文宋体" panose="02010600040101010101" pitchFamily="2" charset="-122"/>
              </a:rPr>
              <a:t>：试图访问一个非</a:t>
            </a:r>
            <a:r>
              <a:rPr lang="en-US" altLang="zh-CN" dirty="0">
                <a:solidFill>
                  <a:srgbClr val="002060"/>
                </a:solidFill>
                <a:latin typeface="华文宋体" panose="02010600040101010101" pitchFamily="2" charset="-122"/>
                <a:ea typeface="华文宋体" panose="02010600040101010101" pitchFamily="2" charset="-122"/>
              </a:rPr>
              <a:t>public</a:t>
            </a:r>
            <a:r>
              <a:rPr lang="zh-CN" altLang="en-US" dirty="0">
                <a:solidFill>
                  <a:srgbClr val="002060"/>
                </a:solidFill>
                <a:latin typeface="华文宋体" panose="02010600040101010101" pitchFamily="2" charset="-122"/>
                <a:ea typeface="华文宋体" panose="02010600040101010101" pitchFamily="2" charset="-122"/>
              </a:rPr>
              <a:t>方法。</a:t>
            </a:r>
          </a:p>
          <a:p>
            <a:r>
              <a:rPr lang="en-US" altLang="zh-CN" dirty="0" err="1">
                <a:solidFill>
                  <a:srgbClr val="002060"/>
                </a:solidFill>
                <a:latin typeface="华文宋体" panose="02010600040101010101" pitchFamily="2" charset="-122"/>
                <a:ea typeface="华文宋体" panose="02010600040101010101" pitchFamily="2" charset="-122"/>
              </a:rPr>
              <a:t>StringIndexOutOfBoundsException</a:t>
            </a:r>
            <a:r>
              <a:rPr lang="zh-CN" altLang="en-US" dirty="0">
                <a:solidFill>
                  <a:srgbClr val="002060"/>
                </a:solidFill>
                <a:latin typeface="华文宋体" panose="02010600040101010101" pitchFamily="2" charset="-122"/>
                <a:ea typeface="华文宋体" panose="02010600040101010101" pitchFamily="2" charset="-122"/>
              </a:rPr>
              <a:t>：访问字符串序号越界，引起异常。</a:t>
            </a:r>
          </a:p>
          <a:p>
            <a:r>
              <a:rPr lang="en-US" altLang="zh-CN" dirty="0" err="1">
                <a:solidFill>
                  <a:srgbClr val="002060"/>
                </a:solidFill>
                <a:latin typeface="华文宋体" panose="02010600040101010101" pitchFamily="2" charset="-122"/>
                <a:ea typeface="华文宋体" panose="02010600040101010101" pitchFamily="2" charset="-122"/>
              </a:rPr>
              <a:t>ArrayIdexOutOfBoundsException</a:t>
            </a:r>
            <a:r>
              <a:rPr lang="zh-CN" altLang="en-US" dirty="0">
                <a:solidFill>
                  <a:srgbClr val="002060"/>
                </a:solidFill>
                <a:latin typeface="华文宋体" panose="02010600040101010101" pitchFamily="2" charset="-122"/>
                <a:ea typeface="华文宋体" panose="02010600040101010101" pitchFamily="2" charset="-122"/>
              </a:rPr>
              <a:t>：访问数组元素下标越界，引起异常。</a:t>
            </a:r>
          </a:p>
          <a:p>
            <a:r>
              <a:rPr lang="en-US" altLang="zh-CN" dirty="0" err="1">
                <a:solidFill>
                  <a:srgbClr val="002060"/>
                </a:solidFill>
                <a:latin typeface="华文宋体" panose="02010600040101010101" pitchFamily="2" charset="-122"/>
                <a:ea typeface="华文宋体" panose="02010600040101010101" pitchFamily="2" charset="-122"/>
              </a:rPr>
              <a:t>NumberFormatException</a:t>
            </a:r>
            <a:r>
              <a:rPr lang="zh-CN" altLang="en-US" dirty="0">
                <a:solidFill>
                  <a:srgbClr val="002060"/>
                </a:solidFill>
                <a:latin typeface="华文宋体" panose="02010600040101010101" pitchFamily="2" charset="-122"/>
                <a:ea typeface="华文宋体" panose="02010600040101010101" pitchFamily="2" charset="-122"/>
              </a:rPr>
              <a:t>：字符的</a:t>
            </a:r>
            <a:r>
              <a:rPr lang="en-US" altLang="zh-CN" dirty="0">
                <a:solidFill>
                  <a:srgbClr val="002060"/>
                </a:solidFill>
                <a:latin typeface="华文宋体" panose="02010600040101010101" pitchFamily="2" charset="-122"/>
                <a:ea typeface="华文宋体" panose="02010600040101010101" pitchFamily="2" charset="-122"/>
              </a:rPr>
              <a:t>UTF</a:t>
            </a:r>
            <a:r>
              <a:rPr lang="zh-CN" altLang="en-US" dirty="0">
                <a:solidFill>
                  <a:srgbClr val="002060"/>
                </a:solidFill>
                <a:latin typeface="华文宋体" panose="02010600040101010101" pitchFamily="2" charset="-122"/>
                <a:ea typeface="华文宋体" panose="02010600040101010101" pitchFamily="2" charset="-122"/>
              </a:rPr>
              <a:t>代码数据格式有错引起异常。</a:t>
            </a:r>
          </a:p>
          <a:p>
            <a:r>
              <a:rPr lang="en-US" altLang="zh-CN" dirty="0" err="1">
                <a:solidFill>
                  <a:srgbClr val="002060"/>
                </a:solidFill>
                <a:latin typeface="华文宋体" panose="02010600040101010101" pitchFamily="2" charset="-122"/>
                <a:ea typeface="华文宋体" panose="02010600040101010101" pitchFamily="2" charset="-122"/>
              </a:rPr>
              <a:t>IllegalThreadException</a:t>
            </a:r>
            <a:r>
              <a:rPr lang="zh-CN" altLang="en-US" dirty="0">
                <a:solidFill>
                  <a:srgbClr val="002060"/>
                </a:solidFill>
                <a:latin typeface="华文宋体" panose="02010600040101010101" pitchFamily="2" charset="-122"/>
                <a:ea typeface="华文宋体" panose="02010600040101010101" pitchFamily="2" charset="-122"/>
              </a:rPr>
              <a:t>：线程调用某个方法而所处状态不适当，引起异常。</a:t>
            </a:r>
          </a:p>
          <a:p>
            <a:r>
              <a:rPr lang="en-US" altLang="zh-CN" dirty="0" err="1">
                <a:solidFill>
                  <a:srgbClr val="002060"/>
                </a:solidFill>
                <a:latin typeface="华文宋体" panose="02010600040101010101" pitchFamily="2" charset="-122"/>
                <a:ea typeface="华文宋体" panose="02010600040101010101" pitchFamily="2" charset="-122"/>
              </a:rPr>
              <a:t>FileNotFoundException</a:t>
            </a:r>
            <a:r>
              <a:rPr lang="zh-CN" altLang="en-US" dirty="0">
                <a:solidFill>
                  <a:srgbClr val="002060"/>
                </a:solidFill>
                <a:latin typeface="华文宋体" panose="02010600040101010101" pitchFamily="2" charset="-122"/>
                <a:ea typeface="华文宋体" panose="02010600040101010101" pitchFamily="2" charset="-122"/>
              </a:rPr>
              <a:t>：未找到指定文件引起异常。</a:t>
            </a:r>
          </a:p>
          <a:p>
            <a:r>
              <a:rPr lang="en-US" altLang="zh-CN" dirty="0" err="1">
                <a:solidFill>
                  <a:srgbClr val="002060"/>
                </a:solidFill>
                <a:latin typeface="华文宋体" panose="02010600040101010101" pitchFamily="2" charset="-122"/>
                <a:ea typeface="华文宋体" panose="02010600040101010101" pitchFamily="2" charset="-122"/>
              </a:rPr>
              <a:t>EOFException</a:t>
            </a:r>
            <a:r>
              <a:rPr lang="zh-CN" altLang="en-US" dirty="0">
                <a:solidFill>
                  <a:srgbClr val="002060"/>
                </a:solidFill>
                <a:latin typeface="华文宋体" panose="02010600040101010101" pitchFamily="2" charset="-122"/>
                <a:ea typeface="华文宋体" panose="02010600040101010101" pitchFamily="2" charset="-122"/>
              </a:rPr>
              <a:t>：未完成输入操作即遇文件结束引起异常。</a:t>
            </a:r>
          </a:p>
        </p:txBody>
      </p:sp>
      <p:sp>
        <p:nvSpPr>
          <p:cNvPr id="4" name="标题 1"/>
          <p:cNvSpPr txBox="1">
            <a:spLocks/>
          </p:cNvSpPr>
          <p:nvPr/>
        </p:nvSpPr>
        <p:spPr>
          <a:xfrm>
            <a:off x="615825" y="1052736"/>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err="1">
                <a:solidFill>
                  <a:srgbClr val="00B0F0"/>
                </a:solidFill>
                <a:latin typeface="华文宋体" panose="02010600040101010101" pitchFamily="2" charset="-122"/>
                <a:ea typeface="华文宋体" panose="02010600040101010101" pitchFamily="2" charset="-122"/>
              </a:rPr>
              <a:t>Throwable</a:t>
            </a:r>
            <a:r>
              <a:rPr lang="zh-CN" altLang="en-US" sz="2800" dirty="0">
                <a:solidFill>
                  <a:srgbClr val="00B0F0"/>
                </a:solidFill>
                <a:latin typeface="华文宋体" panose="02010600040101010101" pitchFamily="2" charset="-122"/>
                <a:ea typeface="华文宋体" panose="02010600040101010101" pitchFamily="2" charset="-122"/>
              </a:rPr>
              <a:t>类及其子类介绍</a:t>
            </a:r>
          </a:p>
        </p:txBody>
      </p:sp>
    </p:spTree>
    <p:extLst>
      <p:ext uri="{BB962C8B-B14F-4D97-AF65-F5344CB8AC3E}">
        <p14:creationId xmlns:p14="http://schemas.microsoft.com/office/powerpoint/2010/main" val="1734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分析</a:t>
            </a:r>
            <a:r>
              <a:rPr lang="en-US" altLang="zh-CN" dirty="0">
                <a:solidFill>
                  <a:srgbClr val="0070C0"/>
                </a:solidFill>
              </a:rPr>
              <a:t>Checked</a:t>
            </a:r>
            <a:r>
              <a:rPr lang="zh-CN" altLang="en-US" dirty="0">
                <a:solidFill>
                  <a:srgbClr val="0070C0"/>
                </a:solidFill>
              </a:rPr>
              <a:t>异常和</a:t>
            </a:r>
            <a:r>
              <a:rPr lang="en-US" altLang="zh-CN" dirty="0">
                <a:solidFill>
                  <a:srgbClr val="0070C0"/>
                </a:solidFill>
              </a:rPr>
              <a:t>Runtime</a:t>
            </a:r>
            <a:r>
              <a:rPr lang="zh-CN" altLang="en-US" dirty="0">
                <a:solidFill>
                  <a:srgbClr val="0070C0"/>
                </a:solidFill>
              </a:rPr>
              <a:t>异常的区别</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en-US" altLang="zh-CN" dirty="0">
                <a:solidFill>
                  <a:srgbClr val="002060"/>
                </a:solidFill>
                <a:latin typeface="华文宋体" panose="02010600040101010101" pitchFamily="2" charset="-122"/>
                <a:ea typeface="华文宋体" panose="02010600040101010101" pitchFamily="2" charset="-122"/>
              </a:rPr>
              <a:t>Checked</a:t>
            </a:r>
            <a:r>
              <a:rPr lang="zh-CN" altLang="en-US" dirty="0">
                <a:solidFill>
                  <a:srgbClr val="002060"/>
                </a:solidFill>
                <a:latin typeface="华文宋体" panose="02010600040101010101" pitchFamily="2" charset="-122"/>
                <a:ea typeface="华文宋体" panose="02010600040101010101" pitchFamily="2" charset="-122"/>
              </a:rPr>
              <a:t>异常和</a:t>
            </a:r>
            <a:r>
              <a:rPr lang="en-US" altLang="zh-CN" dirty="0">
                <a:solidFill>
                  <a:srgbClr val="002060"/>
                </a:solidFill>
                <a:latin typeface="华文宋体" panose="02010600040101010101" pitchFamily="2" charset="-122"/>
                <a:ea typeface="华文宋体" panose="02010600040101010101" pitchFamily="2" charset="-122"/>
              </a:rPr>
              <a:t>Runtime</a:t>
            </a:r>
            <a:r>
              <a:rPr lang="zh-CN" altLang="en-US" dirty="0">
                <a:solidFill>
                  <a:srgbClr val="002060"/>
                </a:solidFill>
                <a:latin typeface="华文宋体" panose="02010600040101010101" pitchFamily="2" charset="-122"/>
                <a:ea typeface="华文宋体" panose="02010600040101010101" pitchFamily="2" charset="-122"/>
              </a:rPr>
              <a:t>异常在机制上的不同表现在如下两点。</a:t>
            </a:r>
          </a:p>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1</a:t>
            </a:r>
            <a:r>
              <a:rPr lang="zh-CN" altLang="en-US" dirty="0">
                <a:solidFill>
                  <a:srgbClr val="002060"/>
                </a:solidFill>
                <a:latin typeface="华文宋体" panose="02010600040101010101" pitchFamily="2" charset="-122"/>
                <a:ea typeface="华文宋体" panose="02010600040101010101" pitchFamily="2" charset="-122"/>
              </a:rPr>
              <a:t>）如何定义方法。</a:t>
            </a:r>
          </a:p>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2</a:t>
            </a:r>
            <a:r>
              <a:rPr lang="zh-CN" altLang="en-US" dirty="0">
                <a:solidFill>
                  <a:srgbClr val="002060"/>
                </a:solidFill>
                <a:latin typeface="华文宋体" panose="02010600040101010101" pitchFamily="2" charset="-122"/>
                <a:ea typeface="华文宋体" panose="02010600040101010101" pitchFamily="2" charset="-122"/>
              </a:rPr>
              <a:t>）如何处理抛出的异常。</a:t>
            </a:r>
          </a:p>
        </p:txBody>
      </p:sp>
      <p:sp>
        <p:nvSpPr>
          <p:cNvPr id="4" name="标题 1"/>
          <p:cNvSpPr txBox="1">
            <a:spLocks/>
          </p:cNvSpPr>
          <p:nvPr/>
        </p:nvSpPr>
        <p:spPr>
          <a:xfrm>
            <a:off x="641515" y="908720"/>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机制上</a:t>
            </a:r>
          </a:p>
        </p:txBody>
      </p:sp>
    </p:spTree>
    <p:extLst>
      <p:ext uri="{BB962C8B-B14F-4D97-AF65-F5344CB8AC3E}">
        <p14:creationId xmlns:p14="http://schemas.microsoft.com/office/powerpoint/2010/main" val="293042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783" y="8371"/>
            <a:ext cx="10652858" cy="996528"/>
          </a:xfrm>
        </p:spPr>
        <p:txBody>
          <a:bodyPr rtlCol="0"/>
          <a:lstStyle/>
          <a:p>
            <a:r>
              <a:rPr lang="zh-CN" altLang="en-US" dirty="0">
                <a:solidFill>
                  <a:srgbClr val="0070C0"/>
                </a:solidFill>
              </a:rPr>
              <a:t>分析</a:t>
            </a:r>
            <a:r>
              <a:rPr lang="en-US" altLang="zh-CN" dirty="0">
                <a:solidFill>
                  <a:srgbClr val="0070C0"/>
                </a:solidFill>
              </a:rPr>
              <a:t>Checked</a:t>
            </a:r>
            <a:r>
              <a:rPr lang="zh-CN" altLang="en-US" dirty="0">
                <a:solidFill>
                  <a:srgbClr val="0070C0"/>
                </a:solidFill>
              </a:rPr>
              <a:t>异常和</a:t>
            </a:r>
            <a:r>
              <a:rPr lang="en-US" altLang="zh-CN" dirty="0">
                <a:solidFill>
                  <a:srgbClr val="0070C0"/>
                </a:solidFill>
              </a:rPr>
              <a:t>Runtime</a:t>
            </a:r>
            <a:r>
              <a:rPr lang="zh-CN" altLang="en-US" dirty="0">
                <a:solidFill>
                  <a:srgbClr val="0070C0"/>
                </a:solidFill>
              </a:rPr>
              <a:t>异常的区别</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zh-CN" altLang="en-US" dirty="0">
                <a:solidFill>
                  <a:srgbClr val="002060"/>
                </a:solidFill>
                <a:latin typeface="华文宋体" panose="02010600040101010101" pitchFamily="2" charset="-122"/>
                <a:ea typeface="华文宋体" panose="02010600040101010101" pitchFamily="2" charset="-122"/>
              </a:rPr>
              <a:t>从逻辑的角度来说，</a:t>
            </a:r>
            <a:r>
              <a:rPr lang="en-US" altLang="zh-CN" dirty="0">
                <a:solidFill>
                  <a:srgbClr val="002060"/>
                </a:solidFill>
                <a:latin typeface="华文宋体" panose="02010600040101010101" pitchFamily="2" charset="-122"/>
                <a:ea typeface="华文宋体" panose="02010600040101010101" pitchFamily="2" charset="-122"/>
              </a:rPr>
              <a:t>Checked exceptions</a:t>
            </a:r>
            <a:r>
              <a:rPr lang="zh-CN" altLang="en-US" dirty="0">
                <a:solidFill>
                  <a:srgbClr val="002060"/>
                </a:solidFill>
                <a:latin typeface="华文宋体" panose="02010600040101010101" pitchFamily="2" charset="-122"/>
                <a:ea typeface="华文宋体" panose="02010600040101010101" pitchFamily="2" charset="-122"/>
              </a:rPr>
              <a:t>和</a:t>
            </a:r>
            <a:r>
              <a:rPr lang="en-US" altLang="zh-CN" dirty="0">
                <a:solidFill>
                  <a:srgbClr val="002060"/>
                </a:solidFill>
                <a:latin typeface="华文宋体" panose="02010600040101010101" pitchFamily="2" charset="-122"/>
                <a:ea typeface="华文宋体" panose="02010600040101010101" pitchFamily="2" charset="-122"/>
              </a:rPr>
              <a:t>Runtime exception</a:t>
            </a:r>
            <a:r>
              <a:rPr lang="zh-CN" altLang="en-US" dirty="0">
                <a:solidFill>
                  <a:srgbClr val="002060"/>
                </a:solidFill>
                <a:latin typeface="华文宋体" panose="02010600040101010101" pitchFamily="2" charset="-122"/>
                <a:ea typeface="华文宋体" panose="02010600040101010101" pitchFamily="2" charset="-122"/>
              </a:rPr>
              <a:t>有不同的使用目的。其中</a:t>
            </a:r>
            <a:r>
              <a:rPr lang="en-US" altLang="zh-CN" dirty="0">
                <a:solidFill>
                  <a:srgbClr val="002060"/>
                </a:solidFill>
                <a:latin typeface="华文宋体" panose="02010600040101010101" pitchFamily="2" charset="-122"/>
                <a:ea typeface="华文宋体" panose="02010600040101010101" pitchFamily="2" charset="-122"/>
              </a:rPr>
              <a:t>Checked exception</a:t>
            </a:r>
            <a:r>
              <a:rPr lang="zh-CN" altLang="en-US" dirty="0">
                <a:solidFill>
                  <a:srgbClr val="002060"/>
                </a:solidFill>
                <a:latin typeface="华文宋体" panose="02010600040101010101" pitchFamily="2" charset="-122"/>
                <a:ea typeface="华文宋体" panose="02010600040101010101" pitchFamily="2" charset="-122"/>
              </a:rPr>
              <a:t>用来指示一种调用方能够直接处理的异常情况，而</a:t>
            </a:r>
            <a:r>
              <a:rPr lang="en-US" altLang="zh-CN" dirty="0">
                <a:solidFill>
                  <a:srgbClr val="002060"/>
                </a:solidFill>
                <a:latin typeface="华文宋体" panose="02010600040101010101" pitchFamily="2" charset="-122"/>
                <a:ea typeface="华文宋体" panose="02010600040101010101" pitchFamily="2" charset="-122"/>
              </a:rPr>
              <a:t>Runtime exception</a:t>
            </a:r>
            <a:r>
              <a:rPr lang="zh-CN" altLang="en-US" dirty="0">
                <a:solidFill>
                  <a:srgbClr val="002060"/>
                </a:solidFill>
                <a:latin typeface="华文宋体" panose="02010600040101010101" pitchFamily="2" charset="-122"/>
                <a:ea typeface="华文宋体" panose="02010600040101010101" pitchFamily="2" charset="-122"/>
              </a:rPr>
              <a:t>用来指示一种调用方本身无法处理或恢复的程序错误。</a:t>
            </a:r>
          </a:p>
        </p:txBody>
      </p:sp>
      <p:sp>
        <p:nvSpPr>
          <p:cNvPr id="4" name="标题 1"/>
          <p:cNvSpPr txBox="1">
            <a:spLocks/>
          </p:cNvSpPr>
          <p:nvPr/>
        </p:nvSpPr>
        <p:spPr>
          <a:xfrm>
            <a:off x="624793" y="100489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逻辑上</a:t>
            </a:r>
          </a:p>
        </p:txBody>
      </p:sp>
    </p:spTree>
    <p:extLst>
      <p:ext uri="{BB962C8B-B14F-4D97-AF65-F5344CB8AC3E}">
        <p14:creationId xmlns:p14="http://schemas.microsoft.com/office/powerpoint/2010/main" val="184109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本章</a:t>
            </a:r>
            <a:r>
              <a:rPr lang="zh-CN" dirty="0" smtClean="0">
                <a:latin typeface="微软雅黑" panose="020B0503020204020204" pitchFamily="34" charset="-122"/>
                <a:ea typeface="微软雅黑" panose="020B0503020204020204" pitchFamily="34" charset="-122"/>
              </a:rPr>
              <a:t>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17309" y="1473200"/>
            <a:ext cx="10157354" cy="5384800"/>
          </a:xfrm>
        </p:spPr>
        <p:txBody>
          <a:bodyPr rtlCol="0">
            <a:normAutofit/>
          </a:bodyPr>
          <a:lstStyle/>
          <a:p>
            <a:r>
              <a:rPr lang="zh-CN" altLang="en-US" dirty="0"/>
              <a:t>什么是异常</a:t>
            </a:r>
          </a:p>
          <a:p>
            <a:r>
              <a:rPr lang="zh-CN" altLang="en-US" dirty="0"/>
              <a:t>异常处理方式</a:t>
            </a:r>
          </a:p>
          <a:p>
            <a:r>
              <a:rPr lang="zh-CN" altLang="en-US" dirty="0"/>
              <a:t>抛 出 异 常</a:t>
            </a:r>
          </a:p>
          <a:p>
            <a:r>
              <a:rPr lang="zh-CN" altLang="en-US" dirty="0"/>
              <a:t>自定义异常</a:t>
            </a:r>
          </a:p>
          <a:p>
            <a:r>
              <a:rPr lang="zh-CN" altLang="en-US" dirty="0"/>
              <a:t>分析</a:t>
            </a:r>
            <a:r>
              <a:rPr lang="en-US" altLang="zh-CN" dirty="0"/>
              <a:t>Checked</a:t>
            </a:r>
            <a:r>
              <a:rPr lang="zh-CN" altLang="en-US" dirty="0"/>
              <a:t>异常和</a:t>
            </a:r>
            <a:r>
              <a:rPr lang="en-US" altLang="zh-CN" dirty="0"/>
              <a:t>Runtime</a:t>
            </a:r>
            <a:r>
              <a:rPr lang="zh-CN" altLang="en-US" dirty="0"/>
              <a:t>异常的区别</a:t>
            </a:r>
          </a:p>
          <a:p>
            <a:endParaRPr lang="zh-CN" altLang="en-US" dirty="0"/>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什么是异常</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语言处理异常的语法一般结构通常如下所示。</a:t>
            </a:r>
          </a:p>
          <a:p>
            <a:pPr marL="0" indent="0">
              <a:buNone/>
            </a:pPr>
            <a:r>
              <a:rPr lang="en-US" altLang="zh-CN" i="1" dirty="0">
                <a:solidFill>
                  <a:schemeClr val="tx2"/>
                </a:solidFill>
                <a:latin typeface="华文宋体" panose="02010600040101010101" pitchFamily="2" charset="-122"/>
                <a:ea typeface="华文宋体" panose="02010600040101010101" pitchFamily="2" charset="-122"/>
              </a:rPr>
              <a:t>try{ </a:t>
            </a:r>
            <a:r>
              <a:rPr lang="zh-CN" altLang="en-US" i="1" dirty="0">
                <a:solidFill>
                  <a:schemeClr val="tx2"/>
                </a:solidFill>
                <a:latin typeface="华文宋体" panose="02010600040101010101" pitchFamily="2" charset="-122"/>
                <a:ea typeface="华文宋体" panose="02010600040101010101" pitchFamily="2" charset="-122"/>
              </a:rPr>
              <a:t>程序代码 </a:t>
            </a:r>
          </a:p>
          <a:p>
            <a:pPr marL="0" indent="0">
              <a:buNone/>
            </a:pPr>
            <a:r>
              <a:rPr lang="en-US" altLang="zh-CN" i="1" dirty="0">
                <a:solidFill>
                  <a:schemeClr val="tx2"/>
                </a:solidFill>
                <a:latin typeface="华文宋体" panose="02010600040101010101" pitchFamily="2" charset="-122"/>
                <a:ea typeface="华文宋体" panose="02010600040101010101" pitchFamily="2" charset="-122"/>
              </a:rPr>
              <a:t>}catch(</a:t>
            </a:r>
            <a:r>
              <a:rPr lang="zh-CN" altLang="en-US" i="1" dirty="0">
                <a:solidFill>
                  <a:schemeClr val="tx2"/>
                </a:solidFill>
                <a:latin typeface="华文宋体" panose="02010600040101010101" pitchFamily="2" charset="-122"/>
                <a:ea typeface="华文宋体" panose="02010600040101010101" pitchFamily="2" charset="-122"/>
              </a:rPr>
              <a:t>异常类型</a:t>
            </a:r>
            <a:r>
              <a:rPr lang="en-US" altLang="zh-CN" i="1" dirty="0">
                <a:solidFill>
                  <a:schemeClr val="tx2"/>
                </a:solidFill>
                <a:latin typeface="华文宋体" panose="02010600040101010101" pitchFamily="2" charset="-122"/>
                <a:ea typeface="华文宋体" panose="02010600040101010101" pitchFamily="2" charset="-122"/>
              </a:rPr>
              <a:t>1 </a:t>
            </a:r>
            <a:r>
              <a:rPr lang="zh-CN" altLang="en-US" i="1" dirty="0">
                <a:solidFill>
                  <a:schemeClr val="tx2"/>
                </a:solidFill>
                <a:latin typeface="华文宋体" panose="02010600040101010101" pitchFamily="2" charset="-122"/>
                <a:ea typeface="华文宋体" panose="02010600040101010101" pitchFamily="2" charset="-122"/>
              </a:rPr>
              <a:t>异常的变量名</a:t>
            </a:r>
            <a:r>
              <a:rPr lang="en-US" altLang="zh-CN" i="1" dirty="0">
                <a:solidFill>
                  <a:schemeClr val="tx2"/>
                </a:solidFill>
                <a:latin typeface="华文宋体" panose="02010600040101010101" pitchFamily="2" charset="-122"/>
                <a:ea typeface="华文宋体" panose="02010600040101010101" pitchFamily="2" charset="-122"/>
              </a:rPr>
              <a:t>1)</a:t>
            </a:r>
          </a:p>
          <a:p>
            <a:pPr marL="0" indent="0">
              <a:buNone/>
            </a:pPr>
            <a:r>
              <a:rPr lang="en-US" altLang="zh-CN" i="1" dirty="0">
                <a:solidFill>
                  <a:schemeClr val="tx2"/>
                </a:solidFill>
                <a:latin typeface="华文宋体" panose="02010600040101010101" pitchFamily="2" charset="-122"/>
                <a:ea typeface="华文宋体" panose="02010600040101010101" pitchFamily="2" charset="-122"/>
              </a:rPr>
              <a:t>{ </a:t>
            </a:r>
            <a:r>
              <a:rPr lang="zh-CN" altLang="en-US" i="1" dirty="0">
                <a:solidFill>
                  <a:schemeClr val="tx2"/>
                </a:solidFill>
                <a:latin typeface="华文宋体" panose="02010600040101010101" pitchFamily="2" charset="-122"/>
                <a:ea typeface="华文宋体" panose="02010600040101010101" pitchFamily="2" charset="-122"/>
              </a:rPr>
              <a:t>程序代码 </a:t>
            </a:r>
          </a:p>
          <a:p>
            <a:pPr marL="0" indent="0">
              <a:buNone/>
            </a:pPr>
            <a:r>
              <a:rPr lang="en-US" altLang="zh-CN" i="1" dirty="0">
                <a:solidFill>
                  <a:schemeClr val="tx2"/>
                </a:solidFill>
                <a:latin typeface="华文宋体" panose="02010600040101010101" pitchFamily="2" charset="-122"/>
                <a:ea typeface="华文宋体" panose="02010600040101010101" pitchFamily="2" charset="-122"/>
              </a:rPr>
              <a:t>}catch(</a:t>
            </a:r>
            <a:r>
              <a:rPr lang="zh-CN" altLang="en-US" i="1" dirty="0">
                <a:solidFill>
                  <a:schemeClr val="tx2"/>
                </a:solidFill>
                <a:latin typeface="华文宋体" panose="02010600040101010101" pitchFamily="2" charset="-122"/>
                <a:ea typeface="华文宋体" panose="02010600040101010101" pitchFamily="2" charset="-122"/>
              </a:rPr>
              <a:t>异常类型</a:t>
            </a:r>
            <a:r>
              <a:rPr lang="en-US" altLang="zh-CN" i="1" dirty="0">
                <a:solidFill>
                  <a:schemeClr val="tx2"/>
                </a:solidFill>
                <a:latin typeface="华文宋体" panose="02010600040101010101" pitchFamily="2" charset="-122"/>
                <a:ea typeface="华文宋体" panose="02010600040101010101" pitchFamily="2" charset="-122"/>
              </a:rPr>
              <a:t>2 </a:t>
            </a:r>
            <a:r>
              <a:rPr lang="zh-CN" altLang="en-US" i="1" dirty="0">
                <a:solidFill>
                  <a:schemeClr val="tx2"/>
                </a:solidFill>
                <a:latin typeface="华文宋体" panose="02010600040101010101" pitchFamily="2" charset="-122"/>
                <a:ea typeface="华文宋体" panose="02010600040101010101" pitchFamily="2" charset="-122"/>
              </a:rPr>
              <a:t>异常的变量名</a:t>
            </a:r>
            <a:r>
              <a:rPr lang="en-US" altLang="zh-CN" i="1" dirty="0">
                <a:solidFill>
                  <a:schemeClr val="tx2"/>
                </a:solidFill>
                <a:latin typeface="华文宋体" panose="02010600040101010101" pitchFamily="2" charset="-122"/>
                <a:ea typeface="华文宋体" panose="02010600040101010101" pitchFamily="2" charset="-122"/>
              </a:rPr>
              <a:t>2)</a:t>
            </a:r>
          </a:p>
          <a:p>
            <a:pPr marL="0" indent="0">
              <a:buNone/>
            </a:pPr>
            <a:r>
              <a:rPr lang="en-US" altLang="zh-CN" i="1" dirty="0">
                <a:solidFill>
                  <a:schemeClr val="tx2"/>
                </a:solidFill>
                <a:latin typeface="华文宋体" panose="02010600040101010101" pitchFamily="2" charset="-122"/>
                <a:ea typeface="华文宋体" panose="02010600040101010101" pitchFamily="2" charset="-122"/>
              </a:rPr>
              <a:t>{ </a:t>
            </a:r>
            <a:r>
              <a:rPr lang="zh-CN" altLang="en-US" i="1" dirty="0">
                <a:solidFill>
                  <a:schemeClr val="tx2"/>
                </a:solidFill>
                <a:latin typeface="华文宋体" panose="02010600040101010101" pitchFamily="2" charset="-122"/>
                <a:ea typeface="华文宋体" panose="02010600040101010101" pitchFamily="2" charset="-122"/>
              </a:rPr>
              <a:t>程序代码 </a:t>
            </a:r>
          </a:p>
          <a:p>
            <a:pPr marL="0" indent="0">
              <a:buNone/>
            </a:pPr>
            <a:r>
              <a:rPr lang="en-US" altLang="zh-CN" i="1" dirty="0">
                <a:solidFill>
                  <a:schemeClr val="tx2"/>
                </a:solidFill>
                <a:latin typeface="华文宋体" panose="02010600040101010101" pitchFamily="2" charset="-122"/>
                <a:ea typeface="华文宋体" panose="02010600040101010101" pitchFamily="2" charset="-122"/>
              </a:rPr>
              <a:t>}finally</a:t>
            </a:r>
          </a:p>
          <a:p>
            <a:pPr marL="0" indent="0">
              <a:buNone/>
            </a:pPr>
            <a:r>
              <a:rPr lang="en-US" altLang="zh-CN" i="1" dirty="0">
                <a:solidFill>
                  <a:schemeClr val="tx2"/>
                </a:solidFill>
                <a:latin typeface="华文宋体" panose="02010600040101010101" pitchFamily="2" charset="-122"/>
                <a:ea typeface="华文宋体" panose="02010600040101010101" pitchFamily="2" charset="-122"/>
              </a:rPr>
              <a:t>{ </a:t>
            </a:r>
            <a:r>
              <a:rPr lang="zh-CN" altLang="en-US" i="1" dirty="0">
                <a:solidFill>
                  <a:schemeClr val="tx2"/>
                </a:solidFill>
                <a:latin typeface="华文宋体" panose="02010600040101010101" pitchFamily="2" charset="-122"/>
                <a:ea typeface="华文宋体" panose="02010600040101010101" pitchFamily="2" charset="-122"/>
              </a:rPr>
              <a:t>程序代码 </a:t>
            </a:r>
          </a:p>
          <a:p>
            <a:pPr marL="0" indent="0">
              <a:buNone/>
            </a:pPr>
            <a:r>
              <a:rPr lang="en-US" altLang="zh-CN" i="1" dirty="0">
                <a:solidFill>
                  <a:schemeClr val="tx2"/>
                </a:solidFill>
                <a:latin typeface="华文宋体" panose="02010600040101010101" pitchFamily="2" charset="-122"/>
                <a:ea typeface="华文宋体" panose="02010600040101010101" pitchFamily="2" charset="-122"/>
              </a:rPr>
              <a:t>} </a:t>
            </a:r>
          </a:p>
          <a:p>
            <a:pPr marL="0" indent="0">
              <a:buNone/>
            </a:pPr>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认识异常</a:t>
            </a:r>
          </a:p>
        </p:txBody>
      </p:sp>
    </p:spTree>
    <p:extLst>
      <p:ext uri="{BB962C8B-B14F-4D97-AF65-F5344CB8AC3E}">
        <p14:creationId xmlns:p14="http://schemas.microsoft.com/office/powerpoint/2010/main" val="230583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什么是异常</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中有一个</a:t>
            </a:r>
            <a:r>
              <a:rPr lang="en-US" altLang="zh-CN" dirty="0" err="1">
                <a:latin typeface="华文宋体" panose="02010600040101010101" pitchFamily="2" charset="-122"/>
                <a:ea typeface="华文宋体" panose="02010600040101010101" pitchFamily="2" charset="-122"/>
              </a:rPr>
              <a:t>lang</a:t>
            </a:r>
            <a:r>
              <a:rPr lang="zh-CN" altLang="en-US" dirty="0">
                <a:latin typeface="华文宋体" panose="02010600040101010101" pitchFamily="2" charset="-122"/>
                <a:ea typeface="华文宋体" panose="02010600040101010101" pitchFamily="2" charset="-122"/>
              </a:rPr>
              <a:t>包，在此包里面有一个专门处理异常的类</a:t>
            </a:r>
            <a:r>
              <a:rPr lang="en-US"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Throwable</a:t>
            </a:r>
            <a:r>
              <a:rPr lang="zh-CN" altLang="en-US" dirty="0">
                <a:latin typeface="华文宋体" panose="02010600040101010101" pitchFamily="2" charset="-122"/>
                <a:ea typeface="华文宋体" panose="02010600040101010101" pitchFamily="2" charset="-122"/>
              </a:rPr>
              <a:t>，此类是所有异常的父类，</a:t>
            </a: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中所有的每一个异常的类都是它的子类。其中</a:t>
            </a:r>
            <a:r>
              <a:rPr lang="en-US" altLang="zh-CN" dirty="0">
                <a:latin typeface="华文宋体" panose="02010600040101010101" pitchFamily="2" charset="-122"/>
                <a:ea typeface="华文宋体" panose="02010600040101010101" pitchFamily="2" charset="-122"/>
              </a:rPr>
              <a:t>Error</a:t>
            </a:r>
            <a:r>
              <a:rPr lang="zh-CN" altLang="en-US" dirty="0">
                <a:latin typeface="华文宋体" panose="02010600040101010101" pitchFamily="2" charset="-122"/>
                <a:ea typeface="华文宋体" panose="02010600040101010101" pitchFamily="2" charset="-122"/>
              </a:rPr>
              <a:t>和</a:t>
            </a:r>
            <a:r>
              <a:rPr lang="en-US" altLang="zh-CN" dirty="0">
                <a:latin typeface="华文宋体" panose="02010600040101010101" pitchFamily="2" charset="-122"/>
                <a:ea typeface="华文宋体" panose="02010600040101010101" pitchFamily="2" charset="-122"/>
              </a:rPr>
              <a:t>Exception</a:t>
            </a:r>
            <a:r>
              <a:rPr lang="zh-CN" altLang="en-US" dirty="0">
                <a:latin typeface="华文宋体" panose="02010600040101010101" pitchFamily="2" charset="-122"/>
                <a:ea typeface="华文宋体" panose="02010600040101010101" pitchFamily="2" charset="-122"/>
              </a:rPr>
              <a:t>这两个类十分重要，用得也较多，前者是用来定义那些通常情况下不希望被捕获的异常，而后者是程序能够捕获的异常</a:t>
            </a:r>
            <a:r>
              <a:rPr lang="zh-CN" altLang="en-US" dirty="0" smtClean="0">
                <a:latin typeface="华文宋体" panose="02010600040101010101" pitchFamily="2" charset="-122"/>
                <a:ea typeface="华文宋体" panose="02010600040101010101" pitchFamily="2" charset="-122"/>
              </a:rPr>
              <a:t>情况。</a:t>
            </a:r>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latin typeface="华文宋体" panose="02010600040101010101" pitchFamily="2" charset="-122"/>
                <a:ea typeface="华文宋体" panose="02010600040101010101" pitchFamily="2" charset="-122"/>
              </a:rPr>
              <a:t>Java</a:t>
            </a:r>
            <a:r>
              <a:rPr lang="zh-CN" altLang="en-US" sz="2800" dirty="0">
                <a:solidFill>
                  <a:srgbClr val="00B0F0"/>
                </a:solidFill>
                <a:latin typeface="华文宋体" panose="02010600040101010101" pitchFamily="2" charset="-122"/>
                <a:ea typeface="华文宋体" panose="02010600040101010101" pitchFamily="2" charset="-122"/>
              </a:rPr>
              <a:t>提供的异常处理类</a:t>
            </a:r>
          </a:p>
        </p:txBody>
      </p:sp>
    </p:spTree>
    <p:extLst>
      <p:ext uri="{BB962C8B-B14F-4D97-AF65-F5344CB8AC3E}">
        <p14:creationId xmlns:p14="http://schemas.microsoft.com/office/powerpoint/2010/main" val="141687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异常处理方式</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try {  </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a:t>
            </a:r>
            <a:r>
              <a:rPr lang="zh-CN" altLang="en-US" sz="2000" i="1" dirty="0">
                <a:solidFill>
                  <a:schemeClr val="tx2"/>
                </a:solidFill>
                <a:latin typeface="华文宋体" panose="02010600040101010101" pitchFamily="2" charset="-122"/>
                <a:ea typeface="华文宋体" panose="02010600040101010101" pitchFamily="2" charset="-122"/>
              </a:rPr>
              <a:t>可能会出现异常情况的代码  </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}catch (</a:t>
            </a:r>
            <a:r>
              <a:rPr lang="en-US" altLang="zh-CN" sz="2000" i="1" dirty="0" err="1">
                <a:solidFill>
                  <a:schemeClr val="tx2"/>
                </a:solidFill>
                <a:latin typeface="华文宋体" panose="02010600040101010101" pitchFamily="2" charset="-122"/>
                <a:ea typeface="华文宋体" panose="02010600040101010101" pitchFamily="2" charset="-122"/>
              </a:rPr>
              <a:t>SQLException</a:t>
            </a:r>
            <a:r>
              <a:rPr lang="en-US" altLang="zh-CN" sz="2000" i="1" dirty="0">
                <a:solidFill>
                  <a:schemeClr val="tx2"/>
                </a:solidFill>
                <a:latin typeface="华文宋体" panose="02010600040101010101" pitchFamily="2" charset="-122"/>
                <a:ea typeface="华文宋体" panose="02010600040101010101" pitchFamily="2" charset="-122"/>
              </a:rPr>
              <a:t> e) {  </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a:t>
            </a:r>
            <a:r>
              <a:rPr lang="zh-CN" altLang="en-US" sz="2000" i="1" dirty="0">
                <a:solidFill>
                  <a:schemeClr val="tx2"/>
                </a:solidFill>
                <a:latin typeface="华文宋体" panose="02010600040101010101" pitchFamily="2" charset="-122"/>
                <a:ea typeface="华文宋体" panose="02010600040101010101" pitchFamily="2" charset="-122"/>
              </a:rPr>
              <a:t>处理操纵数据库出现的异常  </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}catch (</a:t>
            </a:r>
            <a:r>
              <a:rPr lang="en-US" altLang="zh-CN" sz="2000" i="1" dirty="0" err="1">
                <a:solidFill>
                  <a:schemeClr val="tx2"/>
                </a:solidFill>
                <a:latin typeface="华文宋体" panose="02010600040101010101" pitchFamily="2" charset="-122"/>
                <a:ea typeface="华文宋体" panose="02010600040101010101" pitchFamily="2" charset="-122"/>
              </a:rPr>
              <a:t>IOException</a:t>
            </a:r>
            <a:r>
              <a:rPr lang="en-US" altLang="zh-CN" sz="2000" i="1" dirty="0">
                <a:solidFill>
                  <a:schemeClr val="tx2"/>
                </a:solidFill>
                <a:latin typeface="华文宋体" panose="02010600040101010101" pitchFamily="2" charset="-122"/>
                <a:ea typeface="华文宋体" panose="02010600040101010101" pitchFamily="2" charset="-122"/>
              </a:rPr>
              <a:t> e) {  </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a:t>
            </a:r>
            <a:r>
              <a:rPr lang="zh-CN" altLang="en-US" sz="2000" i="1" dirty="0">
                <a:solidFill>
                  <a:schemeClr val="tx2"/>
                </a:solidFill>
                <a:latin typeface="华文宋体" panose="02010600040101010101" pitchFamily="2" charset="-122"/>
                <a:ea typeface="华文宋体" panose="02010600040101010101" pitchFamily="2" charset="-122"/>
              </a:rPr>
              <a:t>处理操纵输入流和输出流出现的异常  </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a:t>
            </a:r>
          </a:p>
          <a:p>
            <a:pPr marL="0" indent="0">
              <a:buNone/>
            </a:pPr>
            <a:endParaRPr lang="en-US" altLang="zh-CN" dirty="0">
              <a:latin typeface="华文宋体" panose="02010600040101010101" pitchFamily="2" charset="-122"/>
              <a:ea typeface="华文宋体" panose="02010600040101010101" pitchFamily="2" charset="-122"/>
            </a:endParaRPr>
          </a:p>
          <a:p>
            <a:pPr marL="0" indent="0">
              <a:buNone/>
            </a:pPr>
            <a:endParaRPr lang="en-US" altLang="zh-CN" dirty="0">
              <a:latin typeface="华文宋体" panose="02010600040101010101" pitchFamily="2" charset="-122"/>
              <a:ea typeface="华文宋体" panose="02010600040101010101" pitchFamily="2" charset="-122"/>
            </a:endParaRPr>
          </a:p>
          <a:p>
            <a:pPr marL="0" indent="0">
              <a:buNone/>
            </a:pPr>
            <a:endParaRPr lang="en-US" altLang="zh-CN"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052736"/>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smtClean="0">
                <a:solidFill>
                  <a:srgbClr val="00B0F0"/>
                </a:solidFill>
                <a:latin typeface="华文宋体" panose="02010600040101010101" pitchFamily="2" charset="-122"/>
                <a:ea typeface="华文宋体" panose="02010600040101010101" pitchFamily="2" charset="-122"/>
              </a:rPr>
              <a:t>try…catch</a:t>
            </a:r>
            <a:r>
              <a:rPr lang="zh-CN" altLang="en-US" sz="2800" dirty="0">
                <a:solidFill>
                  <a:srgbClr val="00B0F0"/>
                </a:solidFill>
                <a:latin typeface="华文宋体" panose="02010600040101010101" pitchFamily="2" charset="-122"/>
                <a:ea typeface="华文宋体" panose="02010600040101010101" pitchFamily="2" charset="-122"/>
              </a:rPr>
              <a:t>语句处理异常</a:t>
            </a:r>
          </a:p>
        </p:txBody>
      </p:sp>
    </p:spTree>
    <p:extLst>
      <p:ext uri="{BB962C8B-B14F-4D97-AF65-F5344CB8AC3E}">
        <p14:creationId xmlns:p14="http://schemas.microsoft.com/office/powerpoint/2010/main" val="336206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异常处理方式</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1</a:t>
            </a:r>
            <a:r>
              <a:rPr lang="zh-CN" altLang="en-US" dirty="0">
                <a:solidFill>
                  <a:srgbClr val="002060"/>
                </a:solidFill>
                <a:latin typeface="华文宋体" panose="02010600040101010101" pitchFamily="2" charset="-122"/>
                <a:ea typeface="华文宋体" panose="02010600040101010101" pitchFamily="2" charset="-122"/>
              </a:rPr>
              <a:t>）只有</a:t>
            </a:r>
            <a:r>
              <a:rPr lang="en-US" altLang="zh-CN" dirty="0">
                <a:solidFill>
                  <a:srgbClr val="002060"/>
                </a:solidFill>
                <a:latin typeface="华文宋体" panose="02010600040101010101" pitchFamily="2" charset="-122"/>
                <a:ea typeface="华文宋体" panose="02010600040101010101" pitchFamily="2" charset="-122"/>
              </a:rPr>
              <a:t>try</a:t>
            </a:r>
            <a:r>
              <a:rPr lang="zh-CN" altLang="en-US" dirty="0">
                <a:solidFill>
                  <a:srgbClr val="002060"/>
                </a:solidFill>
                <a:latin typeface="华文宋体" panose="02010600040101010101" pitchFamily="2" charset="-122"/>
                <a:ea typeface="华文宋体" panose="02010600040101010101" pitchFamily="2" charset="-122"/>
              </a:rPr>
              <a:t>块是必须的，也就是说如果没有</a:t>
            </a:r>
            <a:r>
              <a:rPr lang="en-US" altLang="zh-CN" dirty="0">
                <a:solidFill>
                  <a:srgbClr val="002060"/>
                </a:solidFill>
                <a:latin typeface="华文宋体" panose="02010600040101010101" pitchFamily="2" charset="-122"/>
                <a:ea typeface="华文宋体" panose="02010600040101010101" pitchFamily="2" charset="-122"/>
              </a:rPr>
              <a:t>try</a:t>
            </a:r>
            <a:r>
              <a:rPr lang="zh-CN" altLang="en-US" dirty="0">
                <a:solidFill>
                  <a:srgbClr val="002060"/>
                </a:solidFill>
                <a:latin typeface="华文宋体" panose="02010600040101010101" pitchFamily="2" charset="-122"/>
                <a:ea typeface="华文宋体" panose="02010600040101010101" pitchFamily="2" charset="-122"/>
              </a:rPr>
              <a:t>块，则不会有后面的</a:t>
            </a:r>
            <a:r>
              <a:rPr lang="en-US" altLang="zh-CN" dirty="0">
                <a:solidFill>
                  <a:srgbClr val="002060"/>
                </a:solidFill>
                <a:latin typeface="华文宋体" panose="02010600040101010101" pitchFamily="2" charset="-122"/>
                <a:ea typeface="华文宋体" panose="02010600040101010101" pitchFamily="2" charset="-122"/>
              </a:rPr>
              <a:t>catch</a:t>
            </a:r>
            <a:r>
              <a:rPr lang="zh-CN" altLang="en-US" dirty="0">
                <a:solidFill>
                  <a:srgbClr val="002060"/>
                </a:solidFill>
                <a:latin typeface="华文宋体" panose="02010600040101010101" pitchFamily="2" charset="-122"/>
                <a:ea typeface="华文宋体" panose="02010600040101010101" pitchFamily="2" charset="-122"/>
              </a:rPr>
              <a:t>块和</a:t>
            </a:r>
            <a:r>
              <a:rPr lang="en-US" altLang="zh-CN" dirty="0">
                <a:solidFill>
                  <a:srgbClr val="002060"/>
                </a:solidFill>
                <a:latin typeface="华文宋体" panose="02010600040101010101" pitchFamily="2" charset="-122"/>
                <a:ea typeface="华文宋体" panose="02010600040101010101" pitchFamily="2" charset="-122"/>
              </a:rPr>
              <a:t>finally</a:t>
            </a:r>
            <a:r>
              <a:rPr lang="zh-CN" altLang="en-US" dirty="0">
                <a:solidFill>
                  <a:srgbClr val="002060"/>
                </a:solidFill>
                <a:latin typeface="华文宋体" panose="02010600040101010101" pitchFamily="2" charset="-122"/>
                <a:ea typeface="华文宋体" panose="02010600040101010101" pitchFamily="2" charset="-122"/>
              </a:rPr>
              <a:t>块；</a:t>
            </a:r>
          </a:p>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2</a:t>
            </a: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catch</a:t>
            </a:r>
            <a:r>
              <a:rPr lang="zh-CN" altLang="en-US" dirty="0">
                <a:solidFill>
                  <a:srgbClr val="002060"/>
                </a:solidFill>
                <a:latin typeface="华文宋体" panose="02010600040101010101" pitchFamily="2" charset="-122"/>
                <a:ea typeface="华文宋体" panose="02010600040101010101" pitchFamily="2" charset="-122"/>
              </a:rPr>
              <a:t>块和</a:t>
            </a:r>
            <a:r>
              <a:rPr lang="en-US" altLang="zh-CN" dirty="0">
                <a:solidFill>
                  <a:srgbClr val="002060"/>
                </a:solidFill>
                <a:latin typeface="华文宋体" panose="02010600040101010101" pitchFamily="2" charset="-122"/>
                <a:ea typeface="华文宋体" panose="02010600040101010101" pitchFamily="2" charset="-122"/>
              </a:rPr>
              <a:t>finally</a:t>
            </a:r>
            <a:r>
              <a:rPr lang="zh-CN" altLang="en-US" dirty="0">
                <a:solidFill>
                  <a:srgbClr val="002060"/>
                </a:solidFill>
                <a:latin typeface="华文宋体" panose="02010600040101010101" pitchFamily="2" charset="-122"/>
                <a:ea typeface="华文宋体" panose="02010600040101010101" pitchFamily="2" charset="-122"/>
              </a:rPr>
              <a:t>块都是可选的，但</a:t>
            </a:r>
            <a:r>
              <a:rPr lang="en-US" altLang="zh-CN" dirty="0">
                <a:solidFill>
                  <a:srgbClr val="002060"/>
                </a:solidFill>
                <a:latin typeface="华文宋体" panose="02010600040101010101" pitchFamily="2" charset="-122"/>
                <a:ea typeface="华文宋体" panose="02010600040101010101" pitchFamily="2" charset="-122"/>
              </a:rPr>
              <a:t>catch</a:t>
            </a:r>
            <a:r>
              <a:rPr lang="zh-CN" altLang="en-US" dirty="0">
                <a:solidFill>
                  <a:srgbClr val="002060"/>
                </a:solidFill>
                <a:latin typeface="华文宋体" panose="02010600040101010101" pitchFamily="2" charset="-122"/>
                <a:ea typeface="华文宋体" panose="02010600040101010101" pitchFamily="2" charset="-122"/>
              </a:rPr>
              <a:t>块和</a:t>
            </a:r>
            <a:r>
              <a:rPr lang="en-US" altLang="zh-CN" dirty="0">
                <a:solidFill>
                  <a:srgbClr val="002060"/>
                </a:solidFill>
                <a:latin typeface="华文宋体" panose="02010600040101010101" pitchFamily="2" charset="-122"/>
                <a:ea typeface="华文宋体" panose="02010600040101010101" pitchFamily="2" charset="-122"/>
              </a:rPr>
              <a:t>finally</a:t>
            </a:r>
            <a:r>
              <a:rPr lang="zh-CN" altLang="en-US" dirty="0">
                <a:solidFill>
                  <a:srgbClr val="002060"/>
                </a:solidFill>
                <a:latin typeface="华文宋体" panose="02010600040101010101" pitchFamily="2" charset="-122"/>
                <a:ea typeface="华文宋体" panose="02010600040101010101" pitchFamily="2" charset="-122"/>
              </a:rPr>
              <a:t>块至少出现其中之一，也可以同时出现；</a:t>
            </a:r>
          </a:p>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3</a:t>
            </a:r>
            <a:r>
              <a:rPr lang="zh-CN" altLang="en-US" dirty="0">
                <a:solidFill>
                  <a:srgbClr val="002060"/>
                </a:solidFill>
                <a:latin typeface="华文宋体" panose="02010600040101010101" pitchFamily="2" charset="-122"/>
                <a:ea typeface="华文宋体" panose="02010600040101010101" pitchFamily="2" charset="-122"/>
              </a:rPr>
              <a:t>）可以有多个</a:t>
            </a:r>
            <a:r>
              <a:rPr lang="en-US" altLang="zh-CN" dirty="0">
                <a:solidFill>
                  <a:srgbClr val="002060"/>
                </a:solidFill>
                <a:latin typeface="华文宋体" panose="02010600040101010101" pitchFamily="2" charset="-122"/>
                <a:ea typeface="华文宋体" panose="02010600040101010101" pitchFamily="2" charset="-122"/>
              </a:rPr>
              <a:t>catch</a:t>
            </a:r>
            <a:r>
              <a:rPr lang="zh-CN" altLang="en-US" dirty="0">
                <a:solidFill>
                  <a:srgbClr val="002060"/>
                </a:solidFill>
                <a:latin typeface="华文宋体" panose="02010600040101010101" pitchFamily="2" charset="-122"/>
                <a:ea typeface="华文宋体" panose="02010600040101010101" pitchFamily="2" charset="-122"/>
              </a:rPr>
              <a:t>块，捕获父类异常的</a:t>
            </a:r>
            <a:r>
              <a:rPr lang="en-US" altLang="zh-CN" dirty="0">
                <a:solidFill>
                  <a:srgbClr val="002060"/>
                </a:solidFill>
                <a:latin typeface="华文宋体" panose="02010600040101010101" pitchFamily="2" charset="-122"/>
                <a:ea typeface="华文宋体" panose="02010600040101010101" pitchFamily="2" charset="-122"/>
              </a:rPr>
              <a:t>catch</a:t>
            </a:r>
            <a:r>
              <a:rPr lang="zh-CN" altLang="en-US" dirty="0">
                <a:solidFill>
                  <a:srgbClr val="002060"/>
                </a:solidFill>
                <a:latin typeface="华文宋体" panose="02010600040101010101" pitchFamily="2" charset="-122"/>
                <a:ea typeface="华文宋体" panose="02010600040101010101" pitchFamily="2" charset="-122"/>
              </a:rPr>
              <a:t>块必须位于捕获子类异常的后面；</a:t>
            </a:r>
          </a:p>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4</a:t>
            </a:r>
            <a:r>
              <a:rPr lang="zh-CN" altLang="en-US" dirty="0">
                <a:solidFill>
                  <a:srgbClr val="002060"/>
                </a:solidFill>
                <a:latin typeface="华文宋体" panose="02010600040101010101" pitchFamily="2" charset="-122"/>
                <a:ea typeface="华文宋体" panose="02010600040101010101" pitchFamily="2" charset="-122"/>
              </a:rPr>
              <a:t>）不能只有</a:t>
            </a:r>
            <a:r>
              <a:rPr lang="en-US" altLang="zh-CN" dirty="0">
                <a:solidFill>
                  <a:srgbClr val="002060"/>
                </a:solidFill>
                <a:latin typeface="华文宋体" panose="02010600040101010101" pitchFamily="2" charset="-122"/>
                <a:ea typeface="华文宋体" panose="02010600040101010101" pitchFamily="2" charset="-122"/>
              </a:rPr>
              <a:t>try</a:t>
            </a:r>
            <a:r>
              <a:rPr lang="zh-CN" altLang="en-US" dirty="0">
                <a:solidFill>
                  <a:srgbClr val="002060"/>
                </a:solidFill>
                <a:latin typeface="华文宋体" panose="02010600040101010101" pitchFamily="2" charset="-122"/>
                <a:ea typeface="华文宋体" panose="02010600040101010101" pitchFamily="2" charset="-122"/>
              </a:rPr>
              <a:t>块，既没有</a:t>
            </a:r>
            <a:r>
              <a:rPr lang="en-US" altLang="zh-CN" dirty="0">
                <a:solidFill>
                  <a:srgbClr val="002060"/>
                </a:solidFill>
                <a:latin typeface="华文宋体" panose="02010600040101010101" pitchFamily="2" charset="-122"/>
                <a:ea typeface="华文宋体" panose="02010600040101010101" pitchFamily="2" charset="-122"/>
              </a:rPr>
              <a:t>catch</a:t>
            </a:r>
            <a:r>
              <a:rPr lang="zh-CN" altLang="en-US" dirty="0">
                <a:solidFill>
                  <a:srgbClr val="002060"/>
                </a:solidFill>
                <a:latin typeface="华文宋体" panose="02010600040101010101" pitchFamily="2" charset="-122"/>
                <a:ea typeface="华文宋体" panose="02010600040101010101" pitchFamily="2" charset="-122"/>
              </a:rPr>
              <a:t>块，也没有</a:t>
            </a:r>
            <a:r>
              <a:rPr lang="en-US" altLang="zh-CN" dirty="0">
                <a:solidFill>
                  <a:srgbClr val="002060"/>
                </a:solidFill>
                <a:latin typeface="华文宋体" panose="02010600040101010101" pitchFamily="2" charset="-122"/>
                <a:ea typeface="华文宋体" panose="02010600040101010101" pitchFamily="2" charset="-122"/>
              </a:rPr>
              <a:t>finally</a:t>
            </a:r>
            <a:r>
              <a:rPr lang="zh-CN" altLang="en-US" dirty="0">
                <a:solidFill>
                  <a:srgbClr val="002060"/>
                </a:solidFill>
                <a:latin typeface="华文宋体" panose="02010600040101010101" pitchFamily="2" charset="-122"/>
                <a:ea typeface="华文宋体" panose="02010600040101010101" pitchFamily="2" charset="-122"/>
              </a:rPr>
              <a:t>块；</a:t>
            </a:r>
          </a:p>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5</a:t>
            </a:r>
            <a:r>
              <a:rPr lang="zh-CN" altLang="en-US" dirty="0">
                <a:solidFill>
                  <a:srgbClr val="002060"/>
                </a:solidFill>
                <a:latin typeface="华文宋体" panose="02010600040101010101" pitchFamily="2" charset="-122"/>
                <a:ea typeface="华文宋体" panose="02010600040101010101" pitchFamily="2" charset="-122"/>
              </a:rPr>
              <a:t>）多个</a:t>
            </a:r>
            <a:r>
              <a:rPr lang="en-US" altLang="zh-CN" dirty="0">
                <a:solidFill>
                  <a:srgbClr val="002060"/>
                </a:solidFill>
                <a:latin typeface="华文宋体" panose="02010600040101010101" pitchFamily="2" charset="-122"/>
                <a:ea typeface="华文宋体" panose="02010600040101010101" pitchFamily="2" charset="-122"/>
              </a:rPr>
              <a:t>catch</a:t>
            </a:r>
            <a:r>
              <a:rPr lang="zh-CN" altLang="en-US" dirty="0">
                <a:solidFill>
                  <a:srgbClr val="002060"/>
                </a:solidFill>
                <a:latin typeface="华文宋体" panose="02010600040101010101" pitchFamily="2" charset="-122"/>
                <a:ea typeface="华文宋体" panose="02010600040101010101" pitchFamily="2" charset="-122"/>
              </a:rPr>
              <a:t>块必须位于</a:t>
            </a:r>
            <a:r>
              <a:rPr lang="en-US" altLang="zh-CN" dirty="0">
                <a:solidFill>
                  <a:srgbClr val="002060"/>
                </a:solidFill>
                <a:latin typeface="华文宋体" panose="02010600040101010101" pitchFamily="2" charset="-122"/>
                <a:ea typeface="华文宋体" panose="02010600040101010101" pitchFamily="2" charset="-122"/>
              </a:rPr>
              <a:t>try</a:t>
            </a:r>
            <a:r>
              <a:rPr lang="zh-CN" altLang="en-US" dirty="0">
                <a:solidFill>
                  <a:srgbClr val="002060"/>
                </a:solidFill>
                <a:latin typeface="华文宋体" panose="02010600040101010101" pitchFamily="2" charset="-122"/>
                <a:ea typeface="华文宋体" panose="02010600040101010101" pitchFamily="2" charset="-122"/>
              </a:rPr>
              <a:t>块之后，</a:t>
            </a:r>
            <a:r>
              <a:rPr lang="en-US" altLang="zh-CN" dirty="0">
                <a:solidFill>
                  <a:srgbClr val="002060"/>
                </a:solidFill>
                <a:latin typeface="华文宋体" panose="02010600040101010101" pitchFamily="2" charset="-122"/>
                <a:ea typeface="华文宋体" panose="02010600040101010101" pitchFamily="2" charset="-122"/>
              </a:rPr>
              <a:t>finally</a:t>
            </a:r>
            <a:r>
              <a:rPr lang="zh-CN" altLang="en-US" dirty="0">
                <a:solidFill>
                  <a:srgbClr val="002060"/>
                </a:solidFill>
                <a:latin typeface="华文宋体" panose="02010600040101010101" pitchFamily="2" charset="-122"/>
                <a:ea typeface="华文宋体" panose="02010600040101010101" pitchFamily="2" charset="-122"/>
              </a:rPr>
              <a:t>块必须位于所有</a:t>
            </a:r>
            <a:r>
              <a:rPr lang="en-US" altLang="zh-CN" dirty="0">
                <a:solidFill>
                  <a:srgbClr val="002060"/>
                </a:solidFill>
                <a:latin typeface="华文宋体" panose="02010600040101010101" pitchFamily="2" charset="-122"/>
                <a:ea typeface="华文宋体" panose="02010600040101010101" pitchFamily="2" charset="-122"/>
              </a:rPr>
              <a:t>catch</a:t>
            </a:r>
            <a:r>
              <a:rPr lang="zh-CN" altLang="en-US" dirty="0">
                <a:solidFill>
                  <a:srgbClr val="002060"/>
                </a:solidFill>
                <a:latin typeface="华文宋体" panose="02010600040101010101" pitchFamily="2" charset="-122"/>
                <a:ea typeface="华文宋体" panose="02010600040101010101" pitchFamily="2" charset="-122"/>
              </a:rPr>
              <a:t>块之后。</a:t>
            </a:r>
          </a:p>
          <a:p>
            <a:pPr marL="0" indent="0">
              <a:buNone/>
            </a:pPr>
            <a:endParaRPr lang="en-US" altLang="zh-CN" dirty="0">
              <a:latin typeface="华文宋体" panose="02010600040101010101" pitchFamily="2" charset="-122"/>
              <a:ea typeface="华文宋体" panose="02010600040101010101" pitchFamily="2" charset="-122"/>
            </a:endParaRPr>
          </a:p>
          <a:p>
            <a:pPr marL="0" indent="0">
              <a:buNone/>
            </a:pPr>
            <a:endParaRPr lang="en-US" altLang="zh-CN"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latin typeface="华文宋体" panose="02010600040101010101" pitchFamily="2" charset="-122"/>
                <a:ea typeface="华文宋体" panose="02010600040101010101" pitchFamily="2" charset="-122"/>
              </a:rPr>
              <a:t>finally</a:t>
            </a:r>
            <a:r>
              <a:rPr lang="zh-CN" altLang="en-US" sz="2800" dirty="0">
                <a:solidFill>
                  <a:srgbClr val="00B0F0"/>
                </a:solidFill>
                <a:latin typeface="华文宋体" panose="02010600040101010101" pitchFamily="2" charset="-122"/>
                <a:ea typeface="华文宋体" panose="02010600040101010101" pitchFamily="2" charset="-122"/>
              </a:rPr>
              <a:t>语句</a:t>
            </a:r>
          </a:p>
        </p:txBody>
      </p:sp>
    </p:spTree>
    <p:extLst>
      <p:ext uri="{BB962C8B-B14F-4D97-AF65-F5344CB8AC3E}">
        <p14:creationId xmlns:p14="http://schemas.microsoft.com/office/powerpoint/2010/main" val="238108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异常处理方式</a:t>
            </a:r>
          </a:p>
        </p:txBody>
      </p:sp>
      <p:sp>
        <p:nvSpPr>
          <p:cNvPr id="5" name="内容占位符 4"/>
          <p:cNvSpPr>
            <a:spLocks noGrp="1"/>
          </p:cNvSpPr>
          <p:nvPr>
            <p:ph sz="half" idx="1"/>
          </p:nvPr>
        </p:nvSpPr>
        <p:spPr>
          <a:xfrm>
            <a:off x="621804" y="1984678"/>
            <a:ext cx="10873208" cy="4187521"/>
          </a:xfrm>
        </p:spPr>
        <p:txBody>
          <a:bodyPr>
            <a:normAutofit/>
          </a:bodyPr>
          <a:lstStyle/>
          <a:p>
            <a:r>
              <a:rPr lang="en-US" altLang="zh-CN" dirty="0" err="1" smtClean="0">
                <a:solidFill>
                  <a:srgbClr val="002060"/>
                </a:solidFill>
                <a:latin typeface="华文宋体" panose="02010600040101010101" pitchFamily="2" charset="-122"/>
                <a:ea typeface="华文宋体" panose="02010600040101010101" pitchFamily="2" charset="-122"/>
              </a:rPr>
              <a:t>getMassage</a:t>
            </a:r>
            <a:r>
              <a:rPr lang="en-US" altLang="zh-CN" dirty="0">
                <a:solidFill>
                  <a:srgbClr val="002060"/>
                </a:solidFill>
                <a:latin typeface="华文宋体" panose="02010600040101010101" pitchFamily="2" charset="-122"/>
                <a:ea typeface="华文宋体" panose="02010600040101010101" pitchFamily="2" charset="-122"/>
              </a:rPr>
              <a:t>()</a:t>
            </a:r>
            <a:r>
              <a:rPr lang="zh-CN" altLang="en-US" dirty="0">
                <a:solidFill>
                  <a:srgbClr val="002060"/>
                </a:solidFill>
                <a:latin typeface="华文宋体" panose="02010600040101010101" pitchFamily="2" charset="-122"/>
                <a:ea typeface="华文宋体" panose="02010600040101010101" pitchFamily="2" charset="-122"/>
              </a:rPr>
              <a:t>：功能是返回该异常的详细描述字符串。</a:t>
            </a:r>
          </a:p>
          <a:p>
            <a:r>
              <a:rPr lang="en-US" altLang="zh-CN" dirty="0" err="1">
                <a:solidFill>
                  <a:srgbClr val="002060"/>
                </a:solidFill>
                <a:latin typeface="华文宋体" panose="02010600040101010101" pitchFamily="2" charset="-122"/>
                <a:ea typeface="华文宋体" panose="02010600040101010101" pitchFamily="2" charset="-122"/>
              </a:rPr>
              <a:t>printStackTrace</a:t>
            </a:r>
            <a:r>
              <a:rPr lang="en-US" altLang="zh-CN" dirty="0">
                <a:solidFill>
                  <a:srgbClr val="002060"/>
                </a:solidFill>
                <a:latin typeface="华文宋体" panose="02010600040101010101" pitchFamily="2" charset="-122"/>
                <a:ea typeface="华文宋体" panose="02010600040101010101" pitchFamily="2" charset="-122"/>
              </a:rPr>
              <a:t>()</a:t>
            </a:r>
            <a:r>
              <a:rPr lang="zh-CN" altLang="en-US" dirty="0">
                <a:solidFill>
                  <a:srgbClr val="002060"/>
                </a:solidFill>
                <a:latin typeface="华文宋体" panose="02010600040101010101" pitchFamily="2" charset="-122"/>
                <a:ea typeface="华文宋体" panose="02010600040101010101" pitchFamily="2" charset="-122"/>
              </a:rPr>
              <a:t>：功能是将该异常的跟踪栈信息输出到标准错误输出。</a:t>
            </a:r>
          </a:p>
          <a:p>
            <a:r>
              <a:rPr lang="en-US" altLang="zh-CN" dirty="0" err="1">
                <a:solidFill>
                  <a:srgbClr val="002060"/>
                </a:solidFill>
                <a:latin typeface="华文宋体" panose="02010600040101010101" pitchFamily="2" charset="-122"/>
                <a:ea typeface="华文宋体" panose="02010600040101010101" pitchFamily="2" charset="-122"/>
              </a:rPr>
              <a:t>printStackTrace</a:t>
            </a:r>
            <a:r>
              <a:rPr lang="en-US" altLang="zh-CN" dirty="0">
                <a:solidFill>
                  <a:srgbClr val="002060"/>
                </a:solidFill>
                <a:latin typeface="华文宋体" panose="02010600040101010101" pitchFamily="2" charset="-122"/>
                <a:ea typeface="华文宋体" panose="02010600040101010101" pitchFamily="2" charset="-122"/>
              </a:rPr>
              <a:t> (</a:t>
            </a:r>
            <a:r>
              <a:rPr lang="en-US" altLang="zh-CN" dirty="0" err="1">
                <a:solidFill>
                  <a:srgbClr val="002060"/>
                </a:solidFill>
                <a:latin typeface="华文宋体" panose="02010600040101010101" pitchFamily="2" charset="-122"/>
                <a:ea typeface="华文宋体" panose="02010600040101010101" pitchFamily="2" charset="-122"/>
              </a:rPr>
              <a:t>PrintStream</a:t>
            </a:r>
            <a:r>
              <a:rPr lang="en-US" altLang="zh-CN" dirty="0">
                <a:solidFill>
                  <a:srgbClr val="002060"/>
                </a:solidFill>
                <a:latin typeface="华文宋体" panose="02010600040101010101" pitchFamily="2" charset="-122"/>
                <a:ea typeface="华文宋体" panose="02010600040101010101" pitchFamily="2" charset="-122"/>
              </a:rPr>
              <a:t> s)</a:t>
            </a:r>
            <a:r>
              <a:rPr lang="zh-CN" altLang="en-US" dirty="0">
                <a:solidFill>
                  <a:srgbClr val="002060"/>
                </a:solidFill>
                <a:latin typeface="华文宋体" panose="02010600040101010101" pitchFamily="2" charset="-122"/>
                <a:ea typeface="华文宋体" panose="02010600040101010101" pitchFamily="2" charset="-122"/>
              </a:rPr>
              <a:t>：功能是将该异常的跟踪栈信息输出到指定输出流。</a:t>
            </a:r>
          </a:p>
          <a:p>
            <a:r>
              <a:rPr lang="en-US" altLang="zh-CN" dirty="0" err="1">
                <a:solidFill>
                  <a:srgbClr val="002060"/>
                </a:solidFill>
                <a:latin typeface="华文宋体" panose="02010600040101010101" pitchFamily="2" charset="-122"/>
                <a:ea typeface="华文宋体" panose="02010600040101010101" pitchFamily="2" charset="-122"/>
              </a:rPr>
              <a:t>getStackTrace</a:t>
            </a:r>
            <a:r>
              <a:rPr lang="en-US" altLang="zh-CN" dirty="0">
                <a:solidFill>
                  <a:srgbClr val="002060"/>
                </a:solidFill>
                <a:latin typeface="华文宋体" panose="02010600040101010101" pitchFamily="2" charset="-122"/>
                <a:ea typeface="华文宋体" panose="02010600040101010101" pitchFamily="2" charset="-122"/>
              </a:rPr>
              <a:t>()</a:t>
            </a:r>
            <a:r>
              <a:rPr lang="zh-CN" altLang="en-US" dirty="0">
                <a:solidFill>
                  <a:srgbClr val="002060"/>
                </a:solidFill>
                <a:latin typeface="华文宋体" panose="02010600040101010101" pitchFamily="2" charset="-122"/>
                <a:ea typeface="华文宋体" panose="02010600040101010101" pitchFamily="2" charset="-122"/>
              </a:rPr>
              <a:t>：功能是返回该异常的跟踪栈信息。</a:t>
            </a:r>
          </a:p>
          <a:p>
            <a:pPr marL="0" indent="0">
              <a:buNone/>
            </a:pPr>
            <a:endParaRPr lang="en-US" altLang="zh-CN"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访问异常信息</a:t>
            </a:r>
          </a:p>
        </p:txBody>
      </p:sp>
    </p:spTree>
    <p:extLst>
      <p:ext uri="{BB962C8B-B14F-4D97-AF65-F5344CB8AC3E}">
        <p14:creationId xmlns:p14="http://schemas.microsoft.com/office/powerpoint/2010/main" val="334567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抛 出 异 常</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zh-CN" altLang="en-US" dirty="0">
                <a:solidFill>
                  <a:srgbClr val="002060"/>
                </a:solidFill>
                <a:latin typeface="华文宋体" panose="02010600040101010101" pitchFamily="2" charset="-122"/>
                <a:ea typeface="华文宋体" panose="02010600040101010101" pitchFamily="2" charset="-122"/>
              </a:rPr>
              <a:t>抛出异常是指一个方法不处理这个异常，而是调用层次向上传递，谁调用这个方法，这个异常就由谁处理。在</a:t>
            </a:r>
            <a:r>
              <a:rPr lang="en-US" altLang="zh-CN" dirty="0">
                <a:solidFill>
                  <a:srgbClr val="002060"/>
                </a:solidFill>
                <a:latin typeface="华文宋体" panose="02010600040101010101" pitchFamily="2" charset="-122"/>
                <a:ea typeface="华文宋体" panose="02010600040101010101" pitchFamily="2" charset="-122"/>
              </a:rPr>
              <a:t>Java</a:t>
            </a:r>
            <a:r>
              <a:rPr lang="zh-CN" altLang="en-US" dirty="0">
                <a:solidFill>
                  <a:srgbClr val="002060"/>
                </a:solidFill>
                <a:latin typeface="华文宋体" panose="02010600040101010101" pitchFamily="2" charset="-122"/>
                <a:ea typeface="华文宋体" panose="02010600040101010101" pitchFamily="2" charset="-122"/>
              </a:rPr>
              <a:t>中可以使用</a:t>
            </a:r>
            <a:r>
              <a:rPr lang="en-US" altLang="zh-CN" dirty="0">
                <a:solidFill>
                  <a:srgbClr val="002060"/>
                </a:solidFill>
                <a:latin typeface="华文宋体" panose="02010600040101010101" pitchFamily="2" charset="-122"/>
                <a:ea typeface="华文宋体" panose="02010600040101010101" pitchFamily="2" charset="-122"/>
              </a:rPr>
              <a:t>throws</a:t>
            </a:r>
            <a:r>
              <a:rPr lang="zh-CN" altLang="en-US" dirty="0">
                <a:solidFill>
                  <a:srgbClr val="002060"/>
                </a:solidFill>
                <a:latin typeface="华文宋体" panose="02010600040101010101" pitchFamily="2" charset="-122"/>
                <a:ea typeface="华文宋体" panose="02010600040101010101" pitchFamily="2" charset="-122"/>
              </a:rPr>
              <a:t>来抛出异常，具体格式如下所示。</a:t>
            </a:r>
          </a:p>
          <a:p>
            <a:pPr marL="0" indent="0">
              <a:buNone/>
            </a:pPr>
            <a:r>
              <a:rPr lang="en-US" altLang="zh-CN" sz="2000" i="1" dirty="0">
                <a:solidFill>
                  <a:srgbClr val="002060"/>
                </a:solidFill>
                <a:latin typeface="华文宋体" panose="02010600040101010101" pitchFamily="2" charset="-122"/>
                <a:ea typeface="华文宋体" panose="02010600040101010101" pitchFamily="2" charset="-122"/>
              </a:rPr>
              <a:t>void </a:t>
            </a:r>
            <a:r>
              <a:rPr lang="en-US" altLang="zh-CN" sz="2000" i="1" dirty="0" err="1">
                <a:solidFill>
                  <a:srgbClr val="002060"/>
                </a:solidFill>
                <a:latin typeface="华文宋体" panose="02010600040101010101" pitchFamily="2" charset="-122"/>
                <a:ea typeface="华文宋体" panose="02010600040101010101" pitchFamily="2" charset="-122"/>
              </a:rPr>
              <a:t>methodName</a:t>
            </a:r>
            <a:r>
              <a:rPr lang="en-US" altLang="zh-CN" sz="2000" i="1" dirty="0">
                <a:solidFill>
                  <a:srgbClr val="002060"/>
                </a:solidFill>
                <a:latin typeface="华文宋体" panose="02010600040101010101" pitchFamily="2" charset="-122"/>
                <a:ea typeface="华文宋体" panose="02010600040101010101" pitchFamily="2" charset="-122"/>
              </a:rPr>
              <a:t> (</a:t>
            </a:r>
            <a:r>
              <a:rPr lang="en-US" altLang="zh-CN" sz="2000" i="1" dirty="0" err="1">
                <a:solidFill>
                  <a:srgbClr val="002060"/>
                </a:solidFill>
                <a:latin typeface="华文宋体" panose="02010600040101010101" pitchFamily="2" charset="-122"/>
                <a:ea typeface="华文宋体" panose="02010600040101010101" pitchFamily="2" charset="-122"/>
              </a:rPr>
              <a:t>int</a:t>
            </a:r>
            <a:r>
              <a:rPr lang="en-US" altLang="zh-CN" sz="2000" i="1" dirty="0">
                <a:solidFill>
                  <a:srgbClr val="002060"/>
                </a:solidFill>
                <a:latin typeface="华文宋体" panose="02010600040101010101" pitchFamily="2" charset="-122"/>
                <a:ea typeface="华文宋体" panose="02010600040101010101" pitchFamily="2" charset="-122"/>
              </a:rPr>
              <a:t> a) throws Exception{</a:t>
            </a:r>
          </a:p>
          <a:p>
            <a:pPr marL="0" indent="0">
              <a:buNone/>
            </a:pPr>
            <a:r>
              <a:rPr lang="en-US" altLang="zh-CN" sz="2000" i="1" dirty="0">
                <a:solidFill>
                  <a:srgbClr val="002060"/>
                </a:solidFill>
                <a:latin typeface="华文宋体" panose="02010600040101010101" pitchFamily="2" charset="-122"/>
                <a:ea typeface="华文宋体" panose="02010600040101010101" pitchFamily="2" charset="-122"/>
              </a:rPr>
              <a:t>}</a:t>
            </a:r>
          </a:p>
        </p:txBody>
      </p:sp>
      <p:sp>
        <p:nvSpPr>
          <p:cNvPr id="4" name="标题 1"/>
          <p:cNvSpPr txBox="1">
            <a:spLocks/>
          </p:cNvSpPr>
          <p:nvPr/>
        </p:nvSpPr>
        <p:spPr>
          <a:xfrm>
            <a:off x="621804"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throws</a:t>
            </a:r>
            <a:r>
              <a:rPr lang="zh-CN" altLang="en-US" sz="2800" dirty="0">
                <a:solidFill>
                  <a:srgbClr val="00B0F0"/>
                </a:solidFill>
                <a:latin typeface="华文宋体" panose="02010600040101010101" pitchFamily="2" charset="-122"/>
                <a:ea typeface="华文宋体" panose="02010600040101010101" pitchFamily="2" charset="-122"/>
              </a:rPr>
              <a:t>抛出异常</a:t>
            </a:r>
          </a:p>
        </p:txBody>
      </p:sp>
    </p:spTree>
    <p:extLst>
      <p:ext uri="{BB962C8B-B14F-4D97-AF65-F5344CB8AC3E}">
        <p14:creationId xmlns:p14="http://schemas.microsoft.com/office/powerpoint/2010/main" val="160376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抛 出 异 常</a:t>
            </a:r>
          </a:p>
        </p:txBody>
      </p:sp>
      <p:sp>
        <p:nvSpPr>
          <p:cNvPr id="5" name="内容占位符 4"/>
          <p:cNvSpPr>
            <a:spLocks noGrp="1"/>
          </p:cNvSpPr>
          <p:nvPr>
            <p:ph sz="half" idx="1"/>
          </p:nvPr>
        </p:nvSpPr>
        <p:spPr>
          <a:xfrm>
            <a:off x="621804" y="1984678"/>
            <a:ext cx="10873208" cy="4187521"/>
          </a:xfrm>
        </p:spPr>
        <p:txBody>
          <a:bodyPr>
            <a:normAutofit/>
          </a:bodyPr>
          <a:lstStyle/>
          <a:p>
            <a:pPr marL="0" indent="0">
              <a:buNone/>
            </a:pPr>
            <a:r>
              <a:rPr lang="zh-CN" altLang="en-US" dirty="0" smtClean="0">
                <a:solidFill>
                  <a:srgbClr val="002060"/>
                </a:solidFill>
                <a:latin typeface="华文宋体" panose="02010600040101010101" pitchFamily="2" charset="-122"/>
                <a:ea typeface="华文宋体" panose="02010600040101010101" pitchFamily="2" charset="-122"/>
              </a:rPr>
              <a:t>在</a:t>
            </a:r>
            <a:r>
              <a:rPr lang="en-US" altLang="zh-CN" dirty="0">
                <a:solidFill>
                  <a:srgbClr val="002060"/>
                </a:solidFill>
                <a:latin typeface="华文宋体" panose="02010600040101010101" pitchFamily="2" charset="-122"/>
                <a:ea typeface="华文宋体" panose="02010600040101010101" pitchFamily="2" charset="-122"/>
              </a:rPr>
              <a:t>Java</a:t>
            </a:r>
            <a:r>
              <a:rPr lang="zh-CN" altLang="en-US" dirty="0">
                <a:solidFill>
                  <a:srgbClr val="002060"/>
                </a:solidFill>
                <a:latin typeface="华文宋体" panose="02010600040101010101" pitchFamily="2" charset="-122"/>
                <a:ea typeface="华文宋体" panose="02010600040101010101" pitchFamily="2" charset="-122"/>
              </a:rPr>
              <a:t>语言中，使用</a:t>
            </a:r>
            <a:r>
              <a:rPr lang="en-US" altLang="zh-CN" dirty="0">
                <a:solidFill>
                  <a:srgbClr val="002060"/>
                </a:solidFill>
                <a:latin typeface="华文宋体" panose="02010600040101010101" pitchFamily="2" charset="-122"/>
                <a:ea typeface="华文宋体" panose="02010600040101010101" pitchFamily="2" charset="-122"/>
              </a:rPr>
              <a:t>throw</a:t>
            </a:r>
            <a:r>
              <a:rPr lang="zh-CN" altLang="en-US" dirty="0">
                <a:solidFill>
                  <a:srgbClr val="002060"/>
                </a:solidFill>
                <a:latin typeface="华文宋体" panose="02010600040101010101" pitchFamily="2" charset="-122"/>
                <a:ea typeface="华文宋体" panose="02010600040101010101" pitchFamily="2" charset="-122"/>
              </a:rPr>
              <a:t>语句的语法格式如下所示。</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throw </a:t>
            </a:r>
            <a:r>
              <a:rPr lang="en-US" altLang="zh-CN" sz="2000" i="1" dirty="0" err="1">
                <a:solidFill>
                  <a:schemeClr val="tx2"/>
                </a:solidFill>
                <a:latin typeface="华文宋体" panose="02010600040101010101" pitchFamily="2" charset="-122"/>
                <a:ea typeface="华文宋体" panose="02010600040101010101" pitchFamily="2" charset="-122"/>
              </a:rPr>
              <a:t>ExceptionInstance</a:t>
            </a:r>
            <a:r>
              <a:rPr lang="en-US" altLang="zh-CN" sz="2000" i="1" dirty="0">
                <a:solidFill>
                  <a:schemeClr val="tx2"/>
                </a:solidFill>
                <a:latin typeface="华文宋体" panose="02010600040101010101" pitchFamily="2" charset="-122"/>
                <a:ea typeface="华文宋体" panose="02010600040101010101" pitchFamily="2" charset="-122"/>
              </a:rPr>
              <a:t>;</a:t>
            </a:r>
          </a:p>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1</a:t>
            </a:r>
            <a:r>
              <a:rPr lang="zh-CN" altLang="en-US" dirty="0">
                <a:solidFill>
                  <a:srgbClr val="002060"/>
                </a:solidFill>
                <a:latin typeface="华文宋体" panose="02010600040101010101" pitchFamily="2" charset="-122"/>
                <a:ea typeface="华文宋体" panose="02010600040101010101" pitchFamily="2" charset="-122"/>
              </a:rPr>
              <a:t>）当</a:t>
            </a:r>
            <a:r>
              <a:rPr lang="en-US" altLang="zh-CN" dirty="0">
                <a:solidFill>
                  <a:srgbClr val="002060"/>
                </a:solidFill>
                <a:latin typeface="华文宋体" panose="02010600040101010101" pitchFamily="2" charset="-122"/>
                <a:ea typeface="华文宋体" panose="02010600040101010101" pitchFamily="2" charset="-122"/>
              </a:rPr>
              <a:t>throw</a:t>
            </a:r>
            <a:r>
              <a:rPr lang="zh-CN" altLang="en-US" dirty="0">
                <a:solidFill>
                  <a:srgbClr val="002060"/>
                </a:solidFill>
                <a:latin typeface="华文宋体" panose="02010600040101010101" pitchFamily="2" charset="-122"/>
                <a:ea typeface="华文宋体" panose="02010600040101010101" pitchFamily="2" charset="-122"/>
              </a:rPr>
              <a:t>语句抛出的异常是</a:t>
            </a:r>
            <a:r>
              <a:rPr lang="en-US" altLang="zh-CN" dirty="0">
                <a:solidFill>
                  <a:srgbClr val="002060"/>
                </a:solidFill>
                <a:latin typeface="华文宋体" panose="02010600040101010101" pitchFamily="2" charset="-122"/>
                <a:ea typeface="华文宋体" panose="02010600040101010101" pitchFamily="2" charset="-122"/>
              </a:rPr>
              <a:t>Checked</a:t>
            </a:r>
            <a:r>
              <a:rPr lang="zh-CN" altLang="en-US" dirty="0">
                <a:solidFill>
                  <a:srgbClr val="002060"/>
                </a:solidFill>
                <a:latin typeface="华文宋体" panose="02010600040101010101" pitchFamily="2" charset="-122"/>
                <a:ea typeface="华文宋体" panose="02010600040101010101" pitchFamily="2" charset="-122"/>
              </a:rPr>
              <a:t>异常，则该</a:t>
            </a:r>
            <a:r>
              <a:rPr lang="en-US" altLang="zh-CN" dirty="0">
                <a:solidFill>
                  <a:srgbClr val="002060"/>
                </a:solidFill>
                <a:latin typeface="华文宋体" panose="02010600040101010101" pitchFamily="2" charset="-122"/>
                <a:ea typeface="华文宋体" panose="02010600040101010101" pitchFamily="2" charset="-122"/>
              </a:rPr>
              <a:t>throw</a:t>
            </a:r>
            <a:r>
              <a:rPr lang="zh-CN" altLang="en-US" dirty="0">
                <a:solidFill>
                  <a:srgbClr val="002060"/>
                </a:solidFill>
                <a:latin typeface="华文宋体" panose="02010600040101010101" pitchFamily="2" charset="-122"/>
                <a:ea typeface="华文宋体" panose="02010600040101010101" pitchFamily="2" charset="-122"/>
              </a:rPr>
              <a:t>语句要么处于</a:t>
            </a:r>
            <a:r>
              <a:rPr lang="en-US" altLang="zh-CN" dirty="0">
                <a:solidFill>
                  <a:srgbClr val="002060"/>
                </a:solidFill>
                <a:latin typeface="华文宋体" panose="02010600040101010101" pitchFamily="2" charset="-122"/>
                <a:ea typeface="华文宋体" panose="02010600040101010101" pitchFamily="2" charset="-122"/>
              </a:rPr>
              <a:t>try</a:t>
            </a:r>
            <a:r>
              <a:rPr lang="zh-CN" altLang="en-US" dirty="0">
                <a:solidFill>
                  <a:srgbClr val="002060"/>
                </a:solidFill>
                <a:latin typeface="华文宋体" panose="02010600040101010101" pitchFamily="2" charset="-122"/>
                <a:ea typeface="华文宋体" panose="02010600040101010101" pitchFamily="2" charset="-122"/>
              </a:rPr>
              <a:t>块里显式捕获该异常，要么放在一个带</a:t>
            </a:r>
            <a:r>
              <a:rPr lang="en-US" altLang="zh-CN" dirty="0">
                <a:solidFill>
                  <a:srgbClr val="002060"/>
                </a:solidFill>
                <a:latin typeface="华文宋体" panose="02010600040101010101" pitchFamily="2" charset="-122"/>
                <a:ea typeface="华文宋体" panose="02010600040101010101" pitchFamily="2" charset="-122"/>
              </a:rPr>
              <a:t>throws</a:t>
            </a:r>
            <a:r>
              <a:rPr lang="zh-CN" altLang="en-US" dirty="0">
                <a:solidFill>
                  <a:srgbClr val="002060"/>
                </a:solidFill>
                <a:latin typeface="华文宋体" panose="02010600040101010101" pitchFamily="2" charset="-122"/>
                <a:ea typeface="华文宋体" panose="02010600040101010101" pitchFamily="2" charset="-122"/>
              </a:rPr>
              <a:t>声明抛出的方法中，即把异常交给方法的调用者处理。</a:t>
            </a:r>
          </a:p>
          <a:p>
            <a:pPr marL="0" indent="0">
              <a:buNone/>
            </a:pPr>
            <a:r>
              <a:rPr lang="zh-CN" altLang="en-US" dirty="0">
                <a:solidFill>
                  <a:srgbClr val="002060"/>
                </a:solidFill>
                <a:latin typeface="华文宋体" panose="02010600040101010101" pitchFamily="2" charset="-122"/>
                <a:ea typeface="华文宋体" panose="02010600040101010101" pitchFamily="2" charset="-122"/>
              </a:rPr>
              <a:t>（</a:t>
            </a:r>
            <a:r>
              <a:rPr lang="en-US" altLang="zh-CN" dirty="0">
                <a:solidFill>
                  <a:srgbClr val="002060"/>
                </a:solidFill>
                <a:latin typeface="华文宋体" panose="02010600040101010101" pitchFamily="2" charset="-122"/>
                <a:ea typeface="华文宋体" panose="02010600040101010101" pitchFamily="2" charset="-122"/>
              </a:rPr>
              <a:t>2</a:t>
            </a:r>
            <a:r>
              <a:rPr lang="zh-CN" altLang="en-US" dirty="0">
                <a:solidFill>
                  <a:srgbClr val="002060"/>
                </a:solidFill>
                <a:latin typeface="华文宋体" panose="02010600040101010101" pitchFamily="2" charset="-122"/>
                <a:ea typeface="华文宋体" panose="02010600040101010101" pitchFamily="2" charset="-122"/>
              </a:rPr>
              <a:t>）当</a:t>
            </a:r>
            <a:r>
              <a:rPr lang="en-US" altLang="zh-CN" dirty="0">
                <a:solidFill>
                  <a:srgbClr val="002060"/>
                </a:solidFill>
                <a:latin typeface="华文宋体" panose="02010600040101010101" pitchFamily="2" charset="-122"/>
                <a:ea typeface="华文宋体" panose="02010600040101010101" pitchFamily="2" charset="-122"/>
              </a:rPr>
              <a:t>throw</a:t>
            </a:r>
            <a:r>
              <a:rPr lang="zh-CN" altLang="en-US" dirty="0">
                <a:solidFill>
                  <a:srgbClr val="002060"/>
                </a:solidFill>
                <a:latin typeface="华文宋体" panose="02010600040101010101" pitchFamily="2" charset="-122"/>
                <a:ea typeface="华文宋体" panose="02010600040101010101" pitchFamily="2" charset="-122"/>
              </a:rPr>
              <a:t>语句抛出的异常是</a:t>
            </a:r>
            <a:r>
              <a:rPr lang="en-US" altLang="zh-CN" dirty="0">
                <a:solidFill>
                  <a:srgbClr val="002060"/>
                </a:solidFill>
                <a:latin typeface="华文宋体" panose="02010600040101010101" pitchFamily="2" charset="-122"/>
                <a:ea typeface="华文宋体" panose="02010600040101010101" pitchFamily="2" charset="-122"/>
              </a:rPr>
              <a:t>Runtime</a:t>
            </a:r>
            <a:r>
              <a:rPr lang="zh-CN" altLang="en-US" dirty="0">
                <a:solidFill>
                  <a:srgbClr val="002060"/>
                </a:solidFill>
                <a:latin typeface="华文宋体" panose="02010600040101010101" pitchFamily="2" charset="-122"/>
                <a:ea typeface="华文宋体" panose="02010600040101010101" pitchFamily="2" charset="-122"/>
              </a:rPr>
              <a:t>异常，则该语句无须放在</a:t>
            </a:r>
            <a:r>
              <a:rPr lang="en-US" altLang="zh-CN" dirty="0">
                <a:solidFill>
                  <a:srgbClr val="002060"/>
                </a:solidFill>
                <a:latin typeface="华文宋体" panose="02010600040101010101" pitchFamily="2" charset="-122"/>
                <a:ea typeface="华文宋体" panose="02010600040101010101" pitchFamily="2" charset="-122"/>
              </a:rPr>
              <a:t>try</a:t>
            </a:r>
            <a:r>
              <a:rPr lang="zh-CN" altLang="en-US" dirty="0">
                <a:solidFill>
                  <a:srgbClr val="002060"/>
                </a:solidFill>
                <a:latin typeface="华文宋体" panose="02010600040101010101" pitchFamily="2" charset="-122"/>
                <a:ea typeface="华文宋体" panose="02010600040101010101" pitchFamily="2" charset="-122"/>
              </a:rPr>
              <a:t>块内，也无须放在带</a:t>
            </a:r>
            <a:r>
              <a:rPr lang="en-US" altLang="zh-CN" dirty="0">
                <a:solidFill>
                  <a:srgbClr val="002060"/>
                </a:solidFill>
                <a:latin typeface="华文宋体" panose="02010600040101010101" pitchFamily="2" charset="-122"/>
                <a:ea typeface="华文宋体" panose="02010600040101010101" pitchFamily="2" charset="-122"/>
              </a:rPr>
              <a:t>throws</a:t>
            </a:r>
            <a:r>
              <a:rPr lang="zh-CN" altLang="en-US" dirty="0">
                <a:solidFill>
                  <a:srgbClr val="002060"/>
                </a:solidFill>
                <a:latin typeface="华文宋体" panose="02010600040101010101" pitchFamily="2" charset="-122"/>
                <a:ea typeface="华文宋体" panose="02010600040101010101" pitchFamily="2" charset="-122"/>
              </a:rPr>
              <a:t>声明抛出的方法中，程序既可以显式使用</a:t>
            </a:r>
            <a:r>
              <a:rPr lang="en-US" altLang="zh-CN" dirty="0">
                <a:solidFill>
                  <a:srgbClr val="002060"/>
                </a:solidFill>
                <a:latin typeface="华文宋体" panose="02010600040101010101" pitchFamily="2" charset="-122"/>
                <a:ea typeface="华文宋体" panose="02010600040101010101" pitchFamily="2" charset="-122"/>
              </a:rPr>
              <a:t>try...catch</a:t>
            </a:r>
            <a:r>
              <a:rPr lang="zh-CN" altLang="en-US" dirty="0">
                <a:solidFill>
                  <a:srgbClr val="002060"/>
                </a:solidFill>
                <a:latin typeface="华文宋体" panose="02010600040101010101" pitchFamily="2" charset="-122"/>
                <a:ea typeface="华文宋体" panose="02010600040101010101" pitchFamily="2" charset="-122"/>
              </a:rPr>
              <a:t>来捕获并处理该异常，也可以完全不理会该异常，把该异常交给方法的调用者处理。</a:t>
            </a:r>
          </a:p>
          <a:p>
            <a:pPr marL="0" indent="0">
              <a:buNone/>
            </a:pPr>
            <a:endParaRPr lang="zh-CN" altLang="en-US" dirty="0">
              <a:solidFill>
                <a:srgbClr val="002060"/>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02731"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throw</a:t>
            </a:r>
            <a:r>
              <a:rPr lang="zh-CN" altLang="en-US" sz="2800" dirty="0">
                <a:solidFill>
                  <a:srgbClr val="00B0F0"/>
                </a:solidFill>
                <a:latin typeface="华文宋体" panose="02010600040101010101" pitchFamily="2" charset="-122"/>
                <a:ea typeface="华文宋体" panose="02010600040101010101" pitchFamily="2" charset="-122"/>
              </a:rPr>
              <a:t>抛出异常</a:t>
            </a:r>
          </a:p>
        </p:txBody>
      </p:sp>
    </p:spTree>
    <p:extLst>
      <p:ext uri="{BB962C8B-B14F-4D97-AF65-F5344CB8AC3E}">
        <p14:creationId xmlns:p14="http://schemas.microsoft.com/office/powerpoint/2010/main" val="29245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purl.org/dc/elements/1.1/"/>
    <ds:schemaRef ds:uri="http://schemas.microsoft.com/office/2006/metadata/properties"/>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回顾</Template>
  <TotalTime>0</TotalTime>
  <Words>1139</Words>
  <Application>Microsoft Office PowerPoint</Application>
  <PresentationFormat>自定义</PresentationFormat>
  <Paragraphs>92</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华文宋体</vt:lpstr>
      <vt:lpstr>宋体</vt:lpstr>
      <vt:lpstr>微软雅黑</vt:lpstr>
      <vt:lpstr>Calibri</vt:lpstr>
      <vt:lpstr>Calibri Light</vt:lpstr>
      <vt:lpstr>回顾</vt:lpstr>
      <vt:lpstr>异  常  处  理</vt:lpstr>
      <vt:lpstr>本章内容</vt:lpstr>
      <vt:lpstr>什么是异常</vt:lpstr>
      <vt:lpstr>什么是异常</vt:lpstr>
      <vt:lpstr>异常处理方式</vt:lpstr>
      <vt:lpstr>异常处理方式</vt:lpstr>
      <vt:lpstr>异常处理方式</vt:lpstr>
      <vt:lpstr>抛 出 异 常</vt:lpstr>
      <vt:lpstr>抛 出 异 常</vt:lpstr>
      <vt:lpstr>自定义异常</vt:lpstr>
      <vt:lpstr>自定义异常</vt:lpstr>
      <vt:lpstr>自定义异常</vt:lpstr>
      <vt:lpstr>分析Checked异常和Runtime异常的区别</vt:lpstr>
      <vt:lpstr>分析Checked异常和Runtime异常的区别</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2018-05-21T01:02:34Z</dcterms:created>
  <dcterms:modified xsi:type="dcterms:W3CDTF">2019-07-09T04:17:50Z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