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4"/>
  </p:sldMasterIdLst>
  <p:notesMasterIdLst>
    <p:notesMasterId r:id="rId40"/>
  </p:notesMasterIdLst>
  <p:handoutMasterIdLst>
    <p:handoutMasterId r:id="rId41"/>
  </p:handoutMasterIdLst>
  <p:sldIdLst>
    <p:sldId id="264" r:id="rId5"/>
    <p:sldId id="276" r:id="rId6"/>
    <p:sldId id="311" r:id="rId7"/>
    <p:sldId id="310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howGuides="1">
      <p:cViewPr varScale="1">
        <p:scale>
          <a:sx n="78" d="100"/>
          <a:sy n="78" d="100"/>
        </p:scale>
        <p:origin x="204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78B13D-69C5-48FF-B4BC-F91E5DF1D623}" type="datetime1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2019/7/9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449BB-9F99-43EE-A1AA-ED1E313F74C2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0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80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62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4779"/>
            <a:ext cx="262821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4778"/>
            <a:ext cx="7732286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166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B3D5-B3F4-4256-B6ED-4B874E5DE258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0540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88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3" y="1845734"/>
            <a:ext cx="4936474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E028-75A5-419A-B395-C2EDFBD58642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6071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4F77-3742-4919-9EAD-96757A014E94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18621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B163-526A-4855-8844-4C6501B9697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2815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71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5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5074920"/>
            <a:ext cx="10110630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3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82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88826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71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14292" y="2204864"/>
            <a:ext cx="5328592" cy="1703155"/>
          </a:xfrm>
        </p:spPr>
        <p:txBody>
          <a:bodyPr rtlCol="0">
            <a:normAutofit/>
          </a:bodyPr>
          <a:lstStyle/>
          <a:p>
            <a:r>
              <a:rPr lang="en-US" altLang="zh-CN" sz="4000" dirty="0"/>
              <a:t>I/O</a:t>
            </a:r>
            <a:r>
              <a:rPr lang="zh-CN" altLang="en-US" sz="4000" dirty="0"/>
              <a:t>文件处理和流处理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 err="1">
                <a:solidFill>
                  <a:srgbClr val="0070C0"/>
                </a:solidFill>
              </a:rPr>
              <a:t>RandomAccessFile</a:t>
            </a:r>
            <a:r>
              <a:rPr lang="zh-CN" altLang="en-US" dirty="0">
                <a:solidFill>
                  <a:srgbClr val="0070C0"/>
                </a:solidFill>
              </a:rPr>
              <a:t>类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final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readInt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 throws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IOException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void seek(long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pos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) throws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IOException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final void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writeBytes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(String s) throws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IOException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final void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writeInt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v) throws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IOException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skipBytes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n) throws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IOException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 err="1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RandomAccessFile</a:t>
            </a:r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类的常用方法</a:t>
            </a:r>
          </a:p>
        </p:txBody>
      </p:sp>
    </p:spTree>
    <p:extLst>
      <p:ext uri="{BB962C8B-B14F-4D97-AF65-F5344CB8AC3E}">
        <p14:creationId xmlns:p14="http://schemas.microsoft.com/office/powerpoint/2010/main" val="183264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字节流与字符流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字节流：在字节流中输出数据主要使用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OutputStream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类完成，输入使用的是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InputStream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类。字节流主要操作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byte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类型数据，以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byte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数组为准，主要操作类是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OutputStream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类和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InputStream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类。</a:t>
            </a:r>
          </a:p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字符流：在字符流中输出主要是使用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Writer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类完成，输入主要是使用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Reader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类完成。在程序中一个字符等于两个字节，那么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提供了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Reader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Writer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两个专门操作字符流的类。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字节流类和字符流类</a:t>
            </a:r>
          </a:p>
        </p:txBody>
      </p:sp>
    </p:spTree>
    <p:extLst>
      <p:ext uri="{BB962C8B-B14F-4D97-AF65-F5344CB8AC3E}">
        <p14:creationId xmlns:p14="http://schemas.microsoft.com/office/powerpoint/2010/main" val="307297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字节流与字符流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）字节输出流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OutputStream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OutputStream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是整个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I/O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包中字节输出流的最大父类，定义此类的定义格式 如下所示。</a:t>
            </a:r>
          </a:p>
          <a:p>
            <a:pPr marL="0" indent="0">
              <a:buNone/>
            </a:pPr>
            <a:r>
              <a:rPr lang="en-US" altLang="zh-CN" sz="22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public abstract class </a:t>
            </a:r>
            <a:r>
              <a:rPr lang="en-US" altLang="zh-CN" sz="2200" i="1" dirty="0" err="1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OutputStream</a:t>
            </a:r>
            <a:r>
              <a:rPr lang="en-US" altLang="zh-CN" sz="22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 </a:t>
            </a:r>
          </a:p>
          <a:p>
            <a:pPr marL="0" indent="0">
              <a:buNone/>
            </a:pPr>
            <a:r>
              <a:rPr lang="en-US" altLang="zh-CN" sz="22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extends Object  </a:t>
            </a:r>
          </a:p>
          <a:p>
            <a:pPr marL="0" indent="0">
              <a:buNone/>
            </a:pPr>
            <a:r>
              <a:rPr lang="en-US" altLang="zh-CN" sz="22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implements Closeable, Flushable 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）追加新内容。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中可以通过类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FileOutputStream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向文件中追加内容，此类的另外一个构造方法如下所示。</a:t>
            </a:r>
          </a:p>
          <a:p>
            <a:pPr marL="0" indent="0">
              <a:buNone/>
            </a:pPr>
            <a:r>
              <a:rPr lang="en-US" altLang="zh-CN" sz="22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public </a:t>
            </a:r>
            <a:r>
              <a:rPr lang="en-US" altLang="zh-CN" sz="2200" i="1" dirty="0" err="1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FileOutputStream</a:t>
            </a:r>
            <a:r>
              <a:rPr lang="en-US" altLang="zh-CN" sz="22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(File </a:t>
            </a:r>
            <a:r>
              <a:rPr lang="en-US" altLang="zh-CN" sz="2200" i="1" dirty="0" err="1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file,boolean</a:t>
            </a:r>
            <a:r>
              <a:rPr lang="en-US" altLang="zh-CN" sz="22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append) throws </a:t>
            </a:r>
            <a:r>
              <a:rPr lang="en-US" altLang="zh-CN" sz="2200" i="1" dirty="0" err="1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FileNotFoundException</a:t>
            </a:r>
            <a:r>
              <a:rPr lang="en-US" altLang="zh-CN" sz="22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使用字节流</a:t>
            </a:r>
          </a:p>
        </p:txBody>
      </p:sp>
    </p:spTree>
    <p:extLst>
      <p:ext uri="{BB962C8B-B14F-4D97-AF65-F5344CB8AC3E}">
        <p14:creationId xmlns:p14="http://schemas.microsoft.com/office/powerpoint/2010/main" val="215523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字节流与字符流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）字节输入流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InputStream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程序可以通过类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InputStream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从文件中把内容读取进来，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InputStream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类的定义格式如下所示。</a:t>
            </a:r>
          </a:p>
          <a:p>
            <a:pPr marL="0" indent="0">
              <a:buNone/>
            </a:pP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public abstract class </a:t>
            </a:r>
            <a:r>
              <a:rPr lang="en-US" altLang="zh-CN" sz="2000" i="1" dirty="0" err="1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InputStream</a:t>
            </a: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 </a:t>
            </a:r>
          </a:p>
          <a:p>
            <a:pPr marL="0" indent="0">
              <a:buNone/>
            </a:pP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extends Object  </a:t>
            </a:r>
          </a:p>
          <a:p>
            <a:pPr marL="0" indent="0">
              <a:buNone/>
            </a:pP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implements Closeable 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4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）开辟指定大小的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byte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数组。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File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类中存在一个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length()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方法，此方法可以取得文件的大小。</a:t>
            </a:r>
          </a:p>
          <a:p>
            <a:pPr marL="0" indent="0">
              <a:buNone/>
            </a:pPr>
            <a:endParaRPr lang="en-US" altLang="zh-CN" sz="2200" i="1" dirty="0">
              <a:solidFill>
                <a:schemeClr val="tx2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使用字节流</a:t>
            </a:r>
          </a:p>
        </p:txBody>
      </p:sp>
    </p:spTree>
    <p:extLst>
      <p:ext uri="{BB962C8B-B14F-4D97-AF65-F5344CB8AC3E}">
        <p14:creationId xmlns:p14="http://schemas.microsoft.com/office/powerpoint/2010/main" val="20329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字节流与字符流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 smtClean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）字符输出流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Writer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语言中，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Writer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本身是一个字符流的输出类，定义此类的的定义格式如下所示。</a:t>
            </a:r>
          </a:p>
          <a:p>
            <a:pPr marL="0" indent="0">
              <a:buNone/>
            </a:pP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public abstract class Writer  </a:t>
            </a:r>
          </a:p>
          <a:p>
            <a:pPr marL="0" indent="0">
              <a:buNone/>
            </a:pP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extends Object  </a:t>
            </a:r>
          </a:p>
          <a:p>
            <a:pPr marL="0" indent="0">
              <a:buNone/>
            </a:pP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implements </a:t>
            </a:r>
            <a:r>
              <a:rPr lang="en-US" altLang="zh-CN" sz="2000" i="1" dirty="0" err="1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Appendable</a:t>
            </a: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, Closeable, Flushable 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定义类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FileWriter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构造方法的格式定义如下所示。</a:t>
            </a:r>
          </a:p>
          <a:p>
            <a:pPr marL="0" indent="0">
              <a:buNone/>
            </a:pP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public </a:t>
            </a:r>
            <a:r>
              <a:rPr lang="en-US" altLang="zh-CN" sz="2000" i="1" dirty="0" err="1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FileWriter</a:t>
            </a: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(File file) throws </a:t>
            </a:r>
            <a:r>
              <a:rPr lang="en-US" altLang="zh-CN" sz="2000" i="1" dirty="0" err="1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IOException</a:t>
            </a: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使用字符流</a:t>
            </a:r>
          </a:p>
        </p:txBody>
      </p:sp>
    </p:spTree>
    <p:extLst>
      <p:ext uri="{BB962C8B-B14F-4D97-AF65-F5344CB8AC3E}">
        <p14:creationId xmlns:p14="http://schemas.microsoft.com/office/powerpoint/2010/main" val="191552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字节流与字符流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）使用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FileWriter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追加文件的内容。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程序中使用字符流操作时也可以实现文件的追加功能，直接使用类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FileWriter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中的如下构造即可实现追加功能。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public 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FileWriter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(File 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file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, 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boolean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append) throws 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IOException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endParaRPr lang="en-US" altLang="zh-CN" sz="2000" i="1" dirty="0">
              <a:solidFill>
                <a:schemeClr val="tx2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使用字符流</a:t>
            </a:r>
          </a:p>
        </p:txBody>
      </p:sp>
    </p:spTree>
    <p:extLst>
      <p:ext uri="{BB962C8B-B14F-4D97-AF65-F5344CB8AC3E}">
        <p14:creationId xmlns:p14="http://schemas.microsoft.com/office/powerpoint/2010/main" val="16543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字节流与字符流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765820" y="1984678"/>
            <a:ext cx="10729192" cy="4187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）字符输入流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Reader</a:t>
            </a:r>
            <a:r>
              <a:rPr lang="zh-CN" altLang="en-US" dirty="0" smtClean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endParaRPr lang="en-US" altLang="zh-CN" dirty="0" smtClean="0">
              <a:solidFill>
                <a:srgbClr val="00206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Reader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能够使用字符的方式从文件中取出数据，此类的定义如下所示。</a:t>
            </a:r>
          </a:p>
          <a:p>
            <a:pPr marL="0" indent="0">
              <a:buNone/>
            </a:pP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public abstract class Reader  </a:t>
            </a:r>
          </a:p>
          <a:p>
            <a:pPr marL="0" indent="0">
              <a:buNone/>
            </a:pP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extends Object  </a:t>
            </a:r>
          </a:p>
          <a:p>
            <a:pPr marL="0" indent="0">
              <a:buNone/>
            </a:pP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implements Readable, Closeable 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使用字符流</a:t>
            </a:r>
          </a:p>
        </p:txBody>
      </p:sp>
    </p:spTree>
    <p:extLst>
      <p:ext uri="{BB962C8B-B14F-4D97-AF65-F5344CB8AC3E}">
        <p14:creationId xmlns:p14="http://schemas.microsoft.com/office/powerpoint/2010/main" val="137807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字节转换流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772816"/>
            <a:ext cx="10873208" cy="4399383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OutputStreamWriter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：是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Writer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的子类，将输出的字符流变为字节流，即将一个字符流的输出对象变为字节流输出对象。</a:t>
            </a:r>
          </a:p>
          <a:p>
            <a:r>
              <a:rPr lang="en-US" altLang="zh-CN" dirty="0" err="1" smtClean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InputStreamReader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：是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Reader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的子类，将输入的字节流变为字符流，即将一个字节流的输入对象变为字符流的输入对象。</a:t>
            </a:r>
          </a:p>
        </p:txBody>
      </p:sp>
    </p:spTree>
    <p:extLst>
      <p:ext uri="{BB962C8B-B14F-4D97-AF65-F5344CB8AC3E}">
        <p14:creationId xmlns:p14="http://schemas.microsoft.com/office/powerpoint/2010/main" val="349821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内存操作流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772816"/>
            <a:ext cx="10873208" cy="439938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public 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ByteArrayInputStream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(byte[] 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buf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)</a:t>
            </a:r>
          </a:p>
          <a:p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public 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ByteArrayInputStream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(byte[] 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buf,int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offset, 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length)</a:t>
            </a:r>
          </a:p>
          <a:p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public 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ByteArray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OutputStream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</a:p>
          <a:p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public void write(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b)</a:t>
            </a:r>
          </a:p>
          <a:p>
            <a:pPr marL="0" indent="0">
              <a:buNone/>
            </a:pPr>
            <a:endParaRPr lang="en-US" altLang="zh-CN" dirty="0" err="1">
              <a:solidFill>
                <a:srgbClr val="00206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298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管  道  流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844824"/>
            <a:ext cx="10873208" cy="4327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管道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流可以实现两个线程间的通信，这两个线程是指管道输出流（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PipedOutputStream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）和管道输入流（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PipedInputStream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）。如果要进行管道输出，则必须把输出流连在输入流上。在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语言中，使用类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PipedOutputStream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中的如下方法可以实现连接管道功能。</a:t>
            </a:r>
          </a:p>
          <a:p>
            <a:pPr marL="0" indent="0">
              <a:buNone/>
            </a:pPr>
            <a:r>
              <a:rPr lang="en-US" altLang="zh-CN" sz="2000" i="1" dirty="0" smtClean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public </a:t>
            </a: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void connect (</a:t>
            </a:r>
            <a:r>
              <a:rPr lang="en-US" altLang="zh-CN" sz="2000" i="1" dirty="0" err="1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PipedInputStream</a:t>
            </a: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sz="2000" i="1" dirty="0" err="1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snk</a:t>
            </a: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) throws </a:t>
            </a:r>
            <a:r>
              <a:rPr lang="en-US" altLang="zh-CN" sz="2000" i="1" dirty="0" err="1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IOException</a:t>
            </a:r>
            <a:endParaRPr lang="en-US" altLang="zh-CN" sz="2000" i="1" dirty="0">
              <a:solidFill>
                <a:schemeClr val="tx2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>
              <a:solidFill>
                <a:srgbClr val="00206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>
              <a:solidFill>
                <a:srgbClr val="00206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endParaRPr lang="en-US" altLang="zh-CN" dirty="0" err="1">
              <a:solidFill>
                <a:srgbClr val="00206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302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本章</a:t>
            </a:r>
            <a:r>
              <a:rPr 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17309" y="1916832"/>
            <a:ext cx="10157354" cy="4941168"/>
          </a:xfrm>
        </p:spPr>
        <p:txBody>
          <a:bodyPr rtlCol="0"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Java I/O</a:t>
            </a:r>
            <a:r>
              <a:rPr lang="zh-CN" altLang="en-US" dirty="0"/>
              <a:t>简介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File</a:t>
            </a:r>
            <a:r>
              <a:rPr lang="zh-CN" altLang="en-US" dirty="0"/>
              <a:t>类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/>
              <a:t>RandomAccessFile</a:t>
            </a:r>
            <a:r>
              <a:rPr lang="zh-CN" altLang="en-US" dirty="0"/>
              <a:t>类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字节流与字符流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字节转换流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内存操作流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管  道  </a:t>
            </a:r>
            <a:r>
              <a:rPr lang="zh-CN" altLang="en-US" dirty="0" smtClean="0"/>
              <a:t>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打  印  流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PrintStream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类是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OutputStream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的子类，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PrintStream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类中的常用方法如表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14-9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所示。</a:t>
            </a:r>
            <a:endParaRPr lang="en-US" altLang="zh-CN" sz="2000" i="1" dirty="0">
              <a:solidFill>
                <a:schemeClr val="tx2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基础知识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2636912"/>
            <a:ext cx="11034705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9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System</a:t>
            </a:r>
            <a:r>
              <a:rPr lang="zh-CN" altLang="en-US" dirty="0">
                <a:solidFill>
                  <a:srgbClr val="0070C0"/>
                </a:solidFill>
              </a:rPr>
              <a:t>类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System.out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是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PrintStream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的对象，在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PrintStream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中定义了一系列的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print()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和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println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方法，本书前面使用的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System.out.print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或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System.out.println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语句调用的实际上就是类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PrintStream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中的方法。因为此对象表示的是向显示器上输出，而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PrintStream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又是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OutputStream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的子类，所以可以直接使用此对象向屏幕上输出信息。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32546" y="980728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 err="1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System.out</a:t>
            </a:r>
            <a:endParaRPr lang="zh-CN" altLang="en-US" sz="2800" dirty="0">
              <a:solidFill>
                <a:srgbClr val="00B0F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073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System</a:t>
            </a:r>
            <a:r>
              <a:rPr lang="zh-CN" altLang="en-US" dirty="0">
                <a:solidFill>
                  <a:srgbClr val="0070C0"/>
                </a:solidFill>
              </a:rPr>
              <a:t>类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应用中，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System.err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用于实现错误信息的输出，如果程序出现错误，则可以直接使用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System.err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进行</a:t>
            </a:r>
            <a:r>
              <a:rPr lang="zh-CN" altLang="en-US" dirty="0" smtClean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输出。</a:t>
            </a:r>
            <a:endParaRPr lang="zh-CN" altLang="en-US" dirty="0">
              <a:solidFill>
                <a:srgbClr val="00206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052736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 err="1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System.err</a:t>
            </a:r>
            <a:endParaRPr lang="zh-CN" altLang="en-US" sz="2800" dirty="0">
              <a:solidFill>
                <a:srgbClr val="00B0F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817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System</a:t>
            </a:r>
            <a:r>
              <a:rPr lang="zh-CN" altLang="en-US" dirty="0">
                <a:solidFill>
                  <a:srgbClr val="0070C0"/>
                </a:solidFill>
              </a:rPr>
              <a:t>类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应用程序中，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System.in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是一个键盘输入流，其本身是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InputStream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类型的对象。在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编程应用中，可以使用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System.in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实现从键盘读取数据的功能。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980728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System.in</a:t>
            </a:r>
          </a:p>
        </p:txBody>
      </p:sp>
    </p:spTree>
    <p:extLst>
      <p:ext uri="{BB962C8B-B14F-4D97-AF65-F5344CB8AC3E}">
        <p14:creationId xmlns:p14="http://schemas.microsoft.com/office/powerpoint/2010/main" val="31657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System</a:t>
            </a:r>
            <a:r>
              <a:rPr lang="zh-CN" altLang="en-US" dirty="0">
                <a:solidFill>
                  <a:srgbClr val="0070C0"/>
                </a:solidFill>
              </a:rPr>
              <a:t>类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从前面的操作中读者已经了解了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System.out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System.err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System.in 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这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个常量的作用，但是通过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System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类也可以改变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System.in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的输入流来源以及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System.out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和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System.err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两个输出流的输出位置。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输入</a:t>
            </a:r>
            <a:r>
              <a:rPr lang="en-US" altLang="zh-CN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/</a:t>
            </a:r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输出重定向</a:t>
            </a:r>
            <a:endParaRPr lang="en-US" altLang="zh-CN" sz="2800" dirty="0">
              <a:solidFill>
                <a:srgbClr val="00B0F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843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 err="1">
                <a:solidFill>
                  <a:srgbClr val="0070C0"/>
                </a:solidFill>
              </a:rPr>
              <a:t>BufferedReader</a:t>
            </a:r>
            <a:r>
              <a:rPr lang="zh-CN" altLang="en-US" dirty="0">
                <a:solidFill>
                  <a:srgbClr val="0070C0"/>
                </a:solidFill>
              </a:rPr>
              <a:t>类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BufferedReader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类中的常用方法如表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14-13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所示。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 err="1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BufferedReader</a:t>
            </a:r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类基础</a:t>
            </a:r>
            <a:endParaRPr lang="en-US" altLang="zh-CN" sz="2800" dirty="0">
              <a:solidFill>
                <a:srgbClr val="00B0F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04" y="3029981"/>
            <a:ext cx="11712446" cy="216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5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 err="1">
                <a:solidFill>
                  <a:srgbClr val="0070C0"/>
                </a:solidFill>
              </a:rPr>
              <a:t>BufferedReader</a:t>
            </a:r>
            <a:r>
              <a:rPr lang="zh-CN" altLang="en-US" dirty="0">
                <a:solidFill>
                  <a:srgbClr val="0070C0"/>
                </a:solidFill>
              </a:rPr>
              <a:t>类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假设要求从键盘输入两个数字，然后完成两个整数的加法操作。因为从键盘接收过来的内容全部是采用字符串的形式存放的，所以可以直接通过包装类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Integer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将字符串转换为基本数据类型。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使用</a:t>
            </a:r>
            <a:r>
              <a:rPr lang="en-US" altLang="zh-CN" sz="2800" dirty="0" err="1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BufferedReader</a:t>
            </a:r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</a:t>
            </a:r>
            <a:endParaRPr lang="en-US" altLang="zh-CN" sz="2800" dirty="0" err="1">
              <a:solidFill>
                <a:srgbClr val="00B0F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008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Scanner</a:t>
            </a:r>
            <a:r>
              <a:rPr lang="zh-CN" altLang="en-US" dirty="0">
                <a:solidFill>
                  <a:srgbClr val="0070C0"/>
                </a:solidFill>
              </a:rPr>
              <a:t>类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Scanner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类可以接收任意的输入流。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Scanner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类被放在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java.util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包中，其常用方法如表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14-14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所示。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 smtClean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Scanner</a:t>
            </a:r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类基础</a:t>
            </a:r>
            <a:endParaRPr lang="en-US" altLang="zh-CN" sz="2800" dirty="0" err="1">
              <a:solidFill>
                <a:srgbClr val="00B0F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079" y="2358646"/>
            <a:ext cx="8668947" cy="461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9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Scanner</a:t>
            </a:r>
            <a:r>
              <a:rPr lang="zh-CN" altLang="en-US" dirty="0">
                <a:solidFill>
                  <a:srgbClr val="0070C0"/>
                </a:solidFill>
              </a:rPr>
              <a:t>类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中，可以使用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Scanner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类实现基本的数据输入。最简单的数据输入方法是，直接使用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Scanner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类的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next()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方法来实现。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使用</a:t>
            </a:r>
            <a:r>
              <a:rPr lang="en-US" altLang="zh-CN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Scanner</a:t>
            </a:r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</a:t>
            </a:r>
            <a:endParaRPr lang="en-US" altLang="zh-CN" sz="2800" dirty="0" err="1">
              <a:solidFill>
                <a:srgbClr val="00B0F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40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数据操作流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DataOutputStream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类是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OutputStream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的子类，定义此类的定义格式如下所示。</a:t>
            </a:r>
          </a:p>
          <a:p>
            <a:pPr marL="0" indent="0">
              <a:buNone/>
            </a:pP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public class </a:t>
            </a:r>
            <a:r>
              <a:rPr lang="en-US" altLang="zh-CN" sz="2000" i="1" dirty="0" err="1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DataOutputStream</a:t>
            </a: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extends </a:t>
            </a:r>
            <a:r>
              <a:rPr lang="en-US" altLang="zh-CN" sz="2000" i="1" dirty="0" err="1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FilterOutputStream</a:t>
            </a: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implements </a:t>
            </a:r>
            <a:r>
              <a:rPr lang="en-US" altLang="zh-CN" sz="2000" i="1" dirty="0" err="1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DataOutput</a:t>
            </a:r>
            <a:endParaRPr lang="zh-CN" altLang="en-US" sz="2000" i="1" dirty="0">
              <a:solidFill>
                <a:schemeClr val="tx2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 err="1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DataOutputStream</a:t>
            </a:r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</a:t>
            </a:r>
            <a:endParaRPr lang="en-US" altLang="zh-CN" sz="2800" dirty="0" err="1">
              <a:solidFill>
                <a:srgbClr val="00B0F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3183019"/>
            <a:ext cx="10084192" cy="341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9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本章</a:t>
            </a:r>
            <a:r>
              <a:rPr 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17309" y="1844824"/>
            <a:ext cx="10157354" cy="5013176"/>
          </a:xfrm>
        </p:spPr>
        <p:txBody>
          <a:bodyPr rtlCol="0"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打  印  流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System</a:t>
            </a:r>
            <a:r>
              <a:rPr lang="zh-CN" altLang="en-US" dirty="0"/>
              <a:t>类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/>
              <a:t>BufferedReader</a:t>
            </a:r>
            <a:r>
              <a:rPr lang="zh-CN" altLang="en-US" dirty="0"/>
              <a:t>类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Scanner</a:t>
            </a:r>
            <a:r>
              <a:rPr lang="zh-CN" altLang="en-US" dirty="0"/>
              <a:t>类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Scanner</a:t>
            </a:r>
            <a:r>
              <a:rPr lang="zh-CN" altLang="en-US" dirty="0"/>
              <a:t>类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数据操作流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合  并  流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压  缩  流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03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数据操作流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DataInputStream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类是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InputStream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的子类，能够读取并使用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DataOutputStream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输出的数据。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DataInputStream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类的定义如下所示。</a:t>
            </a:r>
          </a:p>
          <a:p>
            <a:pPr marL="0" indent="0">
              <a:buNone/>
            </a:pP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public class </a:t>
            </a:r>
            <a:r>
              <a:rPr lang="en-US" altLang="zh-CN" sz="2000" i="1" dirty="0" err="1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DataInputStream</a:t>
            </a: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extends </a:t>
            </a:r>
            <a:r>
              <a:rPr lang="en-US" altLang="zh-CN" sz="2000" i="1" dirty="0" err="1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FilterInputStream</a:t>
            </a: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implements </a:t>
            </a:r>
            <a:r>
              <a:rPr lang="en-US" altLang="zh-CN" sz="2000" i="1" dirty="0" err="1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DataInput</a:t>
            </a:r>
            <a:endParaRPr lang="zh-CN" altLang="en-US" sz="2000" i="1" dirty="0">
              <a:solidFill>
                <a:schemeClr val="tx2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950245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 err="1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DataInputStream</a:t>
            </a:r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</a:t>
            </a:r>
            <a:endParaRPr lang="en-US" altLang="zh-CN" sz="2800" dirty="0" err="1">
              <a:solidFill>
                <a:srgbClr val="00B0F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5" y="3356992"/>
            <a:ext cx="10978339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7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合  并  流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844824"/>
            <a:ext cx="10873208" cy="4327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合并流的功能是将两个文件的内容合并成一个文件。在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中必须使用</a:t>
            </a:r>
            <a:r>
              <a:rPr lang="en-US" altLang="zh-CN" dirty="0" err="1" smtClean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SequenceInputStream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类来实现合并流功能，此类中的常用方法如表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14-18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所示</a:t>
            </a:r>
            <a:r>
              <a:rPr lang="zh-CN" altLang="en-US" dirty="0" smtClean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endParaRPr lang="en-US" altLang="zh-CN" dirty="0" smtClean="0">
              <a:solidFill>
                <a:srgbClr val="00206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endParaRPr lang="zh-CN" altLang="en-US" sz="2000" i="1" dirty="0">
              <a:solidFill>
                <a:schemeClr val="tx2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3" y="2636912"/>
            <a:ext cx="11547463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5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50240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压  缩  流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在每一个压缩文件中都会存在多个子文件，每一个子文件在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中就使用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ZipEntry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表示。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ZipEntry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类中的常用方法如表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14-19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所示。</a:t>
            </a:r>
          </a:p>
          <a:p>
            <a:pPr marL="0" indent="0">
              <a:buNone/>
            </a:pPr>
            <a:endParaRPr lang="zh-CN" altLang="en-US" dirty="0">
              <a:solidFill>
                <a:srgbClr val="00206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 err="1">
              <a:solidFill>
                <a:srgbClr val="00206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046505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ZIP</a:t>
            </a:r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压缩输入</a:t>
            </a:r>
            <a:r>
              <a:rPr lang="en-US" altLang="zh-CN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/</a:t>
            </a:r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输出流简介</a:t>
            </a:r>
            <a:endParaRPr lang="en-US" altLang="zh-CN" sz="2800" dirty="0" err="1">
              <a:solidFill>
                <a:srgbClr val="00B0F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3181706"/>
            <a:ext cx="11109270" cy="219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4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压  缩  流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如果要完成一个文件或文件夹的压缩，则要使用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ZipOutputStream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类。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ZipOutputStream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类是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OutputStream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的子类，其常用操作方法如表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14-20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所示。</a:t>
            </a:r>
          </a:p>
          <a:p>
            <a:pPr marL="0" indent="0">
              <a:buNone/>
            </a:pPr>
            <a:endParaRPr lang="zh-CN" altLang="en-US" dirty="0">
              <a:solidFill>
                <a:srgbClr val="00206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 err="1">
              <a:solidFill>
                <a:srgbClr val="00206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999807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 err="1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ZipOutputStream</a:t>
            </a:r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</a:t>
            </a:r>
            <a:endParaRPr lang="en-US" altLang="zh-CN" sz="2800" dirty="0" err="1">
              <a:solidFill>
                <a:srgbClr val="00B0F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72" y="3212976"/>
            <a:ext cx="1106767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9114" y="85807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压  缩  流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中，每一个压缩文件都可以使用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ZipFile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表示，还可以使用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ZipFile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根据压缩后的文件名称找到每一个压缩文件中的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ZipEntry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并将其进行解压缩操作。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ZipFile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类中的常用方法如表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14-21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所示。</a:t>
            </a:r>
          </a:p>
          <a:p>
            <a:pPr marL="0" indent="0">
              <a:buNone/>
            </a:pPr>
            <a:endParaRPr lang="zh-CN" altLang="en-US" dirty="0" err="1">
              <a:solidFill>
                <a:srgbClr val="00206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73135" y="917516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 err="1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ZipFile</a:t>
            </a:r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</a:t>
            </a:r>
            <a:endParaRPr lang="en-US" altLang="zh-CN" sz="2800" dirty="0" err="1">
              <a:solidFill>
                <a:srgbClr val="00B0F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61" y="3319492"/>
            <a:ext cx="10498765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3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压  缩  流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ZipInputStream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类是</a:t>
            </a:r>
            <a:r>
              <a:rPr lang="en-US" altLang="zh-CN" dirty="0" err="1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InputStream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类的子类，通过此类可以方便地读取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ZIP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格式的压缩文件，此类的常用方法如表</a:t>
            </a:r>
            <a:r>
              <a:rPr lang="en-US" altLang="zh-CN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14-22</a:t>
            </a:r>
            <a:r>
              <a:rPr lang="zh-CN" altLang="en-US" dirty="0">
                <a:solidFill>
                  <a:srgbClr val="00206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所示。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054832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 err="1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ZipInputStream</a:t>
            </a:r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</a:t>
            </a:r>
            <a:endParaRPr lang="en-US" altLang="zh-CN" sz="2800" dirty="0" err="1">
              <a:solidFill>
                <a:srgbClr val="00B0F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02" y="3141552"/>
            <a:ext cx="11038244" cy="215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Java I/O</a:t>
            </a:r>
            <a:r>
              <a:rPr lang="zh-CN" altLang="en-US" dirty="0">
                <a:solidFill>
                  <a:srgbClr val="0070C0"/>
                </a:solidFill>
              </a:rPr>
              <a:t>简介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772816"/>
            <a:ext cx="10873208" cy="4399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什么是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I/O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呢？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I/O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input/output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），即输入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/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输出端口。每个电脑设备都会有一个专用的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I/O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地址，用来处理自己的输入输出信息。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CPU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与外部设备、存储器的连接和数据交换都需要通过接口设备来实现，前者被称为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I/O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接口，而后者则被称为存储器接口。存储器通常在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CPU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的同步控制下工作，接口电路比较简单；而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I/O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设备品种繁多，其相应的接口电路也各不相同，因此，习惯上说到接口只是指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I/O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接口。</a:t>
            </a:r>
          </a:p>
          <a:p>
            <a:pPr marL="0" indent="0">
              <a:buNone/>
            </a:pP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687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File</a:t>
            </a:r>
            <a:r>
              <a:rPr lang="zh-CN" altLang="en-US" dirty="0">
                <a:solidFill>
                  <a:srgbClr val="0070C0"/>
                </a:solidFill>
              </a:rPr>
              <a:t>类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static final String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pathSeparator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static final String separator</a:t>
            </a: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File(String pathname)</a:t>
            </a: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boolean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createNewFile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 throws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IOException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boolean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delete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825" y="980728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File</a:t>
            </a:r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类中的方法</a:t>
            </a:r>
          </a:p>
        </p:txBody>
      </p:sp>
    </p:spTree>
    <p:extLst>
      <p:ext uri="{BB962C8B-B14F-4D97-AF65-F5344CB8AC3E}">
        <p14:creationId xmlns:p14="http://schemas.microsoft.com/office/powerpoint/2010/main" val="26817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361" y="113419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File</a:t>
            </a:r>
            <a:r>
              <a:rPr lang="zh-CN" altLang="en-US" dirty="0">
                <a:solidFill>
                  <a:srgbClr val="0070C0"/>
                </a:solidFill>
              </a:rPr>
              <a:t>类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public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boolean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exists()</a:t>
            </a: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boolean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isDirectory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long length()</a:t>
            </a: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String[] list()</a:t>
            </a: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File[]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listFiles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boolean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mkdir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boolean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renameTo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(File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dest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)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071255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File</a:t>
            </a:r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类中的方法</a:t>
            </a:r>
          </a:p>
        </p:txBody>
      </p:sp>
    </p:spTree>
    <p:extLst>
      <p:ext uri="{BB962C8B-B14F-4D97-AF65-F5344CB8AC3E}">
        <p14:creationId xmlns:p14="http://schemas.microsoft.com/office/powerpoint/2010/main" val="71827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9607" y="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File</a:t>
            </a:r>
            <a:r>
              <a:rPr lang="zh-CN" altLang="en-US" dirty="0">
                <a:solidFill>
                  <a:srgbClr val="0070C0"/>
                </a:solidFill>
              </a:rPr>
              <a:t>类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）创建文件。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当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File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类的对象实例化完成之后，可以使用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createNewFile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创建一个新文件，但是此方法使用了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throws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关键字，所以在使用中，必须使用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try…catch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进行异常的处理。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）删除文件。</a:t>
            </a:r>
          </a:p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File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类中也支持删除文件的操作，如果要删除一个文件，可以使用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File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类中的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delete()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方法实现。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）创建文件夹。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除了可以创建文件外，在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中也可以使用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File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类创建一个指定文件夹，此功能可以使用方法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mkdir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完成。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49607" y="913484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使用</a:t>
            </a:r>
            <a:r>
              <a:rPr lang="en-US" altLang="zh-CN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File</a:t>
            </a:r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类操作文件</a:t>
            </a:r>
          </a:p>
        </p:txBody>
      </p:sp>
    </p:spTree>
    <p:extLst>
      <p:ext uri="{BB962C8B-B14F-4D97-AF65-F5344CB8AC3E}">
        <p14:creationId xmlns:p14="http://schemas.microsoft.com/office/powerpoint/2010/main" val="404628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File</a:t>
            </a:r>
            <a:r>
              <a:rPr lang="zh-CN" altLang="en-US" dirty="0">
                <a:solidFill>
                  <a:srgbClr val="0070C0"/>
                </a:solidFill>
              </a:rPr>
              <a:t>类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4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）列出目录中的全部文件。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假设给出了一个具体的目录，通过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File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类可以直接列出这个目录中的所有内容。在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File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类中定义了如下两个方法可以列出文件夹中的内容。</a:t>
            </a: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String[] list()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：列出全部名称，返回一个字符串数组。</a:t>
            </a: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File[]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listFiles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：列出完整的路径，返回一个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File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对象数组。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5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）判断一个给定的路径是否是目录。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编程应用中，可以直接使用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File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类中的方法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isDirectory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判断某指定的路径是否是一个目录。</a:t>
            </a:r>
          </a:p>
          <a:p>
            <a:pPr marL="0" indent="0">
              <a:buNone/>
            </a:pP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32546" y="994675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使用</a:t>
            </a:r>
            <a:r>
              <a:rPr lang="en-US" altLang="zh-CN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File</a:t>
            </a:r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类操作文件</a:t>
            </a:r>
          </a:p>
        </p:txBody>
      </p:sp>
    </p:spTree>
    <p:extLst>
      <p:ext uri="{BB962C8B-B14F-4D97-AF65-F5344CB8AC3E}">
        <p14:creationId xmlns:p14="http://schemas.microsoft.com/office/powerpoint/2010/main" val="179489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211" y="0"/>
            <a:ext cx="10652858" cy="996528"/>
          </a:xfrm>
        </p:spPr>
        <p:txBody>
          <a:bodyPr rtlCol="0"/>
          <a:lstStyle/>
          <a:p>
            <a:r>
              <a:rPr lang="en-US" altLang="zh-CN" dirty="0" err="1">
                <a:solidFill>
                  <a:srgbClr val="0070C0"/>
                </a:solidFill>
              </a:rPr>
              <a:t>RandomAccessFile</a:t>
            </a:r>
            <a:r>
              <a:rPr lang="zh-CN" altLang="en-US" dirty="0">
                <a:solidFill>
                  <a:srgbClr val="0070C0"/>
                </a:solidFill>
              </a:rPr>
              <a:t>类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RandomAccessFile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(File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file,String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mode) throws</a:t>
            </a:r>
          </a:p>
          <a:p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public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RandomAccessFile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(String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name,String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mode) </a:t>
            </a:r>
          </a:p>
          <a:p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public 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void close() throws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IOException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read(byte[] b) throws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IOException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final byte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readByte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 throws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IOException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996528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 err="1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RandomAccessFile</a:t>
            </a:r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类的常用方法</a:t>
            </a:r>
          </a:p>
        </p:txBody>
      </p:sp>
    </p:spTree>
    <p:extLst>
      <p:ext uri="{BB962C8B-B14F-4D97-AF65-F5344CB8AC3E}">
        <p14:creationId xmlns:p14="http://schemas.microsoft.com/office/powerpoint/2010/main" val="415511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301D382-32B0-43EE-932C-28906AF37617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4873beb7-5857-4685-be1f-d57550cc96c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回顾</Template>
  <TotalTime>0</TotalTime>
  <Words>1819</Words>
  <Application>Microsoft Office PowerPoint</Application>
  <PresentationFormat>自定义</PresentationFormat>
  <Paragraphs>172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华文宋体</vt:lpstr>
      <vt:lpstr>宋体</vt:lpstr>
      <vt:lpstr>微软雅黑</vt:lpstr>
      <vt:lpstr>Calibri</vt:lpstr>
      <vt:lpstr>Calibri Light</vt:lpstr>
      <vt:lpstr>Wingdings</vt:lpstr>
      <vt:lpstr>回顾</vt:lpstr>
      <vt:lpstr>I/O文件处理和流处理</vt:lpstr>
      <vt:lpstr>本章内容</vt:lpstr>
      <vt:lpstr>本章内容</vt:lpstr>
      <vt:lpstr>Java I/O简介</vt:lpstr>
      <vt:lpstr>File类</vt:lpstr>
      <vt:lpstr>File类</vt:lpstr>
      <vt:lpstr>File类</vt:lpstr>
      <vt:lpstr>File类</vt:lpstr>
      <vt:lpstr>RandomAccessFile类</vt:lpstr>
      <vt:lpstr>RandomAccessFile类</vt:lpstr>
      <vt:lpstr>字节流与字符流</vt:lpstr>
      <vt:lpstr>字节流与字符流</vt:lpstr>
      <vt:lpstr>字节流与字符流</vt:lpstr>
      <vt:lpstr>字节流与字符流</vt:lpstr>
      <vt:lpstr>字节流与字符流</vt:lpstr>
      <vt:lpstr>字节流与字符流</vt:lpstr>
      <vt:lpstr>字节转换流</vt:lpstr>
      <vt:lpstr>内存操作流</vt:lpstr>
      <vt:lpstr>管  道  流</vt:lpstr>
      <vt:lpstr>打  印  流</vt:lpstr>
      <vt:lpstr>System类</vt:lpstr>
      <vt:lpstr>System类</vt:lpstr>
      <vt:lpstr>System类</vt:lpstr>
      <vt:lpstr>System类</vt:lpstr>
      <vt:lpstr>BufferedReader类</vt:lpstr>
      <vt:lpstr>BufferedReader类</vt:lpstr>
      <vt:lpstr>Scanner类</vt:lpstr>
      <vt:lpstr>Scanner类</vt:lpstr>
      <vt:lpstr>数据操作流</vt:lpstr>
      <vt:lpstr>数据操作流</vt:lpstr>
      <vt:lpstr>合  并  流</vt:lpstr>
      <vt:lpstr>压  缩  流</vt:lpstr>
      <vt:lpstr>压  缩  流</vt:lpstr>
      <vt:lpstr>压  缩  流</vt:lpstr>
      <vt:lpstr>压  缩  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2018-05-21T01:02:34Z</dcterms:created>
  <dcterms:modified xsi:type="dcterms:W3CDTF">2019-07-09T04:38:31Z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