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7"/>
  </p:notesMasterIdLst>
  <p:handoutMasterIdLst>
    <p:handoutMasterId r:id="rId18"/>
  </p:handoutMasterIdLst>
  <p:sldIdLst>
    <p:sldId id="264" r:id="rId5"/>
    <p:sldId id="27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2019/8/11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6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054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607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862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1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2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2019/8/11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82244" y="2204864"/>
            <a:ext cx="5328592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使 用 </a:t>
            </a:r>
            <a:r>
              <a:rPr lang="en-US" altLang="zh-CN" sz="4000" dirty="0" smtClean="0"/>
              <a:t>Annotation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Class</a:t>
            </a:r>
            <a:r>
              <a:rPr lang="zh-CN" altLang="en-US" dirty="0">
                <a:solidFill>
                  <a:srgbClr val="0070C0"/>
                </a:solidFill>
              </a:rPr>
              <a:t>类与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反射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765820" y="1844824"/>
            <a:ext cx="10873208" cy="4399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4.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访问方法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如果要访问指定的方法，需要根据该方法的名称和入口参数的类型来访问。在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Method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提供了如下所示的常用方法。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getName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：获得该万法的名称。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getParameterTypes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：按照声明顺序以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数组的形式获得该方法的各个参数的类型。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getReturnType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对象的形式获得该方法的返回值的类型。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getExceptionTypes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数组的形式获得该方法可能抛出的异常类型。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invoke(Object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Obiect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…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args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：利用指定参数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args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执行指定对象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中的该方法，返回值为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Obiect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类型。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isVarArgs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：查看该构造方法是否允许带有可变数量的参数，如果允许则返回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，否则返回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getModifiers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：获得可以解析出该方法所采用修饰符的整数。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0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使用</a:t>
            </a:r>
            <a:r>
              <a:rPr lang="en-US" altLang="zh-CN" dirty="0">
                <a:solidFill>
                  <a:srgbClr val="0070C0"/>
                </a:solidFill>
              </a:rPr>
              <a:t>Annotation</a:t>
            </a:r>
            <a:r>
              <a:rPr lang="zh-CN" altLang="en-US" dirty="0">
                <a:solidFill>
                  <a:srgbClr val="0070C0"/>
                </a:solidFill>
              </a:rPr>
              <a:t>注解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765820" y="1844824"/>
            <a:ext cx="10873208" cy="439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系统内置的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Annotation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程序中内置了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Annotation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，具体说明如下所示。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@Override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：能够实现编译时检查，可以为自己的方法添加该注释，以声明该方法是用于覆盖父类中的方法。如果该方法不是覆盖父类的方法，将会在编译时报错。例如我们为某类重写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toString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方法却写成了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tostring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，并且我们为该方法添加了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@Override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注释。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@Deprecated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：作用是对不应该在使用的方法添加注释，当编程人员使用这些方法时，将会在编译时显示提示信息，它与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javadoc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里的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@deprecated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标记有相同的功能，准确的说，它还不如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javadoc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@deprecated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，因为它不支持参数。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@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SuppressWarnings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：与前两个注释有所不同，需要添加一个参数才能正确使用，这些参数值都是已经定义好了的，开发者只需选择性的使用就好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了。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使用</a:t>
            </a:r>
            <a:r>
              <a:rPr lang="en-US" altLang="zh-CN" dirty="0">
                <a:solidFill>
                  <a:srgbClr val="0070C0"/>
                </a:solidFill>
              </a:rPr>
              <a:t>Annotation</a:t>
            </a:r>
            <a:r>
              <a:rPr lang="zh-CN" altLang="en-US" dirty="0">
                <a:solidFill>
                  <a:srgbClr val="0070C0"/>
                </a:solidFill>
              </a:rPr>
              <a:t>注解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765820" y="1844824"/>
            <a:ext cx="10873208" cy="439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自定义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Annotation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程序中，可以使用关键字“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@interface”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来自定义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Annotation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注解，此时会自动继承于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java.lang.annotation.Annotation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接口，由编译程序自动完成其他细节。在定义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Annotation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注解时，不能继承其他的注解或接口。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@interface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用来声明一个注解，其中的每一个方法实际上是声明了一个配置参数。方法的名称就是参数的名称，返回值类型就是参数的类型（返回值类型只能是基本类型、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enum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）。可以通过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default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来声明参数的默认值。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程序中，自定义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Annotation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注解的语法格式如下所示。</a:t>
            </a:r>
          </a:p>
          <a:p>
            <a:pPr marL="0" indent="0">
              <a:buNone/>
            </a:pPr>
            <a:r>
              <a:rPr lang="en-US" altLang="zh-CN" sz="18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 @interface </a:t>
            </a:r>
            <a:r>
              <a:rPr lang="zh-CN" altLang="en-US" sz="18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注解名 </a:t>
            </a:r>
            <a:r>
              <a:rPr lang="en-US" altLang="zh-CN" sz="18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{</a:t>
            </a:r>
            <a:r>
              <a:rPr lang="zh-CN" altLang="en-US" sz="18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定义体</a:t>
            </a:r>
            <a:r>
              <a:rPr lang="en-US" altLang="zh-CN" sz="1800" i="1" dirty="0">
                <a:latin typeface="华文宋体" panose="02010600040101010101" pitchFamily="2" charset="-122"/>
                <a:ea typeface="华文宋体" panose="0201060004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941168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Class</a:t>
            </a:r>
            <a:r>
              <a:rPr lang="zh-CN" altLang="en-US" dirty="0"/>
              <a:t>类与</a:t>
            </a:r>
            <a:r>
              <a:rPr lang="en-US" altLang="zh-CN" dirty="0"/>
              <a:t>Java</a:t>
            </a:r>
            <a:r>
              <a:rPr lang="zh-CN" altLang="en-US" dirty="0"/>
              <a:t>反射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Annotation</a:t>
            </a:r>
            <a:r>
              <a:rPr lang="zh-CN" altLang="en-US" dirty="0"/>
              <a:t>注解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Class</a:t>
            </a:r>
            <a:r>
              <a:rPr lang="zh-CN" altLang="en-US" dirty="0">
                <a:solidFill>
                  <a:srgbClr val="0070C0"/>
                </a:solidFill>
              </a:rPr>
              <a:t>类与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反射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反射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中的方法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通过前面的学习可知，所有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类均继承了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Object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类，在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Object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类中定义了一个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getClass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方法，该方法能够返回一个类型为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的对象。利用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类的对象可以访问用来返回该对象的描述信息。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getPackage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Package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对象，功能是获得该类的存放路径。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getName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String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对象，功能是获得该类的名称。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getSuperclass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对象，功能是获得该类继承的类。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getInterfaces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型数组，功能是获得该类实现的所有接口。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getConstructors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Constructor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型数组，功能是获得所有权限为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的构造方法。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getConstructor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(Class&lt;?&gt;…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parameterTypes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Constructor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对象，功能是获得权限为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的指定构造方法。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Class</a:t>
            </a:r>
            <a:r>
              <a:rPr lang="zh-CN" altLang="en-US" dirty="0">
                <a:solidFill>
                  <a:srgbClr val="0070C0"/>
                </a:solidFill>
              </a:rPr>
              <a:t>类与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反射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getDeclaredConstructors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Constructor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型数组，功能是获得所有构造方法，按声明顺序返回。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getDeclaredConstructor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(Class&lt;?&gt;…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parameterTypes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Constructor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对象，功能是获得指定构造方法。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getMethods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Method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型数组，功能是获得所有权限为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的方法。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getMethod</a:t>
            </a:r>
            <a:r>
              <a:rPr lang="en-IE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(String 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name, Class&lt;?&gt;…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parameterTypes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Method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对象，功能是获得权限为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的指定方法。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getDeclaredMethods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Method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型数组，功能是获得所有方法，按声明顺序返回。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getDeclaredMethod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(String name, Class&lt;?&gt;…</a:t>
            </a: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parameterTypes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Method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对象，功能是获得指定方法。</a:t>
            </a:r>
          </a:p>
        </p:txBody>
      </p:sp>
    </p:spTree>
    <p:extLst>
      <p:ext uri="{BB962C8B-B14F-4D97-AF65-F5344CB8AC3E}">
        <p14:creationId xmlns:p14="http://schemas.microsoft.com/office/powerpoint/2010/main" val="10849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Class</a:t>
            </a:r>
            <a:r>
              <a:rPr lang="zh-CN" altLang="en-US" dirty="0">
                <a:solidFill>
                  <a:srgbClr val="0070C0"/>
                </a:solidFill>
              </a:rPr>
              <a:t>类与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反射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getFields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Field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型数组，功能是获得所有权限为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的成员变量。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getField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(String name)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Field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对象，功能是获得权限为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的指定成员变量。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getDeclaredFields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Field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型数组，功能是获得所有成员变量，按声明顺序返回。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getDeclaredField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(String name) 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Field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对象，功能是获得指定成员变量。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</a:t>
            </a:r>
            <a:r>
              <a:rPr lang="en-IE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etClasses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型数组，功能是获得所有权限为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的内部类。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getDeclaredClasses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型数组，功能是获得所有内部类。</a:t>
            </a:r>
          </a:p>
          <a:p>
            <a:pPr algn="ctr">
              <a:buFont typeface="Wingdings" panose="05000000000000000000" pitchFamily="2" charset="2"/>
              <a:buChar char="l"/>
            </a:pPr>
            <a:r>
              <a:rPr lang="en-IE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getDeclaringClass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对象，功能是如果该类为内部类，则返回它的成员类，否则返回</a:t>
            </a:r>
            <a:r>
              <a:rPr lang="en-IE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null</a:t>
            </a:r>
            <a:r>
              <a:rPr lang="zh-CN" altLang="en-IE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Class</a:t>
            </a:r>
            <a:r>
              <a:rPr lang="zh-CN" altLang="en-US" dirty="0">
                <a:solidFill>
                  <a:srgbClr val="0070C0"/>
                </a:solidFill>
              </a:rPr>
              <a:t>类与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反射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访问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构造方法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Constructor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中提供了如下所示的常用方法。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isVarArgs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：功能是查看该构造方法是否允许带有可变数量的参数，如果允许则返回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，否则返回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getParameterTypes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：功能是按照声明顺序以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数组的形式获得该构造方法的各个参数的类型。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getExceptionTypes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数组的形式获得该构造方法可能抛出的异常类型                           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newInstance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(Object…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nitargs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：功能是通过该构造方法利用指定参数创建一个该类的对象，如果未设置参数则表示采用默认无参数的构造方法。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setAccessible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flag)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：功能是如果该构造方法的权限为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private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，默认为不允许通过反射利用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newInstance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(Object…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initargs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方法创建对象。如果先执行该方法，并将入口参数设为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，则允许创建。   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getModifiers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：功能是获得可以解析出该构造方法所采用修饰符的整数。 </a:t>
            </a:r>
          </a:p>
        </p:txBody>
      </p:sp>
    </p:spTree>
    <p:extLst>
      <p:ext uri="{BB962C8B-B14F-4D97-AF65-F5344CB8AC3E}">
        <p14:creationId xmlns:p14="http://schemas.microsoft.com/office/powerpoint/2010/main" val="41257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Class</a:t>
            </a:r>
            <a:r>
              <a:rPr lang="zh-CN" altLang="en-US" dirty="0">
                <a:solidFill>
                  <a:srgbClr val="0070C0"/>
                </a:solidFill>
              </a:rPr>
              <a:t>类与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反射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765820" y="1844824"/>
            <a:ext cx="10873208" cy="439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java.lang.reflect.Modifier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中常用的静态方法如下所示。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isPublic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mod)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：功能是查看是否被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修饰符修饰，如果是则返回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，否则返回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isProtected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mod)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：功能是查看是否被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protected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修饰符修饰，如果是则返回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，否则返回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isPrivate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mod)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：功能是查看是否被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private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修饰符修饰，如果是则返回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，否则返回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isStaic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mod)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：功能是查看是否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被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staic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修饰符修饰，如果是则返回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，否则返回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isFinal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mod)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：功能是查看是否被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Final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修饰符修饰，如果是则返回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true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，否则返回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false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toString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mod)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：功能是以字符串的形式返回所有的修饰符。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6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Class</a:t>
            </a:r>
            <a:r>
              <a:rPr lang="zh-CN" altLang="en-US" dirty="0">
                <a:solidFill>
                  <a:srgbClr val="0070C0"/>
                </a:solidFill>
              </a:rPr>
              <a:t>类与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反射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访问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成员变量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如果要访问指定的成员变量，可以通过该成员变量的名称来访问。在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程序中，类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Field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提供如下所示的常用方法。 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getName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：获得该成员变量的名称。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getType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：获得表示该成员变量类型的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get(Object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：获得指定对象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中成员变量的值，返回值为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Object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型。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set(Object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Object value)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：将指定对象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中成员变量的值设置为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value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1414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Class</a:t>
            </a:r>
            <a:r>
              <a:rPr lang="zh-CN" altLang="en-US" dirty="0">
                <a:solidFill>
                  <a:srgbClr val="0070C0"/>
                </a:solidFill>
              </a:rPr>
              <a:t>类与</a:t>
            </a:r>
            <a:r>
              <a:rPr lang="en-US" altLang="zh-CN" dirty="0">
                <a:solidFill>
                  <a:srgbClr val="0070C0"/>
                </a:solidFill>
              </a:rPr>
              <a:t>Java</a:t>
            </a:r>
            <a:r>
              <a:rPr lang="zh-CN" altLang="en-US" dirty="0">
                <a:solidFill>
                  <a:srgbClr val="0070C0"/>
                </a:solidFill>
              </a:rPr>
              <a:t>反射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00808"/>
            <a:ext cx="10873208" cy="439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(Object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：获得指定对象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中类型为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float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的成员变量的值。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(Object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：将指定对象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中类型为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的成员变量的值设置为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getFloat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(Object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：获得指定对象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中类型为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float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的成员变量的值。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setFloat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(Object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float f)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：将指定对象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中类型为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float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的成员变量的值设置为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(Object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：获得指定对象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中类型为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的成员变量的值。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(Object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,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z)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将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指定对象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obj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中类型为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的成员变量的值设置为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z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setAccessible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boolean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flag)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：此方法可以设置是否忽略权限限制直接访问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private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等私有权限的成员变量。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getModifiers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：获得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可以解析出该成员变量所采用修饰符的整数。</a:t>
            </a:r>
          </a:p>
        </p:txBody>
      </p:sp>
    </p:spTree>
    <p:extLst>
      <p:ext uri="{BB962C8B-B14F-4D97-AF65-F5344CB8AC3E}">
        <p14:creationId xmlns:p14="http://schemas.microsoft.com/office/powerpoint/2010/main" val="8148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1351</Words>
  <Application>Microsoft Office PowerPoint</Application>
  <PresentationFormat>自定义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使 用 Annotation</vt:lpstr>
      <vt:lpstr>本章内容</vt:lpstr>
      <vt:lpstr>Class类与Java反射</vt:lpstr>
      <vt:lpstr>Class类与Java反射</vt:lpstr>
      <vt:lpstr>Class类与Java反射</vt:lpstr>
      <vt:lpstr>Class类与Java反射</vt:lpstr>
      <vt:lpstr>Class类与Java反射</vt:lpstr>
      <vt:lpstr>Class类与Java反射</vt:lpstr>
      <vt:lpstr>Class类与Java反射</vt:lpstr>
      <vt:lpstr>Class类与Java反射</vt:lpstr>
      <vt:lpstr>使用Annotation注解</vt:lpstr>
      <vt:lpstr>使用Annotation注解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2019-08-11T02:38:55Z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