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 id="2147483692" r:id="rId5"/>
  </p:sldMasterIdLst>
  <p:notesMasterIdLst>
    <p:notesMasterId r:id="rId47"/>
  </p:notesMasterIdLst>
  <p:handoutMasterIdLst>
    <p:handoutMasterId r:id="rId48"/>
  </p:handoutMasterIdLst>
  <p:sldIdLst>
    <p:sldId id="264" r:id="rId6"/>
    <p:sldId id="27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50" r:id="rId39"/>
    <p:sldId id="348" r:id="rId40"/>
    <p:sldId id="349" r:id="rId41"/>
    <p:sldId id="351" r:id="rId42"/>
    <p:sldId id="352" r:id="rId43"/>
    <p:sldId id="353" r:id="rId44"/>
    <p:sldId id="354" r:id="rId45"/>
    <p:sldId id="355" r:id="rId46"/>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howGuides="1">
      <p:cViewPr varScale="1">
        <p:scale>
          <a:sx n="78" d="100"/>
          <a:sy n="78" d="100"/>
        </p:scale>
        <p:origin x="204" y="96"/>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2019/7/9</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2019/7/9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10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93379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44489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3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77272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2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15269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20403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92975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188106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411822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11323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340380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256667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08928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08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32577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81895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116016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70241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21712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42890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23263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0051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58108" y="2204864"/>
            <a:ext cx="6984776" cy="1703155"/>
          </a:xfrm>
        </p:spPr>
        <p:txBody>
          <a:bodyPr rtlCol="0">
            <a:normAutofit/>
          </a:bodyPr>
          <a:lstStyle/>
          <a:p>
            <a:r>
              <a:rPr lang="zh-CN" altLang="en-US" sz="4000" dirty="0" smtClean="0"/>
              <a:t>使 用 </a:t>
            </a:r>
            <a:r>
              <a:rPr lang="en-US" altLang="zh-CN" sz="4000" dirty="0" smtClean="0"/>
              <a:t>JavaFX </a:t>
            </a:r>
            <a:r>
              <a:rPr lang="zh-CN" altLang="en-US" sz="4000" dirty="0" smtClean="0"/>
              <a:t>开 发 </a:t>
            </a:r>
            <a:r>
              <a:rPr lang="en-US" altLang="zh-CN" sz="4000" dirty="0" smtClean="0"/>
              <a:t>GUI </a:t>
            </a:r>
            <a:r>
              <a:rPr lang="zh-CN" altLang="en-US" sz="4000" dirty="0" smtClean="0"/>
              <a:t>程 序</a:t>
            </a:r>
            <a:endParaRPr lang="zh-CN" altLang="en-US" sz="40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设置颜色</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）第三种：通过设置灰度的方法</a:t>
            </a:r>
            <a:r>
              <a:rPr lang="en-US" altLang="zh-CN" dirty="0">
                <a:latin typeface="华文宋体" panose="02010600040101010101" pitchFamily="2" charset="-122"/>
                <a:ea typeface="华文宋体" panose="02010600040101010101" pitchFamily="2" charset="-122"/>
              </a:rPr>
              <a:t>gray()</a:t>
            </a:r>
            <a:r>
              <a:rPr lang="zh-CN" altLang="en-US" dirty="0">
                <a:latin typeface="华文宋体" panose="02010600040101010101" pitchFamily="2" charset="-122"/>
                <a:ea typeface="华文宋体" panose="02010600040101010101" pitchFamily="2" charset="-122"/>
              </a:rPr>
              <a:t>设置颜色。</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gray(double gray,</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opacity)</a:t>
            </a:r>
          </a:p>
          <a:p>
            <a:pPr marL="0" indent="0">
              <a:buNone/>
            </a:pPr>
            <a:r>
              <a:rPr lang="zh-CN" altLang="en-US" dirty="0">
                <a:latin typeface="华文宋体" panose="02010600040101010101" pitchFamily="2" charset="-122"/>
                <a:ea typeface="华文宋体" panose="02010600040101010101" pitchFamily="2" charset="-122"/>
              </a:rPr>
              <a:t>或：</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gray(double gray)</a:t>
            </a:r>
            <a:endParaRPr lang="zh-CN" altLang="en-US"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设置颜色的方法</a:t>
            </a:r>
          </a:p>
        </p:txBody>
      </p:sp>
    </p:spTree>
    <p:extLst>
      <p:ext uri="{BB962C8B-B14F-4D97-AF65-F5344CB8AC3E}">
        <p14:creationId xmlns:p14="http://schemas.microsoft.com/office/powerpoint/2010/main" val="147901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设置颜色</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）第四种：通过色相、饱和度和亮度</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即</a:t>
            </a:r>
            <a:r>
              <a:rPr lang="en-US" altLang="zh-CN" dirty="0" err="1">
                <a:latin typeface="华文宋体" panose="02010600040101010101" pitchFamily="2" charset="-122"/>
                <a:ea typeface="华文宋体" panose="02010600040101010101" pitchFamily="2" charset="-122"/>
              </a:rPr>
              <a:t>hsb</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HSB)</a:t>
            </a:r>
            <a:r>
              <a:rPr lang="zh-CN" altLang="en-US" dirty="0">
                <a:latin typeface="华文宋体" panose="02010600040101010101" pitchFamily="2" charset="-122"/>
                <a:ea typeface="华文宋体" panose="02010600040101010101" pitchFamily="2" charset="-122"/>
              </a:rPr>
              <a:t>设置颜色。</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a:t>
            </a:r>
            <a:r>
              <a:rPr lang="en-US" altLang="zh-CN" sz="2000" i="1" dirty="0" err="1">
                <a:solidFill>
                  <a:schemeClr val="tx2"/>
                </a:solidFill>
                <a:latin typeface="华文宋体" panose="02010600040101010101" pitchFamily="2" charset="-122"/>
                <a:ea typeface="华文宋体" panose="02010600040101010101" pitchFamily="2" charset="-122"/>
              </a:rPr>
              <a:t>hsb</a:t>
            </a:r>
            <a:r>
              <a:rPr lang="en-US" altLang="zh-CN" sz="2000" i="1" dirty="0">
                <a:solidFill>
                  <a:schemeClr val="tx2"/>
                </a:solidFill>
                <a:latin typeface="华文宋体" panose="02010600040101010101" pitchFamily="2" charset="-122"/>
                <a:ea typeface="华文宋体" panose="02010600040101010101" pitchFamily="2" charset="-122"/>
              </a:rPr>
              <a:t>(double hue,</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saturation,</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brightness,</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opacity)</a:t>
            </a:r>
          </a:p>
          <a:p>
            <a:pPr marL="0" indent="0">
              <a:buNone/>
            </a:pPr>
            <a:r>
              <a:rPr lang="zh-CN" altLang="en-US" dirty="0">
                <a:latin typeface="华文宋体" panose="02010600040101010101" pitchFamily="2" charset="-122"/>
                <a:ea typeface="华文宋体" panose="02010600040101010101" pitchFamily="2" charset="-122"/>
              </a:rPr>
              <a:t>或：</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a:t>
            </a:r>
            <a:r>
              <a:rPr lang="en-US" altLang="zh-CN" sz="2000" i="1" dirty="0" err="1">
                <a:solidFill>
                  <a:schemeClr val="tx2"/>
                </a:solidFill>
                <a:latin typeface="华文宋体" panose="02010600040101010101" pitchFamily="2" charset="-122"/>
                <a:ea typeface="华文宋体" panose="02010600040101010101" pitchFamily="2" charset="-122"/>
              </a:rPr>
              <a:t>hsb</a:t>
            </a:r>
            <a:r>
              <a:rPr lang="en-US" altLang="zh-CN" sz="2000" i="1" dirty="0">
                <a:solidFill>
                  <a:schemeClr val="tx2"/>
                </a:solidFill>
                <a:latin typeface="华文宋体" panose="02010600040101010101" pitchFamily="2" charset="-122"/>
                <a:ea typeface="华文宋体" panose="02010600040101010101" pitchFamily="2" charset="-122"/>
              </a:rPr>
              <a:t>(double hue,</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saturation</a:t>
            </a:r>
            <a:r>
              <a:rPr lang="en-US" altLang="zh-CN" sz="2000" i="1" dirty="0" smtClean="0">
                <a:solidFill>
                  <a:schemeClr val="tx2"/>
                </a:solidFill>
                <a:latin typeface="华文宋体" panose="02010600040101010101" pitchFamily="2" charset="-122"/>
                <a:ea typeface="华文宋体" panose="02010600040101010101" pitchFamily="2" charset="-122"/>
              </a:rPr>
              <a:t>,</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a:t>
            </a:r>
            <a:r>
              <a:rPr lang="en-US" altLang="zh-CN" sz="2000" i="1" dirty="0" smtClean="0">
                <a:solidFill>
                  <a:schemeClr val="tx2"/>
                </a:solidFill>
                <a:latin typeface="华文宋体" panose="02010600040101010101" pitchFamily="2" charset="-122"/>
                <a:ea typeface="华文宋体" panose="02010600040101010101" pitchFamily="2" charset="-122"/>
              </a:rPr>
              <a:t>       double brightness</a:t>
            </a:r>
            <a:r>
              <a:rPr lang="zh-CN" altLang="en-US" sz="2000" i="1" dirty="0" smtClean="0">
                <a:solidFill>
                  <a:schemeClr val="tx2"/>
                </a:solidFill>
                <a:latin typeface="华文宋体" panose="02010600040101010101" pitchFamily="2" charset="-122"/>
                <a:ea typeface="华文宋体" panose="02010600040101010101" pitchFamily="2" charset="-122"/>
              </a:rPr>
              <a:t>）</a:t>
            </a:r>
            <a:endParaRPr lang="zh-CN" altLang="en-US"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设置颜色的方法</a:t>
            </a:r>
          </a:p>
        </p:txBody>
      </p:sp>
    </p:spTree>
    <p:extLst>
      <p:ext uri="{BB962C8B-B14F-4D97-AF65-F5344CB8AC3E}">
        <p14:creationId xmlns:p14="http://schemas.microsoft.com/office/powerpoint/2010/main" val="40100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设置颜色</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）第五种：通过</a:t>
            </a:r>
            <a:r>
              <a:rPr lang="en-US" altLang="zh-CN" dirty="0">
                <a:latin typeface="华文宋体" panose="02010600040101010101" pitchFamily="2" charset="-122"/>
                <a:ea typeface="华文宋体" panose="02010600040101010101" pitchFamily="2" charset="-122"/>
              </a:rPr>
              <a:t>Web</a:t>
            </a:r>
            <a:r>
              <a:rPr lang="zh-CN" altLang="en-US" dirty="0">
                <a:latin typeface="华文宋体" panose="02010600040101010101" pitchFamily="2" charset="-122"/>
                <a:ea typeface="华文宋体" panose="02010600040101010101" pitchFamily="2" charset="-122"/>
              </a:rPr>
              <a:t>方式</a:t>
            </a:r>
            <a:r>
              <a:rPr lang="en-US" altLang="zh-CN" dirty="0">
                <a:latin typeface="华文宋体" panose="02010600040101010101" pitchFamily="2" charset="-122"/>
                <a:ea typeface="华文宋体" panose="02010600040101010101" pitchFamily="2" charset="-122"/>
              </a:rPr>
              <a:t>web()</a:t>
            </a:r>
            <a:r>
              <a:rPr lang="zh-CN" altLang="en-US" dirty="0">
                <a:latin typeface="华文宋体" panose="02010600040101010101" pitchFamily="2" charset="-122"/>
                <a:ea typeface="华文宋体" panose="02010600040101010101" pitchFamily="2" charset="-122"/>
              </a:rPr>
              <a:t>设置颜色，创建一个用</a:t>
            </a:r>
            <a:r>
              <a:rPr lang="en-US" altLang="zh-CN" dirty="0">
                <a:latin typeface="华文宋体" panose="02010600040101010101" pitchFamily="2" charset="-122"/>
                <a:ea typeface="华文宋体" panose="02010600040101010101" pitchFamily="2" charset="-122"/>
              </a:rPr>
              <a:t>HTML</a:t>
            </a:r>
            <a:r>
              <a:rPr lang="zh-CN" altLang="en-US" dirty="0">
                <a:latin typeface="华文宋体" panose="02010600040101010101" pitchFamily="2" charset="-122"/>
                <a:ea typeface="华文宋体" panose="02010600040101010101" pitchFamily="2" charset="-122"/>
              </a:rPr>
              <a:t>或</a:t>
            </a:r>
            <a:r>
              <a:rPr lang="en-US" altLang="zh-CN" dirty="0">
                <a:latin typeface="华文宋体" panose="02010600040101010101" pitchFamily="2" charset="-122"/>
                <a:ea typeface="华文宋体" panose="02010600040101010101" pitchFamily="2" charset="-122"/>
              </a:rPr>
              <a:t>CSS</a:t>
            </a:r>
            <a:r>
              <a:rPr lang="zh-CN" altLang="en-US" dirty="0">
                <a:latin typeface="华文宋体" panose="02010600040101010101" pitchFamily="2" charset="-122"/>
                <a:ea typeface="华文宋体" panose="02010600040101010101" pitchFamily="2" charset="-122"/>
              </a:rPr>
              <a:t>属性字符串指定的</a:t>
            </a:r>
            <a:r>
              <a:rPr lang="en-US" altLang="zh-CN" dirty="0">
                <a:latin typeface="华文宋体" panose="02010600040101010101" pitchFamily="2" charset="-122"/>
                <a:ea typeface="华文宋体" panose="02010600040101010101" pitchFamily="2" charset="-122"/>
              </a:rPr>
              <a:t>RGB</a:t>
            </a:r>
            <a:r>
              <a:rPr lang="zh-CN" altLang="en-US" dirty="0">
                <a:latin typeface="华文宋体" panose="02010600040101010101" pitchFamily="2" charset="-122"/>
                <a:ea typeface="华文宋体" panose="02010600040101010101" pitchFamily="2" charset="-122"/>
              </a:rPr>
              <a:t>颜色。</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web(</a:t>
            </a:r>
            <a:r>
              <a:rPr lang="en-US" altLang="zh-CN" sz="2000" i="1" dirty="0" err="1">
                <a:solidFill>
                  <a:schemeClr val="tx2"/>
                </a:solidFill>
                <a:latin typeface="华文宋体" panose="02010600040101010101" pitchFamily="2" charset="-122"/>
                <a:ea typeface="华文宋体" panose="02010600040101010101" pitchFamily="2" charset="-122"/>
              </a:rPr>
              <a:t>java.lang.String</a:t>
            </a:r>
            <a:r>
              <a:rPr lang="en-US" altLang="zh-CN" sz="2000" i="1" dirty="0">
                <a:solidFill>
                  <a:schemeClr val="tx2"/>
                </a:solidFill>
                <a:latin typeface="华文宋体" panose="02010600040101010101" pitchFamily="2" charset="-122"/>
                <a:ea typeface="华文宋体" panose="02010600040101010101" pitchFamily="2" charset="-122"/>
              </a:rPr>
              <a:t> </a:t>
            </a:r>
            <a:r>
              <a:rPr lang="en-US" altLang="zh-CN" sz="2000" i="1" dirty="0" err="1">
                <a:solidFill>
                  <a:schemeClr val="tx2"/>
                </a:solidFill>
                <a:latin typeface="华文宋体" panose="02010600040101010101" pitchFamily="2" charset="-122"/>
                <a:ea typeface="华文宋体" panose="02010600040101010101" pitchFamily="2" charset="-122"/>
              </a:rPr>
              <a:t>colorString</a:t>
            </a:r>
            <a:r>
              <a:rPr lang="en-US" altLang="zh-CN" sz="2000" i="1" dirty="0">
                <a:solidFill>
                  <a:schemeClr val="tx2"/>
                </a:solidFill>
                <a:latin typeface="华文宋体" panose="02010600040101010101" pitchFamily="2" charset="-122"/>
                <a:ea typeface="华文宋体" panose="02010600040101010101" pitchFamily="2" charset="-122"/>
              </a:rPr>
              <a:t>,</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opacity)</a:t>
            </a:r>
          </a:p>
          <a:p>
            <a:pPr marL="0" indent="0">
              <a:buNone/>
            </a:pPr>
            <a:r>
              <a:rPr lang="zh-CN" altLang="en-US" dirty="0">
                <a:latin typeface="华文宋体" panose="02010600040101010101" pitchFamily="2" charset="-122"/>
                <a:ea typeface="华文宋体" panose="02010600040101010101" pitchFamily="2" charset="-122"/>
              </a:rPr>
              <a:t>或：</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web(</a:t>
            </a:r>
            <a:r>
              <a:rPr lang="en-US" altLang="zh-CN" sz="2000" i="1" dirty="0" err="1">
                <a:solidFill>
                  <a:schemeClr val="tx2"/>
                </a:solidFill>
                <a:latin typeface="华文宋体" panose="02010600040101010101" pitchFamily="2" charset="-122"/>
                <a:ea typeface="华文宋体" panose="02010600040101010101" pitchFamily="2" charset="-122"/>
              </a:rPr>
              <a:t>java.lang.String</a:t>
            </a:r>
            <a:r>
              <a:rPr lang="en-US" altLang="zh-CN" sz="2000" i="1" dirty="0">
                <a:solidFill>
                  <a:schemeClr val="tx2"/>
                </a:solidFill>
                <a:latin typeface="华文宋体" panose="02010600040101010101" pitchFamily="2" charset="-122"/>
                <a:ea typeface="华文宋体" panose="02010600040101010101" pitchFamily="2" charset="-122"/>
              </a:rPr>
              <a:t> </a:t>
            </a:r>
            <a:r>
              <a:rPr lang="en-US" altLang="zh-CN" sz="2000" i="1" dirty="0" err="1">
                <a:solidFill>
                  <a:schemeClr val="tx2"/>
                </a:solidFill>
                <a:latin typeface="华文宋体" panose="02010600040101010101" pitchFamily="2" charset="-122"/>
                <a:ea typeface="华文宋体" panose="02010600040101010101" pitchFamily="2" charset="-122"/>
              </a:rPr>
              <a:t>colorString</a:t>
            </a:r>
            <a:r>
              <a:rPr lang="en-US" altLang="zh-CN" sz="2000" i="1" dirty="0">
                <a:solidFill>
                  <a:schemeClr val="tx2"/>
                </a:solidFill>
                <a:latin typeface="华文宋体" panose="02010600040101010101" pitchFamily="2" charset="-122"/>
                <a:ea typeface="华文宋体" panose="02010600040101010101" pitchFamily="2" charset="-122"/>
              </a:rPr>
              <a:t>)</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设置颜色的方法</a:t>
            </a:r>
          </a:p>
        </p:txBody>
      </p:sp>
    </p:spTree>
    <p:extLst>
      <p:ext uri="{BB962C8B-B14F-4D97-AF65-F5344CB8AC3E}">
        <p14:creationId xmlns:p14="http://schemas.microsoft.com/office/powerpoint/2010/main" val="359108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绘制文字</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en-US" altLang="zh-CN" dirty="0">
                <a:latin typeface="华文宋体" panose="02010600040101010101" pitchFamily="2" charset="-122"/>
                <a:ea typeface="华文宋体" panose="02010600040101010101" pitchFamily="2" charset="-122"/>
              </a:rPr>
              <a:t>1. </a:t>
            </a:r>
            <a:r>
              <a:rPr lang="zh-CN" altLang="en-US" dirty="0">
                <a:latin typeface="华文宋体" panose="02010600040101010101" pitchFamily="2" charset="-122"/>
                <a:ea typeface="华文宋体" panose="02010600040101010101" pitchFamily="2" charset="-122"/>
              </a:rPr>
              <a:t>子类</a:t>
            </a:r>
            <a:r>
              <a:rPr lang="en-US" altLang="zh-CN" dirty="0">
                <a:latin typeface="华文宋体" panose="02010600040101010101" pitchFamily="2" charset="-122"/>
                <a:ea typeface="华文宋体" panose="02010600040101010101" pitchFamily="2" charset="-122"/>
              </a:rPr>
              <a:t>Text</a:t>
            </a:r>
            <a:r>
              <a:rPr lang="zh-CN" altLang="en-US" dirty="0">
                <a:latin typeface="华文宋体" panose="02010600040101010101" pitchFamily="2" charset="-122"/>
                <a:ea typeface="华文宋体" panose="02010600040101010101" pitchFamily="2" charset="-122"/>
              </a:rPr>
              <a:t>类的方法</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void </a:t>
            </a:r>
            <a:r>
              <a:rPr lang="en-US" altLang="zh-CN" dirty="0" err="1">
                <a:latin typeface="华文宋体" panose="02010600040101010101" pitchFamily="2" charset="-122"/>
                <a:ea typeface="华文宋体" panose="02010600040101010101" pitchFamily="2" charset="-122"/>
              </a:rPr>
              <a:t>setText</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：用于设置属性文本的值，默认值为空。</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getText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：用于获取属性文本的值，默认值为空。</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a:t>
            </a:r>
            <a:r>
              <a:rPr lang="en-US" altLang="zh-CN" dirty="0" err="1">
                <a:latin typeface="华文宋体" panose="02010600040101010101" pitchFamily="2" charset="-122"/>
                <a:ea typeface="华文宋体" panose="02010600040101010101" pitchFamily="2" charset="-122"/>
              </a:rPr>
              <a:t>StringProperty</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textProperty</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：定义要显示的字符串文本，默认值为空。</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void </a:t>
            </a:r>
            <a:r>
              <a:rPr lang="en-US" altLang="zh-CN" dirty="0" err="1">
                <a:latin typeface="华文宋体" panose="02010600040101010101" pitchFamily="2" charset="-122"/>
                <a:ea typeface="华文宋体" panose="02010600040101010101" pitchFamily="2" charset="-122"/>
              </a:rPr>
              <a:t>setX</a:t>
            </a:r>
            <a:r>
              <a:rPr lang="en-US" altLang="zh-CN" dirty="0">
                <a:latin typeface="华文宋体" panose="02010600040101010101" pitchFamily="2" charset="-122"/>
                <a:ea typeface="华文宋体" panose="02010600040101010101" pitchFamily="2" charset="-122"/>
              </a:rPr>
              <a:t>(double value)</a:t>
            </a:r>
            <a:r>
              <a:rPr lang="zh-CN" altLang="en-US" dirty="0">
                <a:latin typeface="华文宋体" panose="02010600040101010101" pitchFamily="2" charset="-122"/>
                <a:ea typeface="华文宋体" panose="02010600040101010101" pitchFamily="2" charset="-122"/>
              </a:rPr>
              <a:t>：用于设置文本原点的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坐标，默认值为零。</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5</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double </a:t>
            </a:r>
            <a:r>
              <a:rPr lang="en-US" altLang="zh-CN" dirty="0" err="1">
                <a:latin typeface="华文宋体" panose="02010600040101010101" pitchFamily="2" charset="-122"/>
                <a:ea typeface="华文宋体" panose="02010600040101010101" pitchFamily="2" charset="-122"/>
              </a:rPr>
              <a:t>getX</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：用于获取文本原点的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坐标，默认值为零。</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6</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void </a:t>
            </a:r>
            <a:r>
              <a:rPr lang="en-US" altLang="zh-CN" dirty="0" err="1">
                <a:latin typeface="华文宋体" panose="02010600040101010101" pitchFamily="2" charset="-122"/>
                <a:ea typeface="华文宋体" panose="02010600040101010101" pitchFamily="2" charset="-122"/>
              </a:rPr>
              <a:t>setY</a:t>
            </a:r>
            <a:r>
              <a:rPr lang="en-US" altLang="zh-CN" dirty="0">
                <a:latin typeface="华文宋体" panose="02010600040101010101" pitchFamily="2" charset="-122"/>
                <a:ea typeface="华文宋体" panose="02010600040101010101" pitchFamily="2" charset="-122"/>
              </a:rPr>
              <a:t>(double value) </a:t>
            </a:r>
            <a:r>
              <a:rPr lang="zh-CN" altLang="en-US" dirty="0">
                <a:latin typeface="华文宋体" panose="02010600040101010101" pitchFamily="2" charset="-122"/>
                <a:ea typeface="华文宋体" panose="02010600040101010101" pitchFamily="2" charset="-122"/>
              </a:rPr>
              <a:t>：用于设置文本原点的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坐标，默认值为零。</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7</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double </a:t>
            </a:r>
            <a:r>
              <a:rPr lang="en-US" altLang="zh-CN" dirty="0" err="1">
                <a:latin typeface="华文宋体" panose="02010600040101010101" pitchFamily="2" charset="-122"/>
                <a:ea typeface="华文宋体" panose="02010600040101010101" pitchFamily="2" charset="-122"/>
              </a:rPr>
              <a:t>getY</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：用于获取文本原点的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坐标，默认值为零。</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8</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void </a:t>
            </a:r>
            <a:r>
              <a:rPr lang="en-US" altLang="zh-CN" dirty="0" err="1">
                <a:latin typeface="华文宋体" panose="02010600040101010101" pitchFamily="2" charset="-122"/>
                <a:ea typeface="华文宋体" panose="02010600040101010101" pitchFamily="2" charset="-122"/>
              </a:rPr>
              <a:t>setFont</a:t>
            </a:r>
            <a:r>
              <a:rPr lang="en-US" altLang="zh-CN" dirty="0">
                <a:latin typeface="华文宋体" panose="02010600040101010101" pitchFamily="2" charset="-122"/>
                <a:ea typeface="华文宋体" panose="02010600040101010101" pitchFamily="2" charset="-122"/>
              </a:rPr>
              <a:t>(Font value)</a:t>
            </a:r>
            <a:r>
              <a:rPr lang="zh-CN" altLang="en-US" dirty="0">
                <a:latin typeface="华文宋体" panose="02010600040101010101" pitchFamily="2" charset="-122"/>
                <a:ea typeface="华文宋体" panose="02010600040101010101" pitchFamily="2" charset="-122"/>
              </a:rPr>
              <a:t>：设置显示文本的字体。</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9</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void </a:t>
            </a:r>
            <a:r>
              <a:rPr lang="en-US" altLang="zh-CN" dirty="0" err="1">
                <a:latin typeface="华文宋体" panose="02010600040101010101" pitchFamily="2" charset="-122"/>
                <a:ea typeface="华文宋体" panose="02010600040101010101" pitchFamily="2" charset="-122"/>
              </a:rPr>
              <a:t>setTextAlignment</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TextAlignment</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：用于设置文本的水平对齐方式。</a:t>
            </a:r>
            <a:endParaRPr lang="en-US" altLang="zh-CN"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latin typeface="华文宋体" panose="02010600040101010101" pitchFamily="2" charset="-122"/>
                <a:ea typeface="华文宋体" panose="02010600040101010101" pitchFamily="2" charset="-122"/>
              </a:rPr>
              <a:t>Text</a:t>
            </a:r>
            <a:r>
              <a:rPr lang="zh-CN" altLang="en-US" sz="2800" dirty="0">
                <a:solidFill>
                  <a:srgbClr val="00B0F0"/>
                </a:solidFill>
                <a:latin typeface="华文宋体" panose="02010600040101010101" pitchFamily="2" charset="-122"/>
                <a:ea typeface="华文宋体" panose="02010600040101010101" pitchFamily="2" charset="-122"/>
              </a:rPr>
              <a:t>包类介绍</a:t>
            </a:r>
          </a:p>
        </p:txBody>
      </p:sp>
    </p:spTree>
    <p:extLst>
      <p:ext uri="{BB962C8B-B14F-4D97-AF65-F5344CB8AC3E}">
        <p14:creationId xmlns:p14="http://schemas.microsoft.com/office/powerpoint/2010/main" val="41730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绘制文字</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en-US" altLang="zh-CN" dirty="0">
                <a:latin typeface="华文宋体" panose="02010600040101010101" pitchFamily="2" charset="-122"/>
                <a:ea typeface="华文宋体" panose="02010600040101010101" pitchFamily="2" charset="-122"/>
              </a:rPr>
              <a:t>2. </a:t>
            </a:r>
            <a:r>
              <a:rPr lang="zh-CN" altLang="en-US" dirty="0">
                <a:latin typeface="华文宋体" panose="02010600040101010101" pitchFamily="2" charset="-122"/>
                <a:ea typeface="华文宋体" panose="02010600040101010101" pitchFamily="2" charset="-122"/>
              </a:rPr>
              <a:t>子类</a:t>
            </a:r>
            <a:r>
              <a:rPr lang="en-US" altLang="zh-CN" dirty="0">
                <a:latin typeface="华文宋体" panose="02010600040101010101" pitchFamily="2" charset="-122"/>
                <a:ea typeface="华文宋体" panose="02010600040101010101" pitchFamily="2" charset="-122"/>
              </a:rPr>
              <a:t>Font</a:t>
            </a:r>
            <a:r>
              <a:rPr lang="zh-CN" altLang="en-US" dirty="0">
                <a:latin typeface="华文宋体" panose="02010600040101010101" pitchFamily="2" charset="-122"/>
                <a:ea typeface="华文宋体" panose="02010600040101010101" pitchFamily="2" charset="-122"/>
              </a:rPr>
              <a:t>类的方法</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static Font </a:t>
            </a:r>
            <a:r>
              <a:rPr lang="en-US" altLang="zh-CN" dirty="0" err="1">
                <a:latin typeface="华文宋体" panose="02010600040101010101" pitchFamily="2" charset="-122"/>
                <a:ea typeface="华文宋体" panose="02010600040101010101" pitchFamily="2" charset="-122"/>
              </a:rPr>
              <a:t>getDefault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：获取默认的字体。</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static </a:t>
            </a:r>
            <a:r>
              <a:rPr lang="en-US" altLang="zh-CN" dirty="0" err="1">
                <a:latin typeface="华文宋体" panose="02010600040101010101" pitchFamily="2" charset="-122"/>
                <a:ea typeface="华文宋体" panose="02010600040101010101" pitchFamily="2" charset="-122"/>
              </a:rPr>
              <a:t>java.util.List</a:t>
            </a:r>
            <a:r>
              <a:rPr lang="en-US" altLang="zh-CN" dirty="0">
                <a:latin typeface="华文宋体" panose="02010600040101010101" pitchFamily="2" charset="-122"/>
                <a:ea typeface="华文宋体" panose="02010600040101010101" pitchFamily="2" charset="-122"/>
              </a:rPr>
              <a:t>&lt;</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&gt; </a:t>
            </a:r>
            <a:r>
              <a:rPr lang="en-US" altLang="zh-CN" dirty="0" err="1">
                <a:latin typeface="华文宋体" panose="02010600040101010101" pitchFamily="2" charset="-122"/>
                <a:ea typeface="华文宋体" panose="02010600040101010101" pitchFamily="2" charset="-122"/>
              </a:rPr>
              <a:t>getFontNames</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：获取所有的字体名称，这些字体是安装在当前用户的系统中的，包括所有地字体。</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static Font font(</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family,FontWeight</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weight,FontPosture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posture,double</a:t>
            </a:r>
            <a:r>
              <a:rPr lang="en-US" altLang="zh-CN" dirty="0">
                <a:latin typeface="华文宋体" panose="02010600040101010101" pitchFamily="2" charset="-122"/>
                <a:ea typeface="华文宋体" panose="02010600040101010101" pitchFamily="2" charset="-122"/>
              </a:rPr>
              <a:t> </a:t>
            </a:r>
          </a:p>
          <a:p>
            <a:pPr marL="0" indent="0">
              <a:buNone/>
            </a:pPr>
            <a:r>
              <a:rPr lang="en-US" altLang="zh-CN" dirty="0">
                <a:latin typeface="华文宋体" panose="02010600040101010101" pitchFamily="2" charset="-122"/>
                <a:ea typeface="华文宋体" panose="02010600040101010101" pitchFamily="2" charset="-122"/>
              </a:rPr>
              <a:t>size)</a:t>
            </a:r>
            <a:r>
              <a:rPr lang="zh-CN" altLang="en-US" dirty="0">
                <a:latin typeface="华文宋体" panose="02010600040101010101" pitchFamily="2" charset="-122"/>
                <a:ea typeface="华文宋体" panose="02010600040101010101" pitchFamily="2" charset="-122"/>
              </a:rPr>
              <a:t>：搜索字体系统，返回一个指定格式的字体。注意</a:t>
            </a:r>
            <a:r>
              <a:rPr lang="zh-CN" altLang="en-US" dirty="0" smtClean="0">
                <a:latin typeface="华文宋体" panose="02010600040101010101" pitchFamily="2" charset="-122"/>
                <a:ea typeface="华文宋体" panose="02010600040101010101" pitchFamily="2" charset="-122"/>
              </a:rPr>
              <a:t>，本方法</a:t>
            </a:r>
            <a:r>
              <a:rPr lang="zh-CN" altLang="en-US" dirty="0">
                <a:latin typeface="华文宋体" panose="02010600040101010101" pitchFamily="2" charset="-122"/>
                <a:ea typeface="华文宋体" panose="02010600040101010101" pitchFamily="2" charset="-122"/>
              </a:rPr>
              <a:t>并一定会返回一个具体地字体。</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4</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public final </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getName</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：用于获取字体的全名。</a:t>
            </a:r>
            <a:endParaRPr lang="en-US" altLang="zh-CN"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latin typeface="华文宋体" panose="02010600040101010101" pitchFamily="2" charset="-122"/>
                <a:ea typeface="华文宋体" panose="02010600040101010101" pitchFamily="2" charset="-122"/>
              </a:rPr>
              <a:t>Text</a:t>
            </a:r>
            <a:r>
              <a:rPr lang="zh-CN" altLang="en-US" sz="2800" dirty="0">
                <a:solidFill>
                  <a:srgbClr val="00B0F0"/>
                </a:solidFill>
                <a:latin typeface="华文宋体" panose="02010600040101010101" pitchFamily="2" charset="-122"/>
                <a:ea typeface="华文宋体" panose="02010600040101010101" pitchFamily="2" charset="-122"/>
              </a:rPr>
              <a:t>包类介绍</a:t>
            </a:r>
          </a:p>
        </p:txBody>
      </p:sp>
    </p:spTree>
    <p:extLst>
      <p:ext uri="{BB962C8B-B14F-4D97-AF65-F5344CB8AC3E}">
        <p14:creationId xmlns:p14="http://schemas.microsoft.com/office/powerpoint/2010/main" val="16246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要想在</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程序中创建一个</a:t>
            </a:r>
            <a:r>
              <a:rPr lang="en-US" altLang="zh-CN" dirty="0">
                <a:latin typeface="华文宋体" panose="02010600040101010101" pitchFamily="2" charset="-122"/>
                <a:ea typeface="华文宋体" panose="02010600040101010101" pitchFamily="2" charset="-122"/>
              </a:rPr>
              <a:t>Line</a:t>
            </a:r>
            <a:r>
              <a:rPr lang="zh-CN" altLang="en-US" dirty="0">
                <a:latin typeface="华文宋体" panose="02010600040101010101" pitchFamily="2" charset="-122"/>
                <a:ea typeface="华文宋体" panose="02010600040101010101" pitchFamily="2" charset="-122"/>
              </a:rPr>
              <a:t>对象，需要指定一个</a:t>
            </a:r>
            <a:r>
              <a:rPr lang="en-US" altLang="zh-CN" dirty="0">
                <a:latin typeface="华文宋体" panose="02010600040101010101" pitchFamily="2" charset="-122"/>
                <a:ea typeface="华文宋体" panose="02010600040101010101" pitchFamily="2" charset="-122"/>
              </a:rPr>
              <a:t>start(x</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坐标和一个结束坐标。在创建线条节点时，可以通过如下两种方法来设置起点和终点。</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）第一种方法：使用具有参数：</a:t>
            </a:r>
            <a:r>
              <a:rPr lang="en-US" altLang="zh-CN" dirty="0" err="1">
                <a:latin typeface="华文宋体" panose="02010600040101010101" pitchFamily="2" charset="-122"/>
                <a:ea typeface="华文宋体" panose="02010600040101010101" pitchFamily="2" charset="-122"/>
              </a:rPr>
              <a:t>startX</a:t>
            </a:r>
            <a:r>
              <a:rPr lang="zh-CN" altLang="en-US"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startY</a:t>
            </a:r>
            <a:r>
              <a:rPr lang="zh-CN" altLang="en-US"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endX</a:t>
            </a:r>
            <a:r>
              <a:rPr lang="zh-CN" altLang="en-US" dirty="0">
                <a:latin typeface="华文宋体" panose="02010600040101010101" pitchFamily="2" charset="-122"/>
                <a:ea typeface="华文宋体" panose="02010600040101010101" pitchFamily="2" charset="-122"/>
              </a:rPr>
              <a:t>和</a:t>
            </a:r>
            <a:r>
              <a:rPr lang="en-US" altLang="zh-CN" dirty="0" err="1">
                <a:latin typeface="华文宋体" panose="02010600040101010101" pitchFamily="2" charset="-122"/>
                <a:ea typeface="华文宋体" panose="02010600040101010101" pitchFamily="2" charset="-122"/>
              </a:rPr>
              <a:t>endY</a:t>
            </a:r>
            <a:r>
              <a:rPr lang="zh-CN" altLang="en-US" dirty="0">
                <a:latin typeface="华文宋体" panose="02010600040101010101" pitchFamily="2" charset="-122"/>
                <a:ea typeface="华文宋体" panose="02010600040101010101" pitchFamily="2" charset="-122"/>
              </a:rPr>
              <a:t>的构造函数。所有参数的数据类型为</a:t>
            </a:r>
            <a:r>
              <a:rPr lang="en-US" altLang="zh-CN" dirty="0">
                <a:latin typeface="华文宋体" panose="02010600040101010101" pitchFamily="2" charset="-122"/>
                <a:ea typeface="华文宋体" panose="02010600040101010101" pitchFamily="2" charset="-122"/>
              </a:rPr>
              <a:t>double</a:t>
            </a:r>
            <a:r>
              <a:rPr lang="zh-CN" altLang="en-US" dirty="0">
                <a:latin typeface="华文宋体" panose="02010600040101010101" pitchFamily="2" charset="-122"/>
                <a:ea typeface="华文宋体" panose="02010600040101010101" pitchFamily="2" charset="-122"/>
              </a:rPr>
              <a:t>。</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）第二种方法：使用空构造函数来实例化一个</a:t>
            </a:r>
            <a:r>
              <a:rPr lang="en-US" altLang="zh-CN" dirty="0">
                <a:latin typeface="华文宋体" panose="02010600040101010101" pitchFamily="2" charset="-122"/>
                <a:ea typeface="华文宋体" panose="02010600040101010101" pitchFamily="2" charset="-122"/>
              </a:rPr>
              <a:t>Line</a:t>
            </a:r>
            <a:r>
              <a:rPr lang="zh-CN" altLang="en-US" dirty="0">
                <a:latin typeface="华文宋体" panose="02010600040101010101" pitchFamily="2" charset="-122"/>
                <a:ea typeface="华文宋体" panose="02010600040101010101" pitchFamily="2" charset="-122"/>
              </a:rPr>
              <a:t>类，然后使用</a:t>
            </a:r>
            <a:r>
              <a:rPr lang="en-US" altLang="zh-CN" dirty="0">
                <a:latin typeface="华文宋体" panose="02010600040101010101" pitchFamily="2" charset="-122"/>
                <a:ea typeface="华文宋体" panose="02010600040101010101" pitchFamily="2" charset="-122"/>
              </a:rPr>
              <a:t>setter()</a:t>
            </a:r>
            <a:r>
              <a:rPr lang="zh-CN" altLang="en-US" dirty="0">
                <a:latin typeface="华文宋体" panose="02010600040101010101" pitchFamily="2" charset="-122"/>
                <a:ea typeface="华文宋体" panose="02010600040101010101" pitchFamily="2" charset="-122"/>
              </a:rPr>
              <a:t>方法设置每个属性。</a:t>
            </a:r>
            <a:endParaRPr lang="en-US" altLang="zh-CN"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Line</a:t>
            </a:r>
            <a:r>
              <a:rPr lang="zh-CN" altLang="en-US" sz="2800" dirty="0">
                <a:solidFill>
                  <a:srgbClr val="00B0F0"/>
                </a:solidFill>
                <a:latin typeface="华文宋体" panose="02010600040101010101" pitchFamily="2" charset="-122"/>
                <a:ea typeface="华文宋体" panose="02010600040101010101" pitchFamily="2" charset="-122"/>
              </a:rPr>
              <a:t>绘制线条</a:t>
            </a:r>
          </a:p>
        </p:txBody>
      </p:sp>
    </p:spTree>
    <p:extLst>
      <p:ext uri="{BB962C8B-B14F-4D97-AF65-F5344CB8AC3E}">
        <p14:creationId xmlns:p14="http://schemas.microsoft.com/office/powerpoint/2010/main" val="256456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smtClean="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框架中，使用类</a:t>
            </a:r>
            <a:r>
              <a:rPr lang="en-US" altLang="zh-CN" dirty="0" err="1">
                <a:latin typeface="华文宋体" panose="02010600040101010101" pitchFamily="2" charset="-122"/>
                <a:ea typeface="华文宋体" panose="02010600040101010101" pitchFamily="2" charset="-122"/>
              </a:rPr>
              <a:t>javafx.scene.shape.Rectangle</a:t>
            </a:r>
            <a:r>
              <a:rPr lang="zh-CN" altLang="en-US" dirty="0">
                <a:latin typeface="华文宋体" panose="02010600040101010101" pitchFamily="2" charset="-122"/>
                <a:ea typeface="华文宋体" panose="02010600040101010101" pitchFamily="2" charset="-122"/>
              </a:rPr>
              <a:t>来绘制矩形。这个绘制的矩形通过参数</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width</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height</a:t>
            </a:r>
            <a:r>
              <a:rPr lang="zh-CN" altLang="en-US"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arcWidth</a:t>
            </a:r>
            <a:r>
              <a:rPr lang="zh-CN" altLang="en-US" dirty="0">
                <a:latin typeface="华文宋体" panose="02010600040101010101" pitchFamily="2" charset="-122"/>
                <a:ea typeface="华文宋体" panose="02010600040101010101" pitchFamily="2" charset="-122"/>
              </a:rPr>
              <a:t>以及</a:t>
            </a:r>
            <a:r>
              <a:rPr lang="en-US" altLang="zh-CN" dirty="0" err="1">
                <a:latin typeface="华文宋体" panose="02010600040101010101" pitchFamily="2" charset="-122"/>
                <a:ea typeface="华文宋体" panose="02010600040101010101" pitchFamily="2" charset="-122"/>
              </a:rPr>
              <a:t>arcHeight</a:t>
            </a:r>
            <a:r>
              <a:rPr lang="zh-CN" altLang="en-US" dirty="0">
                <a:latin typeface="华文宋体" panose="02010600040101010101" pitchFamily="2" charset="-122"/>
                <a:ea typeface="华文宋体" panose="02010600040101010101" pitchFamily="2" charset="-122"/>
              </a:rPr>
              <a:t>属性进行定义。矩形的左上角点处于</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，参数</a:t>
            </a:r>
            <a:r>
              <a:rPr lang="en-US" altLang="zh-CN" dirty="0">
                <a:latin typeface="华文宋体" panose="02010600040101010101" pitchFamily="2" charset="-122"/>
                <a:ea typeface="华文宋体" panose="02010600040101010101" pitchFamily="2" charset="-122"/>
              </a:rPr>
              <a:t>aw (</a:t>
            </a:r>
            <a:r>
              <a:rPr lang="en-US" altLang="zh-CN" dirty="0" err="1">
                <a:latin typeface="华文宋体" panose="02010600040101010101" pitchFamily="2" charset="-122"/>
                <a:ea typeface="华文宋体" panose="02010600040101010101" pitchFamily="2" charset="-122"/>
              </a:rPr>
              <a:t>arcWidth</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表示圆角处弧的水平直径，</a:t>
            </a:r>
            <a:r>
              <a:rPr lang="en-US" altLang="zh-CN" dirty="0">
                <a:latin typeface="华文宋体" panose="02010600040101010101" pitchFamily="2" charset="-122"/>
                <a:ea typeface="华文宋体" panose="02010600040101010101" pitchFamily="2" charset="-122"/>
              </a:rPr>
              <a:t>ah (</a:t>
            </a:r>
            <a:r>
              <a:rPr lang="en-US" altLang="zh-CN" dirty="0" err="1">
                <a:latin typeface="华文宋体" panose="02010600040101010101" pitchFamily="2" charset="-122"/>
                <a:ea typeface="华文宋体" panose="02010600040101010101" pitchFamily="2" charset="-122"/>
              </a:rPr>
              <a:t>arcHeight</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表示圆角处弧的垂直直径。</a:t>
            </a:r>
            <a:endParaRPr lang="en-US" altLang="zh-CN"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smtClean="0">
                <a:solidFill>
                  <a:srgbClr val="00B0F0"/>
                </a:solidFill>
                <a:latin typeface="华文宋体" panose="02010600040101010101" pitchFamily="2" charset="-122"/>
                <a:ea typeface="华文宋体" panose="02010600040101010101" pitchFamily="2" charset="-122"/>
              </a:rPr>
              <a:t>使用</a:t>
            </a:r>
            <a:r>
              <a:rPr lang="en-US" altLang="zh-CN" sz="2800" dirty="0" smtClean="0">
                <a:solidFill>
                  <a:srgbClr val="00B0F0"/>
                </a:solidFill>
                <a:latin typeface="华文宋体" panose="02010600040101010101" pitchFamily="2" charset="-122"/>
                <a:ea typeface="华文宋体" panose="02010600040101010101" pitchFamily="2" charset="-122"/>
              </a:rPr>
              <a:t>Rectangle</a:t>
            </a:r>
            <a:r>
              <a:rPr lang="zh-CN" altLang="en-US" sz="2800" dirty="0" smtClean="0">
                <a:solidFill>
                  <a:srgbClr val="00B0F0"/>
                </a:solidFill>
                <a:latin typeface="华文宋体" panose="02010600040101010101" pitchFamily="2" charset="-122"/>
                <a:ea typeface="华文宋体" panose="02010600040101010101" pitchFamily="2" charset="-122"/>
              </a:rPr>
              <a:t>绘制</a:t>
            </a:r>
            <a:r>
              <a:rPr lang="zh-CN" altLang="en-US" sz="2800" dirty="0">
                <a:solidFill>
                  <a:srgbClr val="00B0F0"/>
                </a:solidFill>
                <a:latin typeface="华文宋体" panose="02010600040101010101" pitchFamily="2" charset="-122"/>
                <a:ea typeface="华文宋体" panose="02010600040101010101" pitchFamily="2" charset="-122"/>
              </a:rPr>
              <a:t>矩形</a:t>
            </a:r>
          </a:p>
        </p:txBody>
      </p:sp>
    </p:spTree>
    <p:extLst>
      <p:ext uri="{BB962C8B-B14F-4D97-AF65-F5344CB8AC3E}">
        <p14:creationId xmlns:p14="http://schemas.microsoft.com/office/powerpoint/2010/main" val="198013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centerX</a:t>
            </a:r>
            <a:r>
              <a:rPr lang="zh-CN" altLang="en-US" dirty="0">
                <a:latin typeface="华文宋体" panose="02010600040101010101" pitchFamily="2" charset="-122"/>
                <a:ea typeface="华文宋体" panose="02010600040101010101" pitchFamily="2" charset="-122"/>
              </a:rPr>
              <a:t>：圆心的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centerY</a:t>
            </a:r>
            <a:r>
              <a:rPr lang="zh-CN" altLang="en-US" dirty="0">
                <a:latin typeface="华文宋体" panose="02010600040101010101" pitchFamily="2" charset="-122"/>
                <a:ea typeface="华文宋体" panose="02010600040101010101" pitchFamily="2" charset="-122"/>
              </a:rPr>
              <a:t>：圆心的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radius</a:t>
            </a:r>
            <a:r>
              <a:rPr lang="zh-CN" altLang="en-US" dirty="0">
                <a:latin typeface="华文宋体" panose="02010600040101010101" pitchFamily="2" charset="-122"/>
                <a:ea typeface="华文宋体" panose="02010600040101010101" pitchFamily="2" charset="-122"/>
              </a:rPr>
              <a:t>：圆的半径，默认为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fill</a:t>
            </a:r>
            <a:r>
              <a:rPr lang="zh-CN" altLang="en-US" dirty="0">
                <a:latin typeface="华文宋体" panose="02010600040101010101" pitchFamily="2" charset="-122"/>
                <a:ea typeface="华文宋体" panose="02010600040101010101" pitchFamily="2" charset="-122"/>
              </a:rPr>
              <a:t>：填充圆的指定颜色</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Circle(double radius)</a:t>
            </a:r>
            <a:r>
              <a:rPr lang="zh-CN" altLang="en-US" dirty="0">
                <a:latin typeface="华文宋体" panose="02010600040101010101" pitchFamily="2" charset="-122"/>
                <a:ea typeface="华文宋体" panose="02010600040101010101" pitchFamily="2" charset="-122"/>
              </a:rPr>
              <a:t>：创建一个指定半径的</a:t>
            </a:r>
            <a:r>
              <a:rPr lang="en-US" altLang="zh-CN" dirty="0">
                <a:latin typeface="华文宋体" panose="02010600040101010101" pitchFamily="2" charset="-122"/>
                <a:ea typeface="华文宋体" panose="02010600040101010101" pitchFamily="2" charset="-122"/>
              </a:rPr>
              <a:t>Circle</a:t>
            </a:r>
            <a:r>
              <a:rPr lang="zh-CN" altLang="en-US" dirty="0">
                <a:latin typeface="华文宋体" panose="02010600040101010101" pitchFamily="2" charset="-122"/>
                <a:ea typeface="华文宋体" panose="02010600040101010101" pitchFamily="2" charset="-122"/>
              </a:rPr>
              <a:t>对象。</a:t>
            </a:r>
          </a:p>
          <a:p>
            <a:r>
              <a:rPr lang="en-US" altLang="zh-CN" dirty="0">
                <a:latin typeface="华文宋体" panose="02010600040101010101" pitchFamily="2" charset="-122"/>
                <a:ea typeface="华文宋体" panose="02010600040101010101" pitchFamily="2" charset="-122"/>
              </a:rPr>
              <a:t>public Circle(double </a:t>
            </a:r>
            <a:r>
              <a:rPr lang="en-US" altLang="zh-CN" dirty="0" err="1">
                <a:latin typeface="华文宋体" panose="02010600040101010101" pitchFamily="2" charset="-122"/>
                <a:ea typeface="华文宋体" panose="02010600040101010101" pitchFamily="2" charset="-122"/>
              </a:rPr>
              <a:t>radius,Paint</a:t>
            </a:r>
            <a:r>
              <a:rPr lang="en-US" altLang="zh-CN" dirty="0">
                <a:latin typeface="华文宋体" panose="02010600040101010101" pitchFamily="2" charset="-122"/>
                <a:ea typeface="华文宋体" panose="02010600040101010101" pitchFamily="2" charset="-122"/>
              </a:rPr>
              <a:t> fill) </a:t>
            </a:r>
            <a:r>
              <a:rPr lang="zh-CN" altLang="en-US" dirty="0">
                <a:latin typeface="华文宋体" panose="02010600040101010101" pitchFamily="2" charset="-122"/>
                <a:ea typeface="华文宋体" panose="02010600040101010101" pitchFamily="2" charset="-122"/>
              </a:rPr>
              <a:t>：创建一个指定半径和指定填充色的</a:t>
            </a:r>
            <a:r>
              <a:rPr lang="en-US" altLang="zh-CN" dirty="0">
                <a:latin typeface="华文宋体" panose="02010600040101010101" pitchFamily="2" charset="-122"/>
                <a:ea typeface="华文宋体" panose="02010600040101010101" pitchFamily="2" charset="-122"/>
              </a:rPr>
              <a:t>Circle</a:t>
            </a:r>
            <a:r>
              <a:rPr lang="zh-CN" altLang="en-US" dirty="0">
                <a:latin typeface="华文宋体" panose="02010600040101010101" pitchFamily="2" charset="-122"/>
                <a:ea typeface="华文宋体" panose="02010600040101010101" pitchFamily="2" charset="-122"/>
              </a:rPr>
              <a:t>对象。</a:t>
            </a:r>
          </a:p>
          <a:p>
            <a:r>
              <a:rPr lang="en-US" altLang="zh-CN" dirty="0">
                <a:latin typeface="华文宋体" panose="02010600040101010101" pitchFamily="2" charset="-122"/>
                <a:ea typeface="华文宋体" panose="02010600040101010101" pitchFamily="2" charset="-122"/>
              </a:rPr>
              <a:t>public Circle()</a:t>
            </a:r>
            <a:r>
              <a:rPr lang="zh-CN" altLang="en-US" dirty="0">
                <a:latin typeface="华文宋体" panose="02010600040101010101" pitchFamily="2" charset="-122"/>
                <a:ea typeface="华文宋体" panose="02010600040101010101" pitchFamily="2" charset="-122"/>
              </a:rPr>
              <a:t>：创建一个空的</a:t>
            </a:r>
            <a:r>
              <a:rPr lang="en-US" altLang="zh-CN" dirty="0">
                <a:latin typeface="华文宋体" panose="02010600040101010101" pitchFamily="2" charset="-122"/>
                <a:ea typeface="华文宋体" panose="02010600040101010101" pitchFamily="2" charset="-122"/>
              </a:rPr>
              <a:t>Circle</a:t>
            </a:r>
            <a:r>
              <a:rPr lang="zh-CN" altLang="en-US" dirty="0">
                <a:latin typeface="华文宋体" panose="02010600040101010101" pitchFamily="2" charset="-122"/>
                <a:ea typeface="华文宋体" panose="02010600040101010101" pitchFamily="2" charset="-122"/>
              </a:rPr>
              <a:t>对象。</a:t>
            </a:r>
          </a:p>
          <a:p>
            <a:r>
              <a:rPr lang="en-US" altLang="zh-CN" dirty="0">
                <a:latin typeface="华文宋体" panose="02010600040101010101" pitchFamily="2" charset="-122"/>
                <a:ea typeface="华文宋体" panose="02010600040101010101" pitchFamily="2" charset="-122"/>
              </a:rPr>
              <a:t>public Circle(double </a:t>
            </a:r>
            <a:r>
              <a:rPr lang="en-US" altLang="zh-CN" dirty="0" err="1">
                <a:latin typeface="华文宋体" panose="02010600040101010101" pitchFamily="2" charset="-122"/>
                <a:ea typeface="华文宋体" panose="02010600040101010101" pitchFamily="2" charset="-122"/>
              </a:rPr>
              <a:t>centerX,double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centerY,double</a:t>
            </a:r>
            <a:r>
              <a:rPr lang="en-US" altLang="zh-CN" dirty="0">
                <a:latin typeface="华文宋体" panose="02010600040101010101" pitchFamily="2" charset="-122"/>
                <a:ea typeface="华文宋体" panose="02010600040101010101" pitchFamily="2" charset="-122"/>
              </a:rPr>
              <a:t> radius)</a:t>
            </a:r>
            <a:r>
              <a:rPr lang="zh-CN" altLang="en-US" dirty="0">
                <a:latin typeface="华文宋体" panose="02010600040101010101" pitchFamily="2" charset="-122"/>
                <a:ea typeface="华文宋体" panose="02010600040101010101" pitchFamily="2" charset="-122"/>
              </a:rPr>
              <a:t>：在指定位置创建一个指定半径的</a:t>
            </a:r>
            <a:r>
              <a:rPr lang="en-US" altLang="zh-CN" dirty="0">
                <a:latin typeface="华文宋体" panose="02010600040101010101" pitchFamily="2" charset="-122"/>
                <a:ea typeface="华文宋体" panose="02010600040101010101" pitchFamily="2" charset="-122"/>
              </a:rPr>
              <a:t>Circle</a:t>
            </a:r>
            <a:r>
              <a:rPr lang="zh-CN" altLang="en-US" dirty="0">
                <a:latin typeface="华文宋体" panose="02010600040101010101" pitchFamily="2" charset="-122"/>
                <a:ea typeface="华文宋体" panose="02010600040101010101" pitchFamily="2" charset="-122"/>
              </a:rPr>
              <a:t>对象。</a:t>
            </a:r>
          </a:p>
          <a:p>
            <a:r>
              <a:rPr lang="en-US" altLang="zh-CN" dirty="0">
                <a:latin typeface="华文宋体" panose="02010600040101010101" pitchFamily="2" charset="-122"/>
                <a:ea typeface="华文宋体" panose="02010600040101010101" pitchFamily="2" charset="-122"/>
              </a:rPr>
              <a:t>public Circle(double </a:t>
            </a:r>
            <a:r>
              <a:rPr lang="en-US" altLang="zh-CN" dirty="0" err="1">
                <a:latin typeface="华文宋体" panose="02010600040101010101" pitchFamily="2" charset="-122"/>
                <a:ea typeface="华文宋体" panose="02010600040101010101" pitchFamily="2" charset="-122"/>
              </a:rPr>
              <a:t>centerX,double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centerY,double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radius,Paint</a:t>
            </a:r>
            <a:r>
              <a:rPr lang="en-US" altLang="zh-CN" dirty="0">
                <a:latin typeface="华文宋体" panose="02010600040101010101" pitchFamily="2" charset="-122"/>
                <a:ea typeface="华文宋体" panose="02010600040101010101" pitchFamily="2" charset="-122"/>
              </a:rPr>
              <a:t> fill)</a:t>
            </a:r>
            <a:r>
              <a:rPr lang="zh-CN" altLang="en-US" dirty="0">
                <a:latin typeface="华文宋体" panose="02010600040101010101" pitchFamily="2" charset="-122"/>
                <a:ea typeface="华文宋体" panose="02010600040101010101" pitchFamily="2" charset="-122"/>
              </a:rPr>
              <a:t>：在指定位置创建一个指定半径和指定填充色的</a:t>
            </a:r>
            <a:r>
              <a:rPr lang="en-US" altLang="zh-CN" dirty="0">
                <a:latin typeface="华文宋体" panose="02010600040101010101" pitchFamily="2" charset="-122"/>
                <a:ea typeface="华文宋体" panose="02010600040101010101" pitchFamily="2" charset="-122"/>
              </a:rPr>
              <a:t>Circle</a:t>
            </a:r>
            <a:r>
              <a:rPr lang="zh-CN" altLang="en-US" dirty="0">
                <a:latin typeface="华文宋体" panose="02010600040101010101" pitchFamily="2" charset="-122"/>
                <a:ea typeface="华文宋体" panose="02010600040101010101" pitchFamily="2" charset="-122"/>
              </a:rPr>
              <a:t>对象。</a:t>
            </a:r>
            <a:endParaRPr lang="en-US" altLang="zh-CN"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Circle</a:t>
            </a:r>
            <a:r>
              <a:rPr lang="zh-CN" altLang="en-US" sz="2800" dirty="0">
                <a:solidFill>
                  <a:srgbClr val="00B0F0"/>
                </a:solidFill>
                <a:latin typeface="华文宋体" panose="02010600040101010101" pitchFamily="2" charset="-122"/>
                <a:ea typeface="华文宋体" panose="02010600040101010101" pitchFamily="2" charset="-122"/>
              </a:rPr>
              <a:t>绘制圆</a:t>
            </a:r>
          </a:p>
        </p:txBody>
      </p:sp>
    </p:spTree>
    <p:extLst>
      <p:ext uri="{BB962C8B-B14F-4D97-AF65-F5344CB8AC3E}">
        <p14:creationId xmlns:p14="http://schemas.microsoft.com/office/powerpoint/2010/main" val="103157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centerX</a:t>
            </a:r>
            <a:r>
              <a:rPr lang="zh-CN" altLang="en-US" dirty="0">
                <a:latin typeface="华文宋体" panose="02010600040101010101" pitchFamily="2" charset="-122"/>
                <a:ea typeface="华文宋体" panose="02010600040101010101" pitchFamily="2" charset="-122"/>
              </a:rPr>
              <a:t>：椭圆圆心的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centerY</a:t>
            </a:r>
            <a:r>
              <a:rPr lang="zh-CN" altLang="en-US" dirty="0">
                <a:latin typeface="华文宋体" panose="02010600040101010101" pitchFamily="2" charset="-122"/>
                <a:ea typeface="华文宋体" panose="02010600040101010101" pitchFamily="2" charset="-122"/>
              </a:rPr>
              <a:t>：椭圆圆心的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radiusX</a:t>
            </a:r>
            <a:r>
              <a:rPr lang="zh-CN" altLang="en-US" dirty="0">
                <a:latin typeface="华文宋体" panose="02010600040101010101" pitchFamily="2" charset="-122"/>
                <a:ea typeface="华文宋体" panose="02010600040101010101" pitchFamily="2" charset="-122"/>
              </a:rPr>
              <a:t>：椭圆的水平半径，默认为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radiusY</a:t>
            </a:r>
            <a:r>
              <a:rPr lang="zh-CN" altLang="en-US" dirty="0">
                <a:latin typeface="华文宋体" panose="02010600040101010101" pitchFamily="2" charset="-122"/>
                <a:ea typeface="华文宋体" panose="02010600040101010101" pitchFamily="2" charset="-122"/>
              </a:rPr>
              <a:t>：椭圆的垂直半径，默认为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fill</a:t>
            </a:r>
            <a:r>
              <a:rPr lang="zh-CN" altLang="en-US" dirty="0">
                <a:latin typeface="华文宋体" panose="02010600040101010101" pitchFamily="2" charset="-122"/>
                <a:ea typeface="华文宋体" panose="02010600040101010101" pitchFamily="2" charset="-122"/>
              </a:rPr>
              <a:t>：填充圆的指定颜色</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Ellipse()</a:t>
            </a:r>
            <a:r>
              <a:rPr lang="zh-CN" altLang="en-US" dirty="0">
                <a:latin typeface="华文宋体" panose="02010600040101010101" pitchFamily="2" charset="-122"/>
                <a:ea typeface="华文宋体" panose="02010600040101010101" pitchFamily="2" charset="-122"/>
              </a:rPr>
              <a:t>：创建一个空的</a:t>
            </a:r>
            <a:r>
              <a:rPr lang="en-US" altLang="zh-CN" dirty="0">
                <a:latin typeface="华文宋体" panose="02010600040101010101" pitchFamily="2" charset="-122"/>
                <a:ea typeface="华文宋体" panose="02010600040101010101" pitchFamily="2" charset="-122"/>
              </a:rPr>
              <a:t>Ellipse</a:t>
            </a:r>
            <a:r>
              <a:rPr lang="zh-CN" altLang="en-US" dirty="0">
                <a:latin typeface="华文宋体" panose="02010600040101010101" pitchFamily="2" charset="-122"/>
                <a:ea typeface="华文宋体" panose="02010600040101010101" pitchFamily="2" charset="-122"/>
              </a:rPr>
              <a:t>实例。</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Ellipse(double </a:t>
            </a:r>
            <a:r>
              <a:rPr lang="en-US" altLang="zh-CN" dirty="0" err="1">
                <a:latin typeface="华文宋体" panose="02010600040101010101" pitchFamily="2" charset="-122"/>
                <a:ea typeface="华文宋体" panose="02010600040101010101" pitchFamily="2" charset="-122"/>
              </a:rPr>
              <a:t>centerX,double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centerY,double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radiusX,double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radiusY</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：创建一个指定大小和位置的</a:t>
            </a:r>
            <a:r>
              <a:rPr lang="en-US" altLang="zh-CN" dirty="0">
                <a:latin typeface="华文宋体" panose="02010600040101010101" pitchFamily="2" charset="-122"/>
                <a:ea typeface="华文宋体" panose="02010600040101010101" pitchFamily="2" charset="-122"/>
              </a:rPr>
              <a:t>Ellipse</a:t>
            </a:r>
            <a:r>
              <a:rPr lang="zh-CN" altLang="en-US" dirty="0">
                <a:latin typeface="华文宋体" panose="02010600040101010101" pitchFamily="2" charset="-122"/>
                <a:ea typeface="华文宋体" panose="02010600040101010101" pitchFamily="2" charset="-122"/>
              </a:rPr>
              <a:t>实例。</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Ellipse</a:t>
            </a:r>
            <a:r>
              <a:rPr lang="zh-CN" altLang="en-US" sz="2800" dirty="0">
                <a:solidFill>
                  <a:srgbClr val="00B0F0"/>
                </a:solidFill>
                <a:latin typeface="华文宋体" panose="02010600040101010101" pitchFamily="2" charset="-122"/>
                <a:ea typeface="华文宋体" panose="02010600040101010101" pitchFamily="2" charset="-122"/>
              </a:rPr>
              <a:t>绘制椭圆</a:t>
            </a:r>
          </a:p>
        </p:txBody>
      </p:sp>
    </p:spTree>
    <p:extLst>
      <p:ext uri="{BB962C8B-B14F-4D97-AF65-F5344CB8AC3E}">
        <p14:creationId xmlns:p14="http://schemas.microsoft.com/office/powerpoint/2010/main" val="289992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centerX</a:t>
            </a:r>
            <a:r>
              <a:rPr lang="zh-CN" altLang="en-US" dirty="0">
                <a:latin typeface="华文宋体" panose="02010600040101010101" pitchFamily="2" charset="-122"/>
                <a:ea typeface="华文宋体" panose="02010600040101010101" pitchFamily="2" charset="-122"/>
              </a:rPr>
              <a:t>：圆弧圆心的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centerY</a:t>
            </a:r>
            <a:r>
              <a:rPr lang="zh-CN" altLang="en-US" dirty="0">
                <a:latin typeface="华文宋体" panose="02010600040101010101" pitchFamily="2" charset="-122"/>
                <a:ea typeface="华文宋体" panose="02010600040101010101" pitchFamily="2" charset="-122"/>
              </a:rPr>
              <a:t>：圆弧圆心的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radiusX</a:t>
            </a:r>
            <a:r>
              <a:rPr lang="zh-CN" altLang="en-US" dirty="0">
                <a:latin typeface="华文宋体" panose="02010600040101010101" pitchFamily="2" charset="-122"/>
                <a:ea typeface="华文宋体" panose="02010600040101010101" pitchFamily="2" charset="-122"/>
              </a:rPr>
              <a:t>：圆弧的水平半径，默认为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radiusY</a:t>
            </a:r>
            <a:r>
              <a:rPr lang="zh-CN" altLang="en-US" dirty="0">
                <a:latin typeface="华文宋体" panose="02010600040101010101" pitchFamily="2" charset="-122"/>
                <a:ea typeface="华文宋体" panose="02010600040101010101" pitchFamily="2" charset="-122"/>
              </a:rPr>
              <a:t>：圆弧的垂直半径，默认为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startAngle</a:t>
            </a:r>
            <a:r>
              <a:rPr lang="zh-CN" altLang="en-US" dirty="0">
                <a:latin typeface="华文宋体" panose="02010600040101010101" pitchFamily="2" charset="-122"/>
                <a:ea typeface="华文宋体" panose="02010600040101010101" pitchFamily="2" charset="-122"/>
              </a:rPr>
              <a:t>：弧的起始角度，以度为单位。</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length</a:t>
            </a:r>
            <a:r>
              <a:rPr lang="zh-CN" altLang="en-US" dirty="0">
                <a:latin typeface="华文宋体" panose="02010600040101010101" pitchFamily="2" charset="-122"/>
                <a:ea typeface="华文宋体" panose="02010600040101010101" pitchFamily="2" charset="-122"/>
              </a:rPr>
              <a:t>：弧的角度范围，以度为单位。</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type</a:t>
            </a:r>
            <a:r>
              <a:rPr lang="zh-CN" altLang="en-US" dirty="0">
                <a:latin typeface="华文宋体" panose="02010600040101010101" pitchFamily="2" charset="-122"/>
                <a:ea typeface="华文宋体" panose="02010600040101010101" pitchFamily="2" charset="-122"/>
              </a:rPr>
              <a:t>：弧的闭合类型，取值有：</a:t>
            </a:r>
            <a:r>
              <a:rPr lang="en-US" altLang="zh-CN" dirty="0" err="1">
                <a:latin typeface="华文宋体" panose="02010600040101010101" pitchFamily="2" charset="-122"/>
                <a:ea typeface="华文宋体" panose="02010600040101010101" pitchFamily="2" charset="-122"/>
              </a:rPr>
              <a:t>ArcType.OPEN</a:t>
            </a:r>
            <a:r>
              <a:rPr lang="zh-CN" altLang="en-US"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ArcType.CHORD</a:t>
            </a:r>
            <a:r>
              <a:rPr lang="zh-CN" altLang="en-US" dirty="0">
                <a:latin typeface="华文宋体" panose="02010600040101010101" pitchFamily="2" charset="-122"/>
                <a:ea typeface="华文宋体" panose="02010600040101010101" pitchFamily="2" charset="-122"/>
              </a:rPr>
              <a:t>和</a:t>
            </a:r>
            <a:r>
              <a:rPr lang="en-US" altLang="zh-CN" dirty="0" err="1">
                <a:latin typeface="华文宋体" panose="02010600040101010101" pitchFamily="2" charset="-122"/>
                <a:ea typeface="华文宋体" panose="02010600040101010101" pitchFamily="2" charset="-122"/>
              </a:rPr>
              <a:t>ArcType.ROUND</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Arc()</a:t>
            </a:r>
            <a:r>
              <a:rPr lang="zh-CN" altLang="en-US" dirty="0">
                <a:latin typeface="华文宋体" panose="02010600040101010101" pitchFamily="2" charset="-122"/>
                <a:ea typeface="华文宋体" panose="02010600040101010101" pitchFamily="2" charset="-122"/>
              </a:rPr>
              <a:t>：创建一条空的弧对象</a:t>
            </a:r>
            <a:r>
              <a:rPr lang="en-US" altLang="zh-CN" dirty="0">
                <a:latin typeface="华文宋体" panose="02010600040101010101" pitchFamily="2" charset="-122"/>
                <a:ea typeface="华文宋体" panose="02010600040101010101" pitchFamily="2" charset="-122"/>
              </a:rPr>
              <a:t>Arc</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Arc(double </a:t>
            </a:r>
            <a:r>
              <a:rPr lang="en-US" altLang="zh-CN" dirty="0" err="1">
                <a:latin typeface="华文宋体" panose="02010600040101010101" pitchFamily="2" charset="-122"/>
                <a:ea typeface="华文宋体" panose="02010600040101010101" pitchFamily="2" charset="-122"/>
              </a:rPr>
              <a:t>centerX,double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centerY,double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radiusX,double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radiusY,double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startAngle,double</a:t>
            </a:r>
            <a:r>
              <a:rPr lang="en-US" altLang="zh-CN" dirty="0">
                <a:latin typeface="华文宋体" panose="02010600040101010101" pitchFamily="2" charset="-122"/>
                <a:ea typeface="华文宋体" panose="02010600040101010101" pitchFamily="2" charset="-122"/>
              </a:rPr>
              <a:t> length)</a:t>
            </a:r>
            <a:r>
              <a:rPr lang="zh-CN" altLang="en-US" dirty="0">
                <a:latin typeface="华文宋体" panose="02010600040101010101" pitchFamily="2" charset="-122"/>
                <a:ea typeface="华文宋体" panose="02010600040101010101" pitchFamily="2" charset="-122"/>
              </a:rPr>
              <a:t>：使用给定的参数创建一条弧对象</a:t>
            </a:r>
            <a:r>
              <a:rPr lang="en-US" altLang="zh-CN" dirty="0">
                <a:latin typeface="华文宋体" panose="02010600040101010101" pitchFamily="2" charset="-122"/>
                <a:ea typeface="华文宋体" panose="02010600040101010101" pitchFamily="2" charset="-122"/>
              </a:rPr>
              <a:t>Arc</a:t>
            </a:r>
            <a:r>
              <a:rPr lang="zh-CN" altLang="en-US" dirty="0">
                <a:latin typeface="华文宋体" panose="02010600040101010101" pitchFamily="2" charset="-122"/>
                <a:ea typeface="华文宋体" panose="02010600040101010101" pitchFamily="2" charset="-122"/>
              </a:rPr>
              <a:t>。</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Arc</a:t>
            </a:r>
            <a:r>
              <a:rPr lang="zh-CN" altLang="en-US" sz="2800" dirty="0">
                <a:solidFill>
                  <a:srgbClr val="00B0F0"/>
                </a:solidFill>
                <a:latin typeface="华文宋体" panose="02010600040101010101" pitchFamily="2" charset="-122"/>
                <a:ea typeface="华文宋体" panose="02010600040101010101" pitchFamily="2" charset="-122"/>
              </a:rPr>
              <a:t>绘制圆弧</a:t>
            </a:r>
          </a:p>
        </p:txBody>
      </p:sp>
    </p:spTree>
    <p:extLst>
      <p:ext uri="{BB962C8B-B14F-4D97-AF65-F5344CB8AC3E}">
        <p14:creationId xmlns:p14="http://schemas.microsoft.com/office/powerpoint/2010/main" val="329543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本章</a:t>
            </a:r>
            <a:r>
              <a:rPr lang="zh-CN" dirty="0" smtClean="0">
                <a:latin typeface="微软雅黑" panose="020B0503020204020204" pitchFamily="34" charset="-122"/>
                <a:ea typeface="微软雅黑" panose="020B0503020204020204" pitchFamily="34" charset="-122"/>
              </a:rPr>
              <a:t>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17309" y="1988840"/>
            <a:ext cx="10157354" cy="4869160"/>
          </a:xfrm>
        </p:spPr>
        <p:txBody>
          <a:bodyPr rtlCol="0">
            <a:normAutofit/>
          </a:bodyPr>
          <a:lstStyle/>
          <a:p>
            <a:pPr>
              <a:buFont typeface="Wingdings" panose="05000000000000000000" pitchFamily="2" charset="2"/>
              <a:buChar char="l"/>
            </a:pPr>
            <a:r>
              <a:rPr lang="en-US" altLang="zh-CN" dirty="0" smtClean="0"/>
              <a:t> JavaFX</a:t>
            </a:r>
            <a:r>
              <a:rPr lang="zh-CN" altLang="en-US" dirty="0"/>
              <a:t>介绍</a:t>
            </a:r>
          </a:p>
          <a:p>
            <a:pPr>
              <a:buFont typeface="Wingdings" panose="05000000000000000000" pitchFamily="2" charset="2"/>
              <a:buChar char="l"/>
            </a:pPr>
            <a:r>
              <a:rPr lang="en-US" altLang="zh-CN" dirty="0" smtClean="0"/>
              <a:t> JavaFX</a:t>
            </a:r>
            <a:r>
              <a:rPr lang="zh-CN" altLang="en-US" dirty="0"/>
              <a:t>开发基础</a:t>
            </a:r>
          </a:p>
          <a:p>
            <a:pPr>
              <a:buFont typeface="Wingdings" panose="05000000000000000000" pitchFamily="2" charset="2"/>
              <a:buChar char="l"/>
            </a:pPr>
            <a:r>
              <a:rPr lang="zh-CN" altLang="en-US" dirty="0" smtClean="0"/>
              <a:t> 基本</a:t>
            </a:r>
            <a:r>
              <a:rPr lang="zh-CN" altLang="en-US" dirty="0"/>
              <a:t>属性设置</a:t>
            </a:r>
          </a:p>
          <a:p>
            <a:pPr>
              <a:buFont typeface="Wingdings" panose="05000000000000000000" pitchFamily="2" charset="2"/>
              <a:buChar char="l"/>
            </a:pPr>
            <a:r>
              <a:rPr lang="zh-CN" altLang="en-US" dirty="0" smtClean="0"/>
              <a:t> 使用</a:t>
            </a:r>
            <a:r>
              <a:rPr lang="en-US" altLang="zh-CN" dirty="0"/>
              <a:t>Shape</a:t>
            </a:r>
            <a:r>
              <a:rPr lang="zh-CN" altLang="en-US" dirty="0"/>
              <a:t>类绘制形状</a:t>
            </a:r>
          </a:p>
          <a:p>
            <a:pPr>
              <a:buFont typeface="Wingdings" panose="05000000000000000000" pitchFamily="2" charset="2"/>
              <a:buChar char="l"/>
            </a:pPr>
            <a:r>
              <a:rPr lang="zh-CN" altLang="en-US" dirty="0" smtClean="0"/>
              <a:t> 使用</a:t>
            </a:r>
            <a:r>
              <a:rPr lang="zh-CN" altLang="en-US" dirty="0"/>
              <a:t>面板实现界面布局</a:t>
            </a:r>
          </a:p>
          <a:p>
            <a:pPr>
              <a:buFont typeface="Wingdings" panose="05000000000000000000" pitchFamily="2" charset="2"/>
              <a:buChar char="l"/>
            </a:pPr>
            <a:r>
              <a:rPr lang="zh-CN" altLang="en-US" dirty="0" smtClean="0"/>
              <a:t> 使用</a:t>
            </a:r>
            <a:r>
              <a:rPr lang="en-US" altLang="zh-CN" dirty="0"/>
              <a:t>JavaFX UI</a:t>
            </a:r>
            <a:r>
              <a:rPr lang="zh-CN" altLang="en-US" dirty="0"/>
              <a:t>组件</a:t>
            </a:r>
          </a:p>
          <a:p>
            <a:endParaRPr lang="zh-CN" alt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框架中，使用类</a:t>
            </a:r>
            <a:r>
              <a:rPr lang="en-US" altLang="zh-CN" dirty="0" err="1">
                <a:latin typeface="华文宋体" panose="02010600040101010101" pitchFamily="2" charset="-122"/>
                <a:ea typeface="华文宋体" panose="02010600040101010101" pitchFamily="2" charset="-122"/>
              </a:rPr>
              <a:t>javafx.scene.shape.Polygon</a:t>
            </a:r>
            <a:r>
              <a:rPr lang="zh-CN" altLang="en-US" dirty="0">
                <a:latin typeface="华文宋体" panose="02010600040101010101" pitchFamily="2" charset="-122"/>
                <a:ea typeface="华文宋体" panose="02010600040101010101" pitchFamily="2" charset="-122"/>
              </a:rPr>
              <a:t>来绘制一个多边形。绘制多边形类</a:t>
            </a:r>
            <a:r>
              <a:rPr lang="en-US" altLang="zh-CN" dirty="0">
                <a:latin typeface="华文宋体" panose="02010600040101010101" pitchFamily="2" charset="-122"/>
                <a:ea typeface="华文宋体" panose="02010600040101010101" pitchFamily="2" charset="-122"/>
              </a:rPr>
              <a:t>Polygon</a:t>
            </a:r>
            <a:r>
              <a:rPr lang="zh-CN" altLang="en-US" dirty="0">
                <a:latin typeface="华文宋体" panose="02010600040101010101" pitchFamily="2" charset="-122"/>
                <a:ea typeface="华文宋体" panose="02010600040101010101" pitchFamily="2" charset="-122"/>
              </a:rPr>
              <a:t>的常用属性和方法如下所示。</a:t>
            </a:r>
          </a:p>
          <a:p>
            <a:r>
              <a:rPr lang="en-US" altLang="zh-CN" dirty="0">
                <a:latin typeface="华文宋体" panose="02010600040101010101" pitchFamily="2" charset="-122"/>
                <a:ea typeface="华文宋体" panose="02010600040101010101" pitchFamily="2" charset="-122"/>
              </a:rPr>
              <a:t>public Polygon()</a:t>
            </a:r>
            <a:r>
              <a:rPr lang="zh-CN" altLang="en-US" dirty="0">
                <a:latin typeface="华文宋体" panose="02010600040101010101" pitchFamily="2" charset="-122"/>
                <a:ea typeface="华文宋体" panose="02010600040101010101" pitchFamily="2" charset="-122"/>
              </a:rPr>
              <a:t>：创建一个空的</a:t>
            </a:r>
            <a:r>
              <a:rPr lang="en-US" altLang="zh-CN" dirty="0">
                <a:latin typeface="华文宋体" panose="02010600040101010101" pitchFamily="2" charset="-122"/>
                <a:ea typeface="华文宋体" panose="02010600040101010101" pitchFamily="2" charset="-122"/>
              </a:rPr>
              <a:t>Polygon</a:t>
            </a:r>
            <a:r>
              <a:rPr lang="zh-CN" altLang="en-US" dirty="0">
                <a:latin typeface="华文宋体" panose="02010600040101010101" pitchFamily="2" charset="-122"/>
                <a:ea typeface="华文宋体" panose="02010600040101010101" pitchFamily="2" charset="-122"/>
              </a:rPr>
              <a:t>多边形实例。</a:t>
            </a:r>
          </a:p>
          <a:p>
            <a:r>
              <a:rPr lang="en-US" altLang="zh-CN" dirty="0">
                <a:latin typeface="华文宋体" panose="02010600040101010101" pitchFamily="2" charset="-122"/>
                <a:ea typeface="华文宋体" panose="02010600040101010101" pitchFamily="2" charset="-122"/>
              </a:rPr>
              <a:t>public Polygon(double... points)</a:t>
            </a:r>
            <a:r>
              <a:rPr lang="zh-CN" altLang="en-US" dirty="0">
                <a:latin typeface="华文宋体" panose="02010600040101010101" pitchFamily="2" charset="-122"/>
                <a:ea typeface="华文宋体" panose="02010600040101010101" pitchFamily="2" charset="-122"/>
              </a:rPr>
              <a:t>：创建一个指定边数的</a:t>
            </a:r>
            <a:r>
              <a:rPr lang="en-US" altLang="zh-CN" dirty="0">
                <a:latin typeface="华文宋体" panose="02010600040101010101" pitchFamily="2" charset="-122"/>
                <a:ea typeface="华文宋体" panose="02010600040101010101" pitchFamily="2" charset="-122"/>
              </a:rPr>
              <a:t>Polygon</a:t>
            </a:r>
            <a:r>
              <a:rPr lang="zh-CN" altLang="en-US" dirty="0">
                <a:latin typeface="华文宋体" panose="02010600040101010101" pitchFamily="2" charset="-122"/>
                <a:ea typeface="华文宋体" panose="02010600040101010101" pitchFamily="2" charset="-122"/>
              </a:rPr>
              <a:t>多边形实例。</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Polygon</a:t>
            </a:r>
            <a:r>
              <a:rPr lang="zh-CN" altLang="en-US" sz="2800" dirty="0">
                <a:solidFill>
                  <a:srgbClr val="00B0F0"/>
                </a:solidFill>
                <a:latin typeface="华文宋体" panose="02010600040101010101" pitchFamily="2" charset="-122"/>
                <a:ea typeface="华文宋体" panose="02010600040101010101" pitchFamily="2" charset="-122"/>
              </a:rPr>
              <a:t>绘制多边形</a:t>
            </a:r>
          </a:p>
        </p:txBody>
      </p:sp>
    </p:spTree>
    <p:extLst>
      <p:ext uri="{BB962C8B-B14F-4D97-AF65-F5344CB8AC3E}">
        <p14:creationId xmlns:p14="http://schemas.microsoft.com/office/powerpoint/2010/main" val="243139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框架中，使用类</a:t>
            </a:r>
            <a:r>
              <a:rPr lang="en-US" altLang="zh-CN" dirty="0" err="1">
                <a:latin typeface="华文宋体" panose="02010600040101010101" pitchFamily="2" charset="-122"/>
                <a:ea typeface="华文宋体" panose="02010600040101010101" pitchFamily="2" charset="-122"/>
              </a:rPr>
              <a:t>javafx.scene.shape.Polyline</a:t>
            </a:r>
            <a:r>
              <a:rPr lang="zh-CN" altLang="en-US" dirty="0">
                <a:latin typeface="华文宋体" panose="02010600040101010101" pitchFamily="2" charset="-122"/>
                <a:ea typeface="华文宋体" panose="02010600040101010101" pitchFamily="2" charset="-122"/>
              </a:rPr>
              <a:t>来绘制一个折线。</a:t>
            </a:r>
            <a:r>
              <a:rPr lang="en-US" altLang="zh-CN" dirty="0">
                <a:latin typeface="华文宋体" panose="02010600040101010101" pitchFamily="2" charset="-122"/>
                <a:ea typeface="华文宋体" panose="02010600040101010101" pitchFamily="2" charset="-122"/>
              </a:rPr>
              <a:t>Polyline</a:t>
            </a:r>
            <a:r>
              <a:rPr lang="zh-CN" altLang="en-US" dirty="0">
                <a:latin typeface="华文宋体" panose="02010600040101010101" pitchFamily="2" charset="-122"/>
                <a:ea typeface="华文宋体" panose="02010600040101010101" pitchFamily="2" charset="-122"/>
              </a:rPr>
              <a:t>类的使用方法和</a:t>
            </a:r>
            <a:r>
              <a:rPr lang="en-US" altLang="zh-CN" dirty="0">
                <a:latin typeface="华文宋体" panose="02010600040101010101" pitchFamily="2" charset="-122"/>
                <a:ea typeface="华文宋体" panose="02010600040101010101" pitchFamily="2" charset="-122"/>
              </a:rPr>
              <a:t>Polygon</a:t>
            </a:r>
            <a:r>
              <a:rPr lang="zh-CN" altLang="en-US" dirty="0">
                <a:latin typeface="华文宋体" panose="02010600040101010101" pitchFamily="2" charset="-122"/>
                <a:ea typeface="华文宋体" panose="02010600040101010101" pitchFamily="2" charset="-122"/>
              </a:rPr>
              <a:t>的基本一样，不同之处是</a:t>
            </a:r>
            <a:r>
              <a:rPr lang="en-US" altLang="zh-CN" dirty="0">
                <a:latin typeface="华文宋体" panose="02010600040101010101" pitchFamily="2" charset="-122"/>
                <a:ea typeface="华文宋体" panose="02010600040101010101" pitchFamily="2" charset="-122"/>
              </a:rPr>
              <a:t>Polyline</a:t>
            </a:r>
            <a:r>
              <a:rPr lang="zh-CN" altLang="en-US" dirty="0">
                <a:latin typeface="华文宋体" panose="02010600040101010101" pitchFamily="2" charset="-122"/>
                <a:ea typeface="华文宋体" panose="02010600040101010101" pitchFamily="2" charset="-122"/>
              </a:rPr>
              <a:t>中的起点和终点不会连接起来。绘制折线类</a:t>
            </a:r>
            <a:r>
              <a:rPr lang="en-US" altLang="zh-CN" dirty="0">
                <a:latin typeface="华文宋体" panose="02010600040101010101" pitchFamily="2" charset="-122"/>
                <a:ea typeface="华文宋体" panose="02010600040101010101" pitchFamily="2" charset="-122"/>
              </a:rPr>
              <a:t>Polyline</a:t>
            </a:r>
            <a:r>
              <a:rPr lang="zh-CN" altLang="en-US" dirty="0">
                <a:latin typeface="华文宋体" panose="02010600040101010101" pitchFamily="2" charset="-122"/>
                <a:ea typeface="华文宋体" panose="02010600040101010101" pitchFamily="2" charset="-122"/>
              </a:rPr>
              <a:t>的常用属性和方法如下所示。</a:t>
            </a:r>
          </a:p>
          <a:p>
            <a:r>
              <a:rPr lang="en-US" altLang="zh-CN" dirty="0">
                <a:latin typeface="华文宋体" panose="02010600040101010101" pitchFamily="2" charset="-122"/>
                <a:ea typeface="华文宋体" panose="02010600040101010101" pitchFamily="2" charset="-122"/>
              </a:rPr>
              <a:t>public Polyline()</a:t>
            </a:r>
            <a:r>
              <a:rPr lang="zh-CN" altLang="en-US" dirty="0">
                <a:latin typeface="华文宋体" panose="02010600040101010101" pitchFamily="2" charset="-122"/>
                <a:ea typeface="华文宋体" panose="02010600040101010101" pitchFamily="2" charset="-122"/>
              </a:rPr>
              <a:t>：创建一个空的</a:t>
            </a:r>
            <a:r>
              <a:rPr lang="en-US" altLang="zh-CN" dirty="0">
                <a:latin typeface="华文宋体" panose="02010600040101010101" pitchFamily="2" charset="-122"/>
                <a:ea typeface="华文宋体" panose="02010600040101010101" pitchFamily="2" charset="-122"/>
              </a:rPr>
              <a:t>Polyline</a:t>
            </a:r>
            <a:r>
              <a:rPr lang="zh-CN" altLang="en-US" dirty="0">
                <a:latin typeface="华文宋体" panose="02010600040101010101" pitchFamily="2" charset="-122"/>
                <a:ea typeface="华文宋体" panose="02010600040101010101" pitchFamily="2" charset="-122"/>
              </a:rPr>
              <a:t>折线实例。</a:t>
            </a:r>
          </a:p>
          <a:p>
            <a:r>
              <a:rPr lang="en-US" altLang="zh-CN" dirty="0">
                <a:latin typeface="华文宋体" panose="02010600040101010101" pitchFamily="2" charset="-122"/>
                <a:ea typeface="华文宋体" panose="02010600040101010101" pitchFamily="2" charset="-122"/>
              </a:rPr>
              <a:t>public Polyline(double... points)</a:t>
            </a:r>
            <a:r>
              <a:rPr lang="zh-CN" altLang="en-US" dirty="0">
                <a:latin typeface="华文宋体" panose="02010600040101010101" pitchFamily="2" charset="-122"/>
                <a:ea typeface="华文宋体" panose="02010600040101010101" pitchFamily="2" charset="-122"/>
              </a:rPr>
              <a:t>：创建一个指定边数的</a:t>
            </a:r>
            <a:r>
              <a:rPr lang="en-US" altLang="zh-CN" dirty="0">
                <a:latin typeface="华文宋体" panose="02010600040101010101" pitchFamily="2" charset="-122"/>
                <a:ea typeface="华文宋体" panose="02010600040101010101" pitchFamily="2" charset="-122"/>
              </a:rPr>
              <a:t>Polyline</a:t>
            </a:r>
            <a:r>
              <a:rPr lang="zh-CN" altLang="en-US" dirty="0">
                <a:latin typeface="华文宋体" panose="02010600040101010101" pitchFamily="2" charset="-122"/>
                <a:ea typeface="华文宋体" panose="02010600040101010101" pitchFamily="2" charset="-122"/>
              </a:rPr>
              <a:t>折线实例。</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Polyline</a:t>
            </a:r>
            <a:r>
              <a:rPr lang="zh-CN" altLang="en-US" sz="2800" dirty="0">
                <a:solidFill>
                  <a:srgbClr val="00B0F0"/>
                </a:solidFill>
                <a:latin typeface="华文宋体" panose="02010600040101010101" pitchFamily="2" charset="-122"/>
                <a:ea typeface="华文宋体" panose="02010600040101010101" pitchFamily="2" charset="-122"/>
              </a:rPr>
              <a:t>绘制折线</a:t>
            </a:r>
          </a:p>
        </p:txBody>
      </p:sp>
    </p:spTree>
    <p:extLst>
      <p:ext uri="{BB962C8B-B14F-4D97-AF65-F5344CB8AC3E}">
        <p14:creationId xmlns:p14="http://schemas.microsoft.com/office/powerpoint/2010/main" val="298045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lnSpcReduction="10000"/>
          </a:bodyPr>
          <a:lstStyle/>
          <a:p>
            <a:r>
              <a:rPr lang="en-US" altLang="zh-CN" dirty="0" err="1">
                <a:latin typeface="华文宋体" panose="02010600040101010101" pitchFamily="2" charset="-122"/>
                <a:ea typeface="华文宋体" panose="02010600040101010101" pitchFamily="2" charset="-122"/>
              </a:rPr>
              <a:t>startX</a:t>
            </a:r>
            <a:r>
              <a:rPr lang="zh-CN" altLang="en-US" dirty="0">
                <a:latin typeface="华文宋体" panose="02010600040101010101" pitchFamily="2" charset="-122"/>
                <a:ea typeface="华文宋体" panose="02010600040101010101" pitchFamily="2" charset="-122"/>
              </a:rPr>
              <a:t>：定义三次曲线段起始点的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startY</a:t>
            </a:r>
            <a:r>
              <a:rPr lang="zh-CN" altLang="en-US" dirty="0">
                <a:latin typeface="华文宋体" panose="02010600040101010101" pitchFamily="2" charset="-122"/>
                <a:ea typeface="华文宋体" panose="02010600040101010101" pitchFamily="2" charset="-122"/>
              </a:rPr>
              <a:t>：定义三次曲线段起始点的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endX</a:t>
            </a:r>
            <a:r>
              <a:rPr lang="zh-CN" altLang="en-US" dirty="0">
                <a:latin typeface="华文宋体" panose="02010600040101010101" pitchFamily="2" charset="-122"/>
                <a:ea typeface="华文宋体" panose="02010600040101010101" pitchFamily="2" charset="-122"/>
              </a:rPr>
              <a:t>：定义三次曲线段结束点的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endY</a:t>
            </a:r>
            <a:r>
              <a:rPr lang="zh-CN" altLang="en-US" dirty="0">
                <a:latin typeface="华文宋体" panose="02010600040101010101" pitchFamily="2" charset="-122"/>
                <a:ea typeface="华文宋体" panose="02010600040101010101" pitchFamily="2" charset="-122"/>
              </a:rPr>
              <a:t>：定义三次曲线段结束点的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a:latin typeface="华文宋体" panose="02010600040101010101" pitchFamily="2" charset="-122"/>
                <a:ea typeface="华文宋体" panose="02010600040101010101" pitchFamily="2" charset="-122"/>
              </a:rPr>
              <a:t>controlX1</a:t>
            </a:r>
            <a:r>
              <a:rPr lang="zh-CN" altLang="en-US" dirty="0">
                <a:latin typeface="华文宋体" panose="02010600040101010101" pitchFamily="2" charset="-122"/>
                <a:ea typeface="华文宋体" panose="02010600040101010101" pitchFamily="2" charset="-122"/>
              </a:rPr>
              <a:t>：定义三次曲线段第一控制点的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a:latin typeface="华文宋体" panose="02010600040101010101" pitchFamily="2" charset="-122"/>
                <a:ea typeface="华文宋体" panose="02010600040101010101" pitchFamily="2" charset="-122"/>
              </a:rPr>
              <a:t>controlY1</a:t>
            </a:r>
            <a:r>
              <a:rPr lang="zh-CN" altLang="en-US" dirty="0">
                <a:latin typeface="华文宋体" panose="02010600040101010101" pitchFamily="2" charset="-122"/>
                <a:ea typeface="华文宋体" panose="02010600040101010101" pitchFamily="2" charset="-122"/>
              </a:rPr>
              <a:t>：定义三次曲线段第一控制点的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a:latin typeface="华文宋体" panose="02010600040101010101" pitchFamily="2" charset="-122"/>
                <a:ea typeface="华文宋体" panose="02010600040101010101" pitchFamily="2" charset="-122"/>
              </a:rPr>
              <a:t>controlX2</a:t>
            </a:r>
            <a:r>
              <a:rPr lang="zh-CN" altLang="en-US" dirty="0">
                <a:latin typeface="华文宋体" panose="02010600040101010101" pitchFamily="2" charset="-122"/>
                <a:ea typeface="华文宋体" panose="02010600040101010101" pitchFamily="2" charset="-122"/>
              </a:rPr>
              <a:t>：定义三次曲线段第二控制点的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a:latin typeface="华文宋体" panose="02010600040101010101" pitchFamily="2" charset="-122"/>
                <a:ea typeface="华文宋体" panose="02010600040101010101" pitchFamily="2" charset="-122"/>
              </a:rPr>
              <a:t>controlY2</a:t>
            </a:r>
            <a:r>
              <a:rPr lang="zh-CN" altLang="en-US" dirty="0">
                <a:latin typeface="华文宋体" panose="02010600040101010101" pitchFamily="2" charset="-122"/>
                <a:ea typeface="华文宋体" panose="02010600040101010101" pitchFamily="2" charset="-122"/>
              </a:rPr>
              <a:t>：定义三次曲线段第二控制点的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CubicCurve</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：创建一个空的</a:t>
            </a:r>
            <a:r>
              <a:rPr lang="en-US" altLang="zh-CN" dirty="0" err="1">
                <a:latin typeface="华文宋体" panose="02010600040101010101" pitchFamily="2" charset="-122"/>
                <a:ea typeface="华文宋体" panose="02010600040101010101" pitchFamily="2" charset="-122"/>
              </a:rPr>
              <a:t>CubicCurve</a:t>
            </a:r>
            <a:r>
              <a:rPr lang="zh-CN" altLang="en-US" dirty="0">
                <a:latin typeface="华文宋体" panose="02010600040101010101" pitchFamily="2" charset="-122"/>
                <a:ea typeface="华文宋体" panose="02010600040101010101" pitchFamily="2" charset="-122"/>
              </a:rPr>
              <a:t>实例。</a:t>
            </a:r>
          </a:p>
          <a:p>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CubicCurve</a:t>
            </a:r>
            <a:r>
              <a:rPr lang="en-US" altLang="zh-CN" dirty="0">
                <a:latin typeface="华文宋体" panose="02010600040101010101" pitchFamily="2" charset="-122"/>
                <a:ea typeface="华文宋体" panose="02010600040101010101" pitchFamily="2" charset="-122"/>
              </a:rPr>
              <a:t>(double </a:t>
            </a:r>
            <a:r>
              <a:rPr lang="en-US" altLang="zh-CN" dirty="0" err="1">
                <a:latin typeface="华文宋体" panose="02010600040101010101" pitchFamily="2" charset="-122"/>
                <a:ea typeface="华文宋体" panose="02010600040101010101" pitchFamily="2" charset="-122"/>
              </a:rPr>
              <a:t>startX,double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startY,double</a:t>
            </a:r>
            <a:r>
              <a:rPr lang="en-US" altLang="zh-CN" dirty="0">
                <a:latin typeface="华文宋体" panose="02010600040101010101" pitchFamily="2" charset="-122"/>
                <a:ea typeface="华文宋体" panose="02010600040101010101" pitchFamily="2" charset="-122"/>
              </a:rPr>
              <a:t> controlX1,double controlY1,double controlX2,double controlY2,double </a:t>
            </a:r>
            <a:r>
              <a:rPr lang="en-US" altLang="zh-CN" dirty="0" err="1">
                <a:latin typeface="华文宋体" panose="02010600040101010101" pitchFamily="2" charset="-122"/>
                <a:ea typeface="华文宋体" panose="02010600040101010101" pitchFamily="2" charset="-122"/>
              </a:rPr>
              <a:t>endX,double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endY</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：根据属性参数的值创建一个指定的</a:t>
            </a:r>
            <a:r>
              <a:rPr lang="en-US" altLang="zh-CN" dirty="0" err="1">
                <a:latin typeface="华文宋体" panose="02010600040101010101" pitchFamily="2" charset="-122"/>
                <a:ea typeface="华文宋体" panose="02010600040101010101" pitchFamily="2" charset="-122"/>
              </a:rPr>
              <a:t>CubicCurve</a:t>
            </a:r>
            <a:r>
              <a:rPr lang="zh-CN" altLang="en-US" dirty="0">
                <a:latin typeface="华文宋体" panose="02010600040101010101" pitchFamily="2" charset="-122"/>
                <a:ea typeface="华文宋体" panose="02010600040101010101" pitchFamily="2" charset="-122"/>
              </a:rPr>
              <a:t>实例。</a:t>
            </a:r>
          </a:p>
          <a:p>
            <a:pPr marL="0" indent="0">
              <a:buNone/>
            </a:pP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CubicCurve</a:t>
            </a:r>
            <a:r>
              <a:rPr lang="zh-CN" altLang="en-US" sz="2800" dirty="0">
                <a:solidFill>
                  <a:srgbClr val="00B0F0"/>
                </a:solidFill>
                <a:latin typeface="华文宋体" panose="02010600040101010101" pitchFamily="2" charset="-122"/>
                <a:ea typeface="华文宋体" panose="02010600040101010101" pitchFamily="2" charset="-122"/>
              </a:rPr>
              <a:t>绘制三次曲线</a:t>
            </a:r>
          </a:p>
        </p:txBody>
      </p:sp>
    </p:spTree>
    <p:extLst>
      <p:ext uri="{BB962C8B-B14F-4D97-AF65-F5344CB8AC3E}">
        <p14:creationId xmlns:p14="http://schemas.microsoft.com/office/powerpoint/2010/main" val="189938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绘制形状</a:t>
            </a:r>
          </a:p>
        </p:txBody>
      </p:sp>
      <p:sp>
        <p:nvSpPr>
          <p:cNvPr id="5" name="内容占位符 4"/>
          <p:cNvSpPr>
            <a:spLocks noGrp="1"/>
          </p:cNvSpPr>
          <p:nvPr>
            <p:ph sz="half" idx="1"/>
          </p:nvPr>
        </p:nvSpPr>
        <p:spPr>
          <a:xfrm>
            <a:off x="621804" y="1984678"/>
            <a:ext cx="10873208" cy="4684682"/>
          </a:xfrm>
        </p:spPr>
        <p:txBody>
          <a:bodyPr>
            <a:normAutofit/>
          </a:bodyPr>
          <a:lstStyle/>
          <a:p>
            <a:r>
              <a:rPr lang="en-US" altLang="zh-CN" dirty="0" err="1">
                <a:latin typeface="华文宋体" panose="02010600040101010101" pitchFamily="2" charset="-122"/>
                <a:ea typeface="华文宋体" panose="02010600040101010101" pitchFamily="2" charset="-122"/>
              </a:rPr>
              <a:t>startX</a:t>
            </a:r>
            <a:r>
              <a:rPr lang="zh-CN" altLang="en-US" dirty="0">
                <a:latin typeface="华文宋体" panose="02010600040101010101" pitchFamily="2" charset="-122"/>
                <a:ea typeface="华文宋体" panose="02010600040101010101" pitchFamily="2" charset="-122"/>
              </a:rPr>
              <a:t>：定义二次曲线段起始点的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startY</a:t>
            </a:r>
            <a:r>
              <a:rPr lang="zh-CN" altLang="en-US" dirty="0">
                <a:latin typeface="华文宋体" panose="02010600040101010101" pitchFamily="2" charset="-122"/>
                <a:ea typeface="华文宋体" panose="02010600040101010101" pitchFamily="2" charset="-122"/>
              </a:rPr>
              <a:t>：定义二次曲线段起始点的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endX</a:t>
            </a:r>
            <a:r>
              <a:rPr lang="zh-CN" altLang="en-US" dirty="0">
                <a:latin typeface="华文宋体" panose="02010600040101010101" pitchFamily="2" charset="-122"/>
                <a:ea typeface="华文宋体" panose="02010600040101010101" pitchFamily="2" charset="-122"/>
              </a:rPr>
              <a:t>：定义二次曲线段结束点的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endY</a:t>
            </a:r>
            <a:r>
              <a:rPr lang="zh-CN" altLang="en-US" dirty="0">
                <a:latin typeface="华文宋体" panose="02010600040101010101" pitchFamily="2" charset="-122"/>
                <a:ea typeface="华文宋体" panose="02010600040101010101" pitchFamily="2" charset="-122"/>
              </a:rPr>
              <a:t>：定义二次曲线段结束点的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controlX</a:t>
            </a:r>
            <a:r>
              <a:rPr lang="zh-CN" altLang="en-US" dirty="0">
                <a:latin typeface="华文宋体" panose="02010600040101010101" pitchFamily="2" charset="-122"/>
                <a:ea typeface="华文宋体" panose="02010600040101010101" pitchFamily="2" charset="-122"/>
              </a:rPr>
              <a:t>：定义二次曲线段第一控制点的</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err="1">
                <a:latin typeface="华文宋体" panose="02010600040101010101" pitchFamily="2" charset="-122"/>
                <a:ea typeface="华文宋体" panose="02010600040101010101" pitchFamily="2" charset="-122"/>
              </a:rPr>
              <a:t>controlY</a:t>
            </a:r>
            <a:r>
              <a:rPr lang="zh-CN" altLang="en-US" dirty="0">
                <a:latin typeface="华文宋体" panose="02010600040101010101" pitchFamily="2" charset="-122"/>
                <a:ea typeface="华文宋体" panose="02010600040101010101" pitchFamily="2" charset="-122"/>
              </a:rPr>
              <a:t>：定义二次曲线段第一控制点的</a:t>
            </a:r>
            <a:r>
              <a:rPr lang="en-US" altLang="zh-CN" dirty="0">
                <a:latin typeface="华文宋体" panose="02010600040101010101" pitchFamily="2" charset="-122"/>
                <a:ea typeface="华文宋体" panose="02010600040101010101" pitchFamily="2" charset="-122"/>
              </a:rPr>
              <a:t>y</a:t>
            </a:r>
            <a:r>
              <a:rPr lang="zh-CN" altLang="en-US" dirty="0">
                <a:latin typeface="华文宋体" panose="02010600040101010101" pitchFamily="2" charset="-122"/>
                <a:ea typeface="华文宋体" panose="02010600040101010101" pitchFamily="2" charset="-122"/>
              </a:rPr>
              <a:t>坐标，默认值是</a:t>
            </a:r>
            <a:r>
              <a:rPr lang="en-US" altLang="zh-CN" dirty="0">
                <a:latin typeface="华文宋体" panose="02010600040101010101" pitchFamily="2" charset="-122"/>
                <a:ea typeface="华文宋体" panose="02010600040101010101" pitchFamily="2" charset="-122"/>
              </a:rPr>
              <a:t>0.0</a:t>
            </a:r>
            <a:r>
              <a:rPr lang="zh-CN" altLang="en-US" dirty="0">
                <a:latin typeface="华文宋体" panose="02010600040101010101" pitchFamily="2" charset="-122"/>
                <a:ea typeface="华文宋体" panose="02010600040101010101" pitchFamily="2" charset="-122"/>
              </a:rPr>
              <a:t>。</a:t>
            </a:r>
          </a:p>
          <a:p>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QuadCurve</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：创建一个空的</a:t>
            </a:r>
            <a:r>
              <a:rPr lang="en-US" altLang="zh-CN" dirty="0" err="1">
                <a:latin typeface="华文宋体" panose="02010600040101010101" pitchFamily="2" charset="-122"/>
                <a:ea typeface="华文宋体" panose="02010600040101010101" pitchFamily="2" charset="-122"/>
              </a:rPr>
              <a:t>QuadCurve</a:t>
            </a:r>
            <a:r>
              <a:rPr lang="zh-CN" altLang="en-US" dirty="0">
                <a:latin typeface="华文宋体" panose="02010600040101010101" pitchFamily="2" charset="-122"/>
                <a:ea typeface="华文宋体" panose="02010600040101010101" pitchFamily="2" charset="-122"/>
              </a:rPr>
              <a:t>实例。</a:t>
            </a:r>
          </a:p>
          <a:p>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QuadCurve</a:t>
            </a:r>
            <a:r>
              <a:rPr lang="en-US" altLang="zh-CN" dirty="0">
                <a:latin typeface="华文宋体" panose="02010600040101010101" pitchFamily="2" charset="-122"/>
                <a:ea typeface="华文宋体" panose="02010600040101010101" pitchFamily="2" charset="-122"/>
              </a:rPr>
              <a:t>(double </a:t>
            </a:r>
            <a:r>
              <a:rPr lang="en-US" altLang="zh-CN" dirty="0" err="1">
                <a:latin typeface="华文宋体" panose="02010600040101010101" pitchFamily="2" charset="-122"/>
                <a:ea typeface="华文宋体" panose="02010600040101010101" pitchFamily="2" charset="-122"/>
              </a:rPr>
              <a:t>startX,double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startY,double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controlX,double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controlY,double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endX,double</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endY</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：根据属性参数的值创建一个指定的</a:t>
            </a:r>
            <a:r>
              <a:rPr lang="en-US" altLang="zh-CN" dirty="0" err="1">
                <a:latin typeface="华文宋体" panose="02010600040101010101" pitchFamily="2" charset="-122"/>
                <a:ea typeface="华文宋体" panose="02010600040101010101" pitchFamily="2" charset="-122"/>
              </a:rPr>
              <a:t>QuadCurve</a:t>
            </a:r>
            <a:r>
              <a:rPr lang="zh-CN" altLang="en-US" dirty="0">
                <a:latin typeface="华文宋体" panose="02010600040101010101" pitchFamily="2" charset="-122"/>
                <a:ea typeface="华文宋体" panose="02010600040101010101" pitchFamily="2" charset="-122"/>
              </a:rPr>
              <a:t>实例。</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QuadCurve</a:t>
            </a:r>
            <a:r>
              <a:rPr lang="zh-CN" altLang="en-US" sz="2800" dirty="0">
                <a:solidFill>
                  <a:srgbClr val="00B0F0"/>
                </a:solidFill>
                <a:latin typeface="华文宋体" panose="02010600040101010101" pitchFamily="2" charset="-122"/>
                <a:ea typeface="华文宋体" panose="02010600040101010101" pitchFamily="2" charset="-122"/>
              </a:rPr>
              <a:t>绘制二次曲线</a:t>
            </a:r>
          </a:p>
        </p:txBody>
      </p:sp>
    </p:spTree>
    <p:extLst>
      <p:ext uri="{BB962C8B-B14F-4D97-AF65-F5344CB8AC3E}">
        <p14:creationId xmlns:p14="http://schemas.microsoft.com/office/powerpoint/2010/main" val="13369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显示图像</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框架中，类</a:t>
            </a:r>
            <a:r>
              <a:rPr lang="en-US" altLang="zh-CN" dirty="0" err="1">
                <a:latin typeface="华文宋体" panose="02010600040101010101" pitchFamily="2" charset="-122"/>
                <a:ea typeface="华文宋体" panose="02010600040101010101" pitchFamily="2" charset="-122"/>
              </a:rPr>
              <a:t>javafx.scene.image.Image</a:t>
            </a:r>
            <a:r>
              <a:rPr lang="zh-CN" altLang="en-US" dirty="0">
                <a:latin typeface="华文宋体" panose="02010600040101010101" pitchFamily="2" charset="-122"/>
                <a:ea typeface="华文宋体" panose="02010600040101010101" pitchFamily="2" charset="-122"/>
              </a:rPr>
              <a:t>表示一个图像，用于从一个特定的文件名或者一个</a:t>
            </a:r>
            <a:r>
              <a:rPr lang="en-US" altLang="zh-CN" dirty="0">
                <a:latin typeface="华文宋体" panose="02010600040101010101" pitchFamily="2" charset="-122"/>
                <a:ea typeface="华文宋体" panose="02010600040101010101" pitchFamily="2" charset="-122"/>
              </a:rPr>
              <a:t>URL</a:t>
            </a:r>
            <a:r>
              <a:rPr lang="zh-CN" altLang="en-US" dirty="0">
                <a:latin typeface="华文宋体" panose="02010600040101010101" pitchFamily="2" charset="-122"/>
                <a:ea typeface="华文宋体" panose="02010600040101010101" pitchFamily="2" charset="-122"/>
              </a:rPr>
              <a:t>地址载入一个图像。例如下面代码的功能是，使用当前程序文件中的</a:t>
            </a:r>
            <a:r>
              <a:rPr lang="en-US" altLang="zh-CN" dirty="0">
                <a:latin typeface="华文宋体" panose="02010600040101010101" pitchFamily="2" charset="-122"/>
                <a:ea typeface="华文宋体" panose="02010600040101010101" pitchFamily="2" charset="-122"/>
              </a:rPr>
              <a:t>image</a:t>
            </a:r>
            <a:r>
              <a:rPr lang="zh-CN" altLang="en-US" dirty="0">
                <a:latin typeface="华文宋体" panose="02010600040101010101" pitchFamily="2" charset="-122"/>
                <a:ea typeface="华文宋体" panose="02010600040101010101" pitchFamily="2" charset="-122"/>
              </a:rPr>
              <a:t>目录下的</a:t>
            </a:r>
            <a:r>
              <a:rPr lang="en-US" altLang="zh-CN" dirty="0">
                <a:latin typeface="华文宋体" panose="02010600040101010101" pitchFamily="2" charset="-122"/>
                <a:ea typeface="华文宋体" panose="02010600040101010101" pitchFamily="2" charset="-122"/>
              </a:rPr>
              <a:t>us.gif</a:t>
            </a:r>
            <a:r>
              <a:rPr lang="zh-CN" altLang="en-US" dirty="0">
                <a:latin typeface="华文宋体" panose="02010600040101010101" pitchFamily="2" charset="-122"/>
                <a:ea typeface="华文宋体" panose="02010600040101010101" pitchFamily="2" charset="-122"/>
              </a:rPr>
              <a:t>图像文件创建一个</a:t>
            </a:r>
            <a:r>
              <a:rPr lang="en-US" altLang="zh-CN" dirty="0">
                <a:latin typeface="华文宋体" panose="02010600040101010101" pitchFamily="2" charset="-122"/>
                <a:ea typeface="华文宋体" panose="02010600040101010101" pitchFamily="2" charset="-122"/>
              </a:rPr>
              <a:t>Image</a:t>
            </a:r>
            <a:r>
              <a:rPr lang="zh-CN" altLang="en-US" dirty="0">
                <a:latin typeface="华文宋体" panose="02010600040101010101" pitchFamily="2" charset="-122"/>
                <a:ea typeface="华文宋体" panose="02010600040101010101" pitchFamily="2" charset="-122"/>
              </a:rPr>
              <a:t>对象；</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new Image</a:t>
            </a:r>
            <a:r>
              <a:rPr lang="zh-CN" altLang="en-US" sz="2000" i="1" dirty="0">
                <a:solidFill>
                  <a:schemeClr val="tx2"/>
                </a:solidFill>
                <a:latin typeface="华文宋体" panose="02010600040101010101" pitchFamily="2" charset="-122"/>
                <a:ea typeface="华文宋体" panose="02010600040101010101" pitchFamily="2" charset="-122"/>
              </a:rPr>
              <a:t>（”</a:t>
            </a:r>
            <a:r>
              <a:rPr lang="en-US" altLang="zh-CN" sz="2000" i="1" dirty="0">
                <a:solidFill>
                  <a:schemeClr val="tx2"/>
                </a:solidFill>
                <a:latin typeface="华文宋体" panose="02010600040101010101" pitchFamily="2" charset="-122"/>
                <a:ea typeface="华文宋体" panose="02010600040101010101" pitchFamily="2" charset="-122"/>
              </a:rPr>
              <a:t>image/us.gif”</a:t>
            </a:r>
            <a:r>
              <a:rPr lang="zh-CN" altLang="en-US" sz="2000" i="1" dirty="0">
                <a:solidFill>
                  <a:schemeClr val="tx2"/>
                </a:solidFill>
                <a:latin typeface="华文宋体" panose="02010600040101010101" pitchFamily="2" charset="-122"/>
                <a:ea typeface="华文宋体" panose="02010600040101010101" pitchFamily="2" charset="-122"/>
              </a:rPr>
              <a:t>）</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Image</a:t>
            </a:r>
            <a:r>
              <a:rPr lang="zh-CN" altLang="en-US" sz="2800" dirty="0">
                <a:solidFill>
                  <a:srgbClr val="00B0F0"/>
                </a:solidFill>
                <a:latin typeface="华文宋体" panose="02010600040101010101" pitchFamily="2" charset="-122"/>
                <a:ea typeface="华文宋体" panose="02010600040101010101" pitchFamily="2" charset="-122"/>
              </a:rPr>
              <a:t>显示图像</a:t>
            </a:r>
          </a:p>
        </p:txBody>
      </p:sp>
    </p:spTree>
    <p:extLst>
      <p:ext uri="{BB962C8B-B14F-4D97-AF65-F5344CB8AC3E}">
        <p14:creationId xmlns:p14="http://schemas.microsoft.com/office/powerpoint/2010/main" val="66538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显示图像</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框架中，类</a:t>
            </a:r>
            <a:r>
              <a:rPr lang="en-US" altLang="zh-CN" dirty="0" err="1">
                <a:latin typeface="华文宋体" panose="02010600040101010101" pitchFamily="2" charset="-122"/>
                <a:ea typeface="华文宋体" panose="02010600040101010101" pitchFamily="2" charset="-122"/>
              </a:rPr>
              <a:t>javafx.scene.image.ImageView</a:t>
            </a:r>
            <a:r>
              <a:rPr lang="zh-CN" altLang="en-US" dirty="0">
                <a:latin typeface="华文宋体" panose="02010600040101010101" pitchFamily="2" charset="-122"/>
                <a:ea typeface="华文宋体" panose="02010600040101010101" pitchFamily="2" charset="-122"/>
              </a:rPr>
              <a:t>是一个用于显示图像的节点。</a:t>
            </a:r>
            <a:r>
              <a:rPr lang="en-US" altLang="zh-CN" dirty="0" err="1">
                <a:latin typeface="华文宋体" panose="02010600040101010101" pitchFamily="2" charset="-122"/>
                <a:ea typeface="华文宋体" panose="02010600040101010101" pitchFamily="2" charset="-122"/>
              </a:rPr>
              <a:t>ImageView</a:t>
            </a:r>
            <a:r>
              <a:rPr lang="zh-CN" altLang="en-US" dirty="0">
                <a:latin typeface="华文宋体" panose="02010600040101010101" pitchFamily="2" charset="-122"/>
                <a:ea typeface="华文宋体" panose="02010600040101010101" pitchFamily="2" charset="-122"/>
              </a:rPr>
              <a:t>类可以从一个</a:t>
            </a:r>
            <a:r>
              <a:rPr lang="en-US" altLang="zh-CN" dirty="0">
                <a:latin typeface="华文宋体" panose="02010600040101010101" pitchFamily="2" charset="-122"/>
                <a:ea typeface="华文宋体" panose="02010600040101010101" pitchFamily="2" charset="-122"/>
              </a:rPr>
              <a:t>Image</a:t>
            </a:r>
            <a:r>
              <a:rPr lang="zh-CN" altLang="en-US" dirty="0">
                <a:latin typeface="华文宋体" panose="02010600040101010101" pitchFamily="2" charset="-122"/>
                <a:ea typeface="华文宋体" panose="02010600040101010101" pitchFamily="2" charset="-122"/>
              </a:rPr>
              <a:t>对象产生，例如下面代码的功能是，从一个图像文件创建一个</a:t>
            </a:r>
            <a:r>
              <a:rPr lang="en-US" altLang="zh-CN" dirty="0" err="1">
                <a:latin typeface="华文宋体" panose="02010600040101010101" pitchFamily="2" charset="-122"/>
                <a:ea typeface="华文宋体" panose="02010600040101010101" pitchFamily="2" charset="-122"/>
              </a:rPr>
              <a:t>ImageView</a:t>
            </a:r>
            <a:r>
              <a:rPr lang="zh-CN" altLang="en-US" dirty="0">
                <a:latin typeface="华文宋体" panose="02010600040101010101" pitchFamily="2" charset="-122"/>
                <a:ea typeface="华文宋体" panose="02010600040101010101" pitchFamily="2" charset="-122"/>
              </a:rPr>
              <a:t>对象。</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Image image=new Image(“mage/us.gif¨);</a:t>
            </a:r>
          </a:p>
          <a:p>
            <a:pPr marL="0" indent="0">
              <a:buNone/>
            </a:pPr>
            <a:r>
              <a:rPr lang="en-US" altLang="zh-CN" sz="2000" i="1" dirty="0" err="1">
                <a:solidFill>
                  <a:schemeClr val="tx2"/>
                </a:solidFill>
                <a:latin typeface="华文宋体" panose="02010600040101010101" pitchFamily="2" charset="-122"/>
                <a:ea typeface="华文宋体" panose="02010600040101010101" pitchFamily="2" charset="-122"/>
              </a:rPr>
              <a:t>ImageView</a:t>
            </a:r>
            <a:r>
              <a:rPr lang="en-US" altLang="zh-CN" sz="2000" i="1" dirty="0">
                <a:solidFill>
                  <a:schemeClr val="tx2"/>
                </a:solidFill>
                <a:latin typeface="华文宋体" panose="02010600040101010101" pitchFamily="2" charset="-122"/>
                <a:ea typeface="华文宋体" panose="02010600040101010101" pitchFamily="2" charset="-122"/>
              </a:rPr>
              <a:t> </a:t>
            </a:r>
            <a:r>
              <a:rPr lang="en-US" altLang="zh-CN" sz="2000" i="1" dirty="0" err="1">
                <a:solidFill>
                  <a:schemeClr val="tx2"/>
                </a:solidFill>
                <a:latin typeface="华文宋体" panose="02010600040101010101" pitchFamily="2" charset="-122"/>
                <a:ea typeface="华文宋体" panose="02010600040101010101" pitchFamily="2" charset="-122"/>
              </a:rPr>
              <a:t>imageView</a:t>
            </a:r>
            <a:r>
              <a:rPr lang="en-US" altLang="zh-CN" sz="2000" i="1" dirty="0">
                <a:solidFill>
                  <a:schemeClr val="tx2"/>
                </a:solidFill>
                <a:latin typeface="华文宋体" panose="02010600040101010101" pitchFamily="2" charset="-122"/>
                <a:ea typeface="华文宋体" panose="02010600040101010101" pitchFamily="2" charset="-122"/>
              </a:rPr>
              <a:t>=new </a:t>
            </a:r>
            <a:r>
              <a:rPr lang="en-US" altLang="zh-CN" sz="2000" i="1" dirty="0" err="1">
                <a:solidFill>
                  <a:schemeClr val="tx2"/>
                </a:solidFill>
                <a:latin typeface="华文宋体" panose="02010600040101010101" pitchFamily="2" charset="-122"/>
                <a:ea typeface="华文宋体" panose="02010600040101010101" pitchFamily="2" charset="-122"/>
              </a:rPr>
              <a:t>ImageView</a:t>
            </a:r>
            <a:r>
              <a:rPr lang="en-US" altLang="zh-CN" sz="2000" i="1" dirty="0">
                <a:solidFill>
                  <a:schemeClr val="tx2"/>
                </a:solidFill>
                <a:latin typeface="华文宋体" panose="02010600040101010101" pitchFamily="2" charset="-122"/>
                <a:ea typeface="华文宋体" panose="02010600040101010101" pitchFamily="2" charset="-122"/>
              </a:rPr>
              <a:t>(image);</a:t>
            </a:r>
          </a:p>
          <a:p>
            <a:pPr marL="0" indent="0">
              <a:buNone/>
            </a:pPr>
            <a:r>
              <a:rPr lang="zh-CN" altLang="en-US" dirty="0">
                <a:latin typeface="华文宋体" panose="02010600040101010101" pitchFamily="2" charset="-122"/>
                <a:ea typeface="华文宋体" panose="02010600040101010101" pitchFamily="2" charset="-122"/>
              </a:rPr>
              <a:t>另外，也可以直接从一个文件或者一个</a:t>
            </a:r>
            <a:r>
              <a:rPr lang="en-US" altLang="zh-CN" dirty="0">
                <a:latin typeface="华文宋体" panose="02010600040101010101" pitchFamily="2" charset="-122"/>
                <a:ea typeface="华文宋体" panose="02010600040101010101" pitchFamily="2" charset="-122"/>
              </a:rPr>
              <a:t>URL</a:t>
            </a:r>
            <a:r>
              <a:rPr lang="zh-CN" altLang="en-US" dirty="0">
                <a:latin typeface="华文宋体" panose="02010600040101010101" pitchFamily="2" charset="-122"/>
                <a:ea typeface="华文宋体" panose="02010600040101010101" pitchFamily="2" charset="-122"/>
              </a:rPr>
              <a:t>来创建一个</a:t>
            </a:r>
            <a:r>
              <a:rPr lang="en-US" altLang="zh-CN" dirty="0" err="1">
                <a:latin typeface="华文宋体" panose="02010600040101010101" pitchFamily="2" charset="-122"/>
                <a:ea typeface="华文宋体" panose="02010600040101010101" pitchFamily="2" charset="-122"/>
              </a:rPr>
              <a:t>ImageView</a:t>
            </a:r>
            <a:r>
              <a:rPr lang="zh-CN" altLang="en-US" dirty="0">
                <a:latin typeface="华文宋体" panose="02010600040101010101" pitchFamily="2" charset="-122"/>
                <a:ea typeface="华文宋体" panose="02010600040101010101" pitchFamily="2" charset="-122"/>
              </a:rPr>
              <a:t>，例如下面的演示代码。</a:t>
            </a:r>
          </a:p>
          <a:p>
            <a:pPr marL="0" indent="0">
              <a:buNone/>
            </a:pPr>
            <a:r>
              <a:rPr lang="en-US" altLang="zh-CN" sz="2000" i="1" dirty="0" err="1">
                <a:solidFill>
                  <a:schemeClr val="tx2"/>
                </a:solidFill>
                <a:latin typeface="华文宋体" panose="02010600040101010101" pitchFamily="2" charset="-122"/>
                <a:ea typeface="华文宋体" panose="02010600040101010101" pitchFamily="2" charset="-122"/>
              </a:rPr>
              <a:t>ImageView</a:t>
            </a:r>
            <a:r>
              <a:rPr lang="en-US" altLang="zh-CN" sz="2000" i="1" dirty="0">
                <a:solidFill>
                  <a:schemeClr val="tx2"/>
                </a:solidFill>
                <a:latin typeface="华文宋体" panose="02010600040101010101" pitchFamily="2" charset="-122"/>
                <a:ea typeface="华文宋体" panose="02010600040101010101" pitchFamily="2" charset="-122"/>
              </a:rPr>
              <a:t> </a:t>
            </a:r>
            <a:r>
              <a:rPr lang="en-US" altLang="zh-CN" sz="2000" i="1" dirty="0" err="1">
                <a:solidFill>
                  <a:schemeClr val="tx2"/>
                </a:solidFill>
                <a:latin typeface="华文宋体" panose="02010600040101010101" pitchFamily="2" charset="-122"/>
                <a:ea typeface="华文宋体" panose="02010600040101010101" pitchFamily="2" charset="-122"/>
              </a:rPr>
              <a:t>imageView</a:t>
            </a:r>
            <a:r>
              <a:rPr lang="en-US" altLang="zh-CN" sz="2000" i="1" dirty="0">
                <a:solidFill>
                  <a:schemeClr val="tx2"/>
                </a:solidFill>
                <a:latin typeface="华文宋体" panose="02010600040101010101" pitchFamily="2" charset="-122"/>
                <a:ea typeface="华文宋体" panose="02010600040101010101" pitchFamily="2" charset="-122"/>
              </a:rPr>
              <a:t>=new </a:t>
            </a:r>
            <a:r>
              <a:rPr lang="en-US" altLang="zh-CN" sz="2000" i="1" dirty="0" err="1">
                <a:solidFill>
                  <a:schemeClr val="tx2"/>
                </a:solidFill>
                <a:latin typeface="华文宋体" panose="02010600040101010101" pitchFamily="2" charset="-122"/>
                <a:ea typeface="华文宋体" panose="02010600040101010101" pitchFamily="2" charset="-122"/>
              </a:rPr>
              <a:t>ImageView</a:t>
            </a:r>
            <a:r>
              <a:rPr lang="en-US" altLang="zh-CN" sz="2000" i="1" dirty="0">
                <a:solidFill>
                  <a:schemeClr val="tx2"/>
                </a:solidFill>
                <a:latin typeface="华文宋体" panose="02010600040101010101" pitchFamily="2" charset="-122"/>
                <a:ea typeface="华文宋体" panose="02010600040101010101" pitchFamily="2" charset="-122"/>
              </a:rPr>
              <a:t>(¨image/us.gif¨);</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ImageView</a:t>
            </a:r>
            <a:r>
              <a:rPr lang="zh-CN" altLang="en-US" sz="2800" dirty="0">
                <a:solidFill>
                  <a:srgbClr val="00B0F0"/>
                </a:solidFill>
                <a:latin typeface="华文宋体" panose="02010600040101010101" pitchFamily="2" charset="-122"/>
                <a:ea typeface="华文宋体" panose="02010600040101010101" pitchFamily="2" charset="-122"/>
              </a:rPr>
              <a:t>显示图像</a:t>
            </a:r>
          </a:p>
        </p:txBody>
      </p:sp>
    </p:spTree>
    <p:extLst>
      <p:ext uri="{BB962C8B-B14F-4D97-AF65-F5344CB8AC3E}">
        <p14:creationId xmlns:p14="http://schemas.microsoft.com/office/powerpoint/2010/main" val="205929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smtClean="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框架中，类</a:t>
            </a:r>
            <a:r>
              <a:rPr lang="en-US" altLang="zh-CN" dirty="0" err="1">
                <a:latin typeface="华文宋体" panose="02010600040101010101" pitchFamily="2" charset="-122"/>
                <a:ea typeface="华文宋体" panose="02010600040101010101" pitchFamily="2" charset="-122"/>
              </a:rPr>
              <a:t>javafx.scene.layout.Pane</a:t>
            </a:r>
            <a:r>
              <a:rPr lang="en-US" altLang="zh-CN" dirty="0">
                <a:latin typeface="华文宋体" panose="02010600040101010101" pitchFamily="2" charset="-122"/>
                <a:ea typeface="华文宋体" panose="02010600040101010101" pitchFamily="2" charset="-122"/>
              </a:rPr>
              <a:t> Pane</a:t>
            </a:r>
            <a:r>
              <a:rPr lang="zh-CN" altLang="en-US" dirty="0">
                <a:latin typeface="华文宋体" panose="02010600040101010101" pitchFamily="2" charset="-122"/>
                <a:ea typeface="华文宋体" panose="02010600040101010101" pitchFamily="2" charset="-122"/>
              </a:rPr>
              <a:t>是所有特定面板的基类，通常作为显示形状的一个画布。</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a:solidFill>
                  <a:srgbClr val="00B0F0"/>
                </a:solidFill>
                <a:latin typeface="华文宋体" panose="02010600040101010101" pitchFamily="2" charset="-122"/>
                <a:ea typeface="华文宋体" panose="02010600040101010101" pitchFamily="2" charset="-122"/>
              </a:rPr>
              <a:t>Pane</a:t>
            </a:r>
            <a:r>
              <a:rPr lang="zh-CN" altLang="en-US" sz="2800" dirty="0">
                <a:solidFill>
                  <a:srgbClr val="00B0F0"/>
                </a:solidFill>
                <a:latin typeface="华文宋体" panose="02010600040101010101" pitchFamily="2" charset="-122"/>
                <a:ea typeface="华文宋体" panose="02010600040101010101" pitchFamily="2" charset="-122"/>
              </a:rPr>
              <a:t>的画布功能</a:t>
            </a:r>
          </a:p>
        </p:txBody>
      </p:sp>
    </p:spTree>
    <p:extLst>
      <p:ext uri="{BB962C8B-B14F-4D97-AF65-F5344CB8AC3E}">
        <p14:creationId xmlns:p14="http://schemas.microsoft.com/office/powerpoint/2010/main" val="208750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框架中，类</a:t>
            </a:r>
            <a:r>
              <a:rPr lang="en-US" altLang="zh-CN" dirty="0" err="1">
                <a:latin typeface="华文宋体" panose="02010600040101010101" pitchFamily="2" charset="-122"/>
                <a:ea typeface="华文宋体" panose="02010600040101010101" pitchFamily="2" charset="-122"/>
              </a:rPr>
              <a:t>javafx.scene.layout.StackPane</a:t>
            </a:r>
            <a:r>
              <a:rPr lang="zh-CN" altLang="en-US" dirty="0">
                <a:latin typeface="华文宋体" panose="02010600040101010101" pitchFamily="2" charset="-122"/>
                <a:ea typeface="华文宋体" panose="02010600040101010101" pitchFamily="2" charset="-122"/>
              </a:rPr>
              <a:t>可以创建一个面板，在这个面板中可以放置按钮和文本等组件。</a:t>
            </a:r>
          </a:p>
          <a:p>
            <a:pPr marL="0" indent="0">
              <a:buNone/>
            </a:pP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StackPane</a:t>
            </a:r>
            <a:r>
              <a:rPr lang="zh-CN" altLang="en-US" sz="2800" dirty="0">
                <a:solidFill>
                  <a:srgbClr val="00B0F0"/>
                </a:solidFill>
                <a:latin typeface="华文宋体" panose="02010600040101010101" pitchFamily="2" charset="-122"/>
                <a:ea typeface="华文宋体" panose="02010600040101010101" pitchFamily="2" charset="-122"/>
              </a:rPr>
              <a:t>实现特定面板功能</a:t>
            </a:r>
          </a:p>
        </p:txBody>
      </p:sp>
    </p:spTree>
    <p:extLst>
      <p:ext uri="{BB962C8B-B14F-4D97-AF65-F5344CB8AC3E}">
        <p14:creationId xmlns:p14="http://schemas.microsoft.com/office/powerpoint/2010/main" val="69257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框架中，类</a:t>
            </a:r>
            <a:r>
              <a:rPr lang="en-US" altLang="zh-CN" dirty="0" err="1">
                <a:latin typeface="华文宋体" panose="02010600040101010101" pitchFamily="2" charset="-122"/>
                <a:ea typeface="华文宋体" panose="02010600040101010101" pitchFamily="2" charset="-122"/>
              </a:rPr>
              <a:t>javafx.scene.layout.FlowPane</a:t>
            </a:r>
            <a:r>
              <a:rPr lang="zh-CN" altLang="en-US" dirty="0">
                <a:latin typeface="华文宋体" panose="02010600040101010101" pitchFamily="2" charset="-122"/>
                <a:ea typeface="华文宋体" panose="02010600040101010101" pitchFamily="2" charset="-122"/>
              </a:rPr>
              <a:t>能够将里面的节点按照添加的次序，从左到右水平放置，或者从上到下垂直放置。当一行或者一列排满的时候，开始新的一行或者一列。</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FlowPane</a:t>
            </a:r>
            <a:r>
              <a:rPr lang="zh-CN" altLang="en-US" sz="2800" dirty="0">
                <a:solidFill>
                  <a:srgbClr val="00B0F0"/>
                </a:solidFill>
                <a:latin typeface="华文宋体" panose="02010600040101010101" pitchFamily="2" charset="-122"/>
                <a:ea typeface="华文宋体" panose="02010600040101010101" pitchFamily="2" charset="-122"/>
              </a:rPr>
              <a:t>实现序列放置</a:t>
            </a:r>
          </a:p>
        </p:txBody>
      </p:sp>
    </p:spTree>
    <p:extLst>
      <p:ext uri="{BB962C8B-B14F-4D97-AF65-F5344CB8AC3E}">
        <p14:creationId xmlns:p14="http://schemas.microsoft.com/office/powerpoint/2010/main" val="214280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hgap</a:t>
            </a:r>
            <a:r>
              <a:rPr lang="zh-CN" altLang="en-US" dirty="0">
                <a:latin typeface="华文宋体" panose="02010600040101010101" pitchFamily="2" charset="-122"/>
                <a:ea typeface="华文宋体" panose="02010600040101010101" pitchFamily="2" charset="-122"/>
              </a:rPr>
              <a:t>：设置节点之间的水平间隔，默认为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vgap</a:t>
            </a:r>
            <a:r>
              <a:rPr lang="zh-CN" altLang="en-US" dirty="0">
                <a:latin typeface="华文宋体" panose="02010600040101010101" pitchFamily="2" charset="-122"/>
                <a:ea typeface="华文宋体" panose="02010600040101010101" pitchFamily="2" charset="-122"/>
              </a:rPr>
              <a:t>：设置节点之间的垂直间隔，默认为</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alignment</a:t>
            </a:r>
            <a:r>
              <a:rPr lang="zh-CN" altLang="en-US" dirty="0">
                <a:latin typeface="华文宋体" panose="02010600040101010101" pitchFamily="2" charset="-122"/>
                <a:ea typeface="华文宋体" panose="02010600040101010101" pitchFamily="2" charset="-122"/>
              </a:rPr>
              <a:t>：设置面板中内容元素的整体对齐方式，默认值是</a:t>
            </a:r>
            <a:r>
              <a:rPr lang="en-US" altLang="zh-CN" dirty="0" err="1">
                <a:latin typeface="华文宋体" panose="02010600040101010101" pitchFamily="2" charset="-122"/>
                <a:ea typeface="华文宋体" panose="02010600040101010101" pitchFamily="2" charset="-122"/>
              </a:rPr>
              <a:t>Pos.LEFT</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gridLinesVisible</a:t>
            </a:r>
            <a:r>
              <a:rPr lang="zh-CN" altLang="en-US" dirty="0">
                <a:latin typeface="华文宋体" panose="02010600040101010101" pitchFamily="2" charset="-122"/>
                <a:ea typeface="华文宋体" panose="02010600040101010101" pitchFamily="2" charset="-122"/>
              </a:rPr>
              <a:t>：设置网格线是否可见，默认是</a:t>
            </a:r>
            <a:r>
              <a:rPr lang="en-US" altLang="zh-CN" dirty="0">
                <a:latin typeface="华文宋体" panose="02010600040101010101" pitchFamily="2" charset="-122"/>
                <a:ea typeface="华文宋体" panose="02010600040101010101" pitchFamily="2" charset="-122"/>
              </a:rPr>
              <a:t>false</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setRowIndex</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child,java.lang.Integer</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：将一个节点设置到新的行，该方法会重新定位节点。参数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a:t>
            </a:r>
            <a:r>
              <a:rPr lang="en-US" altLang="zh-CN" dirty="0" err="1">
                <a:latin typeface="华文宋体" panose="02010600040101010101" pitchFamily="2" charset="-122"/>
                <a:ea typeface="华文宋体" panose="02010600040101010101" pitchFamily="2" charset="-122"/>
              </a:rPr>
              <a:t>GridPane</a:t>
            </a:r>
            <a:r>
              <a:rPr lang="zh-CN" altLang="en-US" dirty="0">
                <a:latin typeface="华文宋体" panose="02010600040101010101" pitchFamily="2" charset="-122"/>
                <a:ea typeface="华文宋体" panose="02010600040101010101" pitchFamily="2" charset="-122"/>
              </a:rPr>
              <a:t>面板中的子节点，参数</a:t>
            </a:r>
            <a:r>
              <a:rPr lang="en-US" altLang="zh-CN" dirty="0">
                <a:latin typeface="华文宋体" panose="02010600040101010101" pitchFamily="2" charset="-122"/>
                <a:ea typeface="华文宋体" panose="02010600040101010101" pitchFamily="2" charset="-122"/>
              </a:rPr>
              <a:t>value</a:t>
            </a:r>
            <a:r>
              <a:rPr lang="zh-CN" altLang="en-US" dirty="0">
                <a:latin typeface="华文宋体" panose="02010600040101010101" pitchFamily="2" charset="-122"/>
                <a:ea typeface="华文宋体" panose="02010600040101010101" pitchFamily="2" charset="-122"/>
              </a:rPr>
              <a:t>表示子节点的行索引号。</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GridPane</a:t>
            </a:r>
            <a:r>
              <a:rPr lang="zh-CN" altLang="en-US" sz="2800" dirty="0">
                <a:solidFill>
                  <a:srgbClr val="00B0F0"/>
                </a:solidFill>
                <a:latin typeface="华文宋体" panose="02010600040101010101" pitchFamily="2" charset="-122"/>
                <a:ea typeface="华文宋体" panose="02010600040101010101" pitchFamily="2" charset="-122"/>
              </a:rPr>
              <a:t>实现网格布局</a:t>
            </a:r>
          </a:p>
        </p:txBody>
      </p:sp>
    </p:spTree>
    <p:extLst>
      <p:ext uri="{BB962C8B-B14F-4D97-AF65-F5344CB8AC3E}">
        <p14:creationId xmlns:p14="http://schemas.microsoft.com/office/powerpoint/2010/main" val="13464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en-US" altLang="zh-CN" dirty="0">
                <a:solidFill>
                  <a:srgbClr val="0070C0"/>
                </a:solidFill>
              </a:rPr>
              <a:t>JavaFX</a:t>
            </a:r>
            <a:r>
              <a:rPr lang="zh-CN" altLang="en-US" dirty="0">
                <a:solidFill>
                  <a:srgbClr val="0070C0"/>
                </a:solidFill>
              </a:rPr>
              <a:t>介绍</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和传统的</a:t>
            </a:r>
            <a:r>
              <a:rPr lang="en-US" altLang="zh-CN" dirty="0">
                <a:latin typeface="华文宋体" panose="02010600040101010101" pitchFamily="2" charset="-122"/>
                <a:ea typeface="华文宋体" panose="02010600040101010101" pitchFamily="2" charset="-122"/>
              </a:rPr>
              <a:t>AWT</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Swing</a:t>
            </a:r>
            <a:r>
              <a:rPr lang="zh-CN" altLang="en-US" dirty="0">
                <a:latin typeface="华文宋体" panose="02010600040101010101" pitchFamily="2" charset="-122"/>
                <a:ea typeface="华文宋体" panose="02010600040101010101" pitchFamily="2" charset="-122"/>
              </a:rPr>
              <a:t>框架相比，</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可以自定义程序外观。例如使用层级样式表（</a:t>
            </a:r>
            <a:r>
              <a:rPr lang="en-US" altLang="zh-CN" dirty="0">
                <a:latin typeface="华文宋体" panose="02010600040101010101" pitchFamily="2" charset="-122"/>
                <a:ea typeface="华文宋体" panose="02010600040101010101" pitchFamily="2" charset="-122"/>
              </a:rPr>
              <a:t>CSS</a:t>
            </a:r>
            <a:r>
              <a:rPr lang="zh-CN" altLang="en-US" dirty="0">
                <a:latin typeface="华文宋体" panose="02010600040101010101" pitchFamily="2" charset="-122"/>
                <a:ea typeface="华文宋体" panose="02010600040101010101" pitchFamily="2" charset="-122"/>
              </a:rPr>
              <a:t>）将外观和样式与业务逻辑实现进行了分离，因此开发人员可以专注于编码工作。图形设计师使用</a:t>
            </a:r>
            <a:r>
              <a:rPr lang="en-US" altLang="zh-CN" dirty="0">
                <a:latin typeface="华文宋体" panose="02010600040101010101" pitchFamily="2" charset="-122"/>
                <a:ea typeface="华文宋体" panose="02010600040101010101" pitchFamily="2" charset="-122"/>
              </a:rPr>
              <a:t>CSS</a:t>
            </a:r>
            <a:r>
              <a:rPr lang="zh-CN" altLang="en-US" dirty="0">
                <a:latin typeface="华文宋体" panose="02010600040101010101" pitchFamily="2" charset="-122"/>
                <a:ea typeface="华文宋体" panose="02010600040101010101" pitchFamily="2" charset="-122"/>
              </a:rPr>
              <a:t>来方便地定制程序的外观和样式。如果你具有</a:t>
            </a:r>
            <a:r>
              <a:rPr lang="en-US" altLang="zh-CN" dirty="0">
                <a:latin typeface="华文宋体" panose="02010600040101010101" pitchFamily="2" charset="-122"/>
                <a:ea typeface="华文宋体" panose="02010600040101010101" pitchFamily="2" charset="-122"/>
              </a:rPr>
              <a:t>Web</a:t>
            </a:r>
            <a:r>
              <a:rPr lang="zh-CN" altLang="en-US" dirty="0">
                <a:latin typeface="华文宋体" panose="02010600040101010101" pitchFamily="2" charset="-122"/>
                <a:ea typeface="华文宋体" panose="02010600040101010101" pitchFamily="2" charset="-122"/>
              </a:rPr>
              <a:t>设计背景，或者你希望分离用户界面（</a:t>
            </a:r>
            <a:r>
              <a:rPr lang="en-US" altLang="zh-CN" dirty="0">
                <a:latin typeface="华文宋体" panose="02010600040101010101" pitchFamily="2" charset="-122"/>
                <a:ea typeface="华文宋体" panose="02010600040101010101" pitchFamily="2" charset="-122"/>
              </a:rPr>
              <a:t>UI</a:t>
            </a:r>
            <a:r>
              <a:rPr lang="zh-CN" altLang="en-US" dirty="0">
                <a:latin typeface="华文宋体" panose="02010600040101010101" pitchFamily="2" charset="-122"/>
                <a:ea typeface="华文宋体" panose="02010600040101010101" pitchFamily="2" charset="-122"/>
              </a:rPr>
              <a:t>）和后端逻辑，那么可以通过</a:t>
            </a:r>
            <a:r>
              <a:rPr lang="en-US" altLang="zh-CN" dirty="0">
                <a:latin typeface="华文宋体" panose="02010600040101010101" pitchFamily="2" charset="-122"/>
                <a:ea typeface="华文宋体" panose="02010600040101010101" pitchFamily="2" charset="-122"/>
              </a:rPr>
              <a:t>FXML</a:t>
            </a:r>
            <a:r>
              <a:rPr lang="zh-CN" altLang="en-US" dirty="0">
                <a:latin typeface="华文宋体" panose="02010600040101010101" pitchFamily="2" charset="-122"/>
                <a:ea typeface="华文宋体" panose="02010600040101010101" pitchFamily="2" charset="-122"/>
              </a:rPr>
              <a:t>脚本语言 标记语言来表述图形界面，并且使用</a:t>
            </a:r>
            <a:r>
              <a:rPr lang="en-US"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代码来表述业务逻辑。如果希望通过非编码的方式来设计</a:t>
            </a:r>
            <a:r>
              <a:rPr lang="en-US" altLang="zh-CN" dirty="0">
                <a:latin typeface="华文宋体" panose="02010600040101010101" pitchFamily="2" charset="-122"/>
                <a:ea typeface="华文宋体" panose="02010600040101010101" pitchFamily="2" charset="-122"/>
              </a:rPr>
              <a:t>UI</a:t>
            </a:r>
            <a:r>
              <a:rPr lang="zh-CN" altLang="en-US" dirty="0">
                <a:latin typeface="华文宋体" panose="02010600040101010101" pitchFamily="2" charset="-122"/>
                <a:ea typeface="华文宋体" panose="02010600040101010101" pitchFamily="2" charset="-122"/>
              </a:rPr>
              <a:t>，则可以使用</a:t>
            </a:r>
            <a:r>
              <a:rPr lang="en-US" altLang="zh-CN" dirty="0">
                <a:latin typeface="华文宋体" panose="02010600040101010101" pitchFamily="2" charset="-122"/>
                <a:ea typeface="华文宋体" panose="02010600040101010101" pitchFamily="2" charset="-122"/>
              </a:rPr>
              <a:t>JavaFX Scene Builder</a:t>
            </a:r>
            <a:r>
              <a:rPr lang="zh-CN" altLang="en-US" dirty="0">
                <a:latin typeface="华文宋体" panose="02010600040101010101" pitchFamily="2" charset="-122"/>
                <a:ea typeface="华文宋体" panose="02010600040101010101" pitchFamily="2" charset="-122"/>
              </a:rPr>
              <a:t>。在进行</a:t>
            </a:r>
            <a:r>
              <a:rPr lang="en-US" altLang="zh-CN" dirty="0">
                <a:latin typeface="华文宋体" panose="02010600040101010101" pitchFamily="2" charset="-122"/>
                <a:ea typeface="华文宋体" panose="02010600040101010101" pitchFamily="2" charset="-122"/>
              </a:rPr>
              <a:t>UI</a:t>
            </a:r>
            <a:r>
              <a:rPr lang="zh-CN" altLang="en-US" dirty="0">
                <a:latin typeface="华文宋体" panose="02010600040101010101" pitchFamily="2" charset="-122"/>
                <a:ea typeface="华文宋体" panose="02010600040101010101" pitchFamily="2" charset="-122"/>
              </a:rPr>
              <a:t>设计工作时，</a:t>
            </a:r>
            <a:r>
              <a:rPr lang="en-US" altLang="zh-CN" dirty="0">
                <a:latin typeface="华文宋体" panose="02010600040101010101" pitchFamily="2" charset="-122"/>
                <a:ea typeface="华文宋体" panose="02010600040101010101" pitchFamily="2" charset="-122"/>
              </a:rPr>
              <a:t>Scene Builder</a:t>
            </a:r>
            <a:r>
              <a:rPr lang="zh-CN" altLang="en-US" dirty="0">
                <a:latin typeface="华文宋体" panose="02010600040101010101" pitchFamily="2" charset="-122"/>
                <a:ea typeface="华文宋体" panose="02010600040101010101" pitchFamily="2" charset="-122"/>
              </a:rPr>
              <a:t>会创建</a:t>
            </a:r>
            <a:r>
              <a:rPr lang="en-US" altLang="zh-CN" dirty="0">
                <a:latin typeface="华文宋体" panose="02010600040101010101" pitchFamily="2" charset="-122"/>
                <a:ea typeface="华文宋体" panose="02010600040101010101" pitchFamily="2" charset="-122"/>
              </a:rPr>
              <a:t>FXML</a:t>
            </a:r>
            <a:r>
              <a:rPr lang="zh-CN" altLang="en-US" dirty="0">
                <a:latin typeface="华文宋体" panose="02010600040101010101" pitchFamily="2" charset="-122"/>
                <a:ea typeface="华文宋体" panose="02010600040101010101" pitchFamily="2" charset="-122"/>
              </a:rPr>
              <a:t>标记，它可以与一个集成开发环境（</a:t>
            </a:r>
            <a:r>
              <a:rPr lang="en-US" altLang="zh-CN" dirty="0">
                <a:latin typeface="华文宋体" panose="02010600040101010101" pitchFamily="2" charset="-122"/>
                <a:ea typeface="华文宋体" panose="02010600040101010101" pitchFamily="2" charset="-122"/>
              </a:rPr>
              <a:t>IDE</a:t>
            </a:r>
            <a:r>
              <a:rPr lang="zh-CN" altLang="en-US" dirty="0">
                <a:latin typeface="华文宋体" panose="02010600040101010101" pitchFamily="2" charset="-122"/>
                <a:ea typeface="华文宋体" panose="02010600040101010101" pitchFamily="2" charset="-122"/>
              </a:rPr>
              <a:t>）对接，这样开发人员可以向其中添加业务逻辑。</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latin typeface="华文宋体" panose="02010600040101010101" pitchFamily="2" charset="-122"/>
                <a:ea typeface="华文宋体" panose="02010600040101010101" pitchFamily="2" charset="-122"/>
              </a:rPr>
              <a:t>JavaFX</a:t>
            </a:r>
            <a:r>
              <a:rPr lang="zh-CN" altLang="en-US" sz="2800" dirty="0">
                <a:solidFill>
                  <a:srgbClr val="00B0F0"/>
                </a:solidFill>
                <a:latin typeface="华文宋体" panose="02010600040101010101" pitchFamily="2" charset="-122"/>
                <a:ea typeface="华文宋体" panose="02010600040101010101" pitchFamily="2" charset="-122"/>
              </a:rPr>
              <a:t>的特色</a:t>
            </a:r>
          </a:p>
        </p:txBody>
      </p:sp>
    </p:spTree>
    <p:extLst>
      <p:ext uri="{BB962C8B-B14F-4D97-AF65-F5344CB8AC3E}">
        <p14:creationId xmlns:p14="http://schemas.microsoft.com/office/powerpoint/2010/main" val="11296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a:t>
            </a:r>
            <a:r>
              <a:rPr lang="en-US" altLang="zh-CN" dirty="0" err="1">
                <a:latin typeface="华文宋体" panose="02010600040101010101" pitchFamily="2" charset="-122"/>
                <a:ea typeface="华文宋体" panose="02010600040101010101" pitchFamily="2" charset="-122"/>
              </a:rPr>
              <a:t>java.lang.Integer</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getRowIndex</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：对于一个指定的节点，返回行的序号。参数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a:t>
            </a:r>
            <a:r>
              <a:rPr lang="en-US" altLang="zh-CN" dirty="0" err="1">
                <a:latin typeface="华文宋体" panose="02010600040101010101" pitchFamily="2" charset="-122"/>
                <a:ea typeface="华文宋体" panose="02010600040101010101" pitchFamily="2" charset="-122"/>
              </a:rPr>
              <a:t>GridPane</a:t>
            </a:r>
            <a:r>
              <a:rPr lang="zh-CN" altLang="en-US" dirty="0">
                <a:latin typeface="华文宋体" panose="02010600040101010101" pitchFamily="2" charset="-122"/>
                <a:ea typeface="华文宋体" panose="02010600040101010101" pitchFamily="2" charset="-122"/>
              </a:rPr>
              <a:t>面板中的子节点</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setColumnIndex</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child,java.lang.Integer</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：将一个节点设置到新的列，该方法会重新定位节点。参数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a:t>
            </a:r>
            <a:r>
              <a:rPr lang="en-US" altLang="zh-CN" dirty="0" err="1">
                <a:latin typeface="华文宋体" panose="02010600040101010101" pitchFamily="2" charset="-122"/>
                <a:ea typeface="华文宋体" panose="02010600040101010101" pitchFamily="2" charset="-122"/>
              </a:rPr>
              <a:t>GridPane</a:t>
            </a:r>
            <a:r>
              <a:rPr lang="zh-CN" altLang="en-US" dirty="0">
                <a:latin typeface="华文宋体" panose="02010600040101010101" pitchFamily="2" charset="-122"/>
                <a:ea typeface="华文宋体" panose="02010600040101010101" pitchFamily="2" charset="-122"/>
              </a:rPr>
              <a:t>面板中的子节点，参数</a:t>
            </a:r>
            <a:r>
              <a:rPr lang="en-US" altLang="zh-CN" dirty="0">
                <a:latin typeface="华文宋体" panose="02010600040101010101" pitchFamily="2" charset="-122"/>
                <a:ea typeface="华文宋体" panose="02010600040101010101" pitchFamily="2" charset="-122"/>
              </a:rPr>
              <a:t>value</a:t>
            </a:r>
            <a:r>
              <a:rPr lang="zh-CN" altLang="en-US" dirty="0">
                <a:latin typeface="华文宋体" panose="02010600040101010101" pitchFamily="2" charset="-122"/>
                <a:ea typeface="华文宋体" panose="02010600040101010101" pitchFamily="2" charset="-122"/>
              </a:rPr>
              <a:t>表示子节点的列索引号。</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a:t>
            </a:r>
            <a:r>
              <a:rPr lang="en-US" altLang="zh-CN" dirty="0" err="1">
                <a:latin typeface="华文宋体" panose="02010600040101010101" pitchFamily="2" charset="-122"/>
                <a:ea typeface="华文宋体" panose="02010600040101010101" pitchFamily="2" charset="-122"/>
              </a:rPr>
              <a:t>java.lang.Integer</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getColumnIndex</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：对于一个指定的节点，返回列的序号。参数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a:t>
            </a:r>
            <a:r>
              <a:rPr lang="en-US" altLang="zh-CN" dirty="0" err="1">
                <a:latin typeface="华文宋体" panose="02010600040101010101" pitchFamily="2" charset="-122"/>
                <a:ea typeface="华文宋体" panose="02010600040101010101" pitchFamily="2" charset="-122"/>
              </a:rPr>
              <a:t>GridPane</a:t>
            </a:r>
            <a:r>
              <a:rPr lang="zh-CN" altLang="en-US" dirty="0">
                <a:latin typeface="华文宋体" panose="02010600040101010101" pitchFamily="2" charset="-122"/>
                <a:ea typeface="华文宋体" panose="02010600040101010101" pitchFamily="2" charset="-122"/>
              </a:rPr>
              <a:t>面板中的子节点。</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setRowSpan</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child,java.lang.Integer</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：设置行间距。</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a:t>
            </a:r>
            <a:r>
              <a:rPr lang="en-US" altLang="zh-CN" dirty="0" err="1">
                <a:latin typeface="华文宋体" panose="02010600040101010101" pitchFamily="2" charset="-122"/>
                <a:ea typeface="华文宋体" panose="02010600040101010101" pitchFamily="2" charset="-122"/>
              </a:rPr>
              <a:t>java.lang.Integer</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getRowSpan</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：获取行间距。</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GridPane</a:t>
            </a:r>
            <a:r>
              <a:rPr lang="zh-CN" altLang="en-US" sz="2800" dirty="0">
                <a:solidFill>
                  <a:srgbClr val="00B0F0"/>
                </a:solidFill>
                <a:latin typeface="华文宋体" panose="02010600040101010101" pitchFamily="2" charset="-122"/>
                <a:ea typeface="华文宋体" panose="02010600040101010101" pitchFamily="2" charset="-122"/>
              </a:rPr>
              <a:t>实现网格布局</a:t>
            </a:r>
          </a:p>
        </p:txBody>
      </p:sp>
    </p:spTree>
    <p:extLst>
      <p:ext uri="{BB962C8B-B14F-4D97-AF65-F5344CB8AC3E}">
        <p14:creationId xmlns:p14="http://schemas.microsoft.com/office/powerpoint/2010/main" val="237006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setColumnSpan</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child,java.lang.Integer</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：设置列间距。</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a:t>
            </a:r>
            <a:r>
              <a:rPr lang="en-US" altLang="zh-CN" dirty="0" err="1">
                <a:latin typeface="华文宋体" panose="02010600040101010101" pitchFamily="2" charset="-122"/>
                <a:ea typeface="华文宋体" panose="02010600040101010101" pitchFamily="2" charset="-122"/>
              </a:rPr>
              <a:t>java.lang.Integer</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getColumnSpan</a:t>
            </a:r>
            <a:r>
              <a:rPr lang="en-US" altLang="zh-CN" dirty="0">
                <a:latin typeface="华文宋体" panose="02010600040101010101" pitchFamily="2" charset="-122"/>
                <a:ea typeface="华文宋体" panose="02010600040101010101" pitchFamily="2" charset="-122"/>
              </a:rPr>
              <a:t>(Node child) </a:t>
            </a:r>
            <a:r>
              <a:rPr lang="zh-CN" altLang="en-US" dirty="0">
                <a:latin typeface="华文宋体" panose="02010600040101010101" pitchFamily="2" charset="-122"/>
                <a:ea typeface="华文宋体" panose="02010600040101010101" pitchFamily="2" charset="-122"/>
              </a:rPr>
              <a:t>：获取列间距。</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void add(Node </a:t>
            </a:r>
            <a:r>
              <a:rPr lang="en-US" altLang="zh-CN" dirty="0" err="1">
                <a:latin typeface="华文宋体" panose="02010600040101010101" pitchFamily="2" charset="-122"/>
                <a:ea typeface="华文宋体" panose="02010600040101010101" pitchFamily="2" charset="-122"/>
              </a:rPr>
              <a:t>child,int</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columnIndex,int</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rowIndex</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：添加一个节点到指定的列和指定的行。</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void </a:t>
            </a:r>
            <a:r>
              <a:rPr lang="en-US" altLang="zh-CN" dirty="0" err="1">
                <a:latin typeface="华文宋体" panose="02010600040101010101" pitchFamily="2" charset="-122"/>
                <a:ea typeface="华文宋体" panose="02010600040101010101" pitchFamily="2" charset="-122"/>
              </a:rPr>
              <a:t>addColumn</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int</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columnIndex,Node</a:t>
            </a:r>
            <a:r>
              <a:rPr lang="en-US" altLang="zh-CN" dirty="0">
                <a:latin typeface="华文宋体" panose="02010600040101010101" pitchFamily="2" charset="-122"/>
                <a:ea typeface="华文宋体" panose="02010600040101010101" pitchFamily="2" charset="-122"/>
              </a:rPr>
              <a:t>... children)</a:t>
            </a:r>
            <a:r>
              <a:rPr lang="zh-CN" altLang="en-US" dirty="0">
                <a:latin typeface="华文宋体" panose="02010600040101010101" pitchFamily="2" charset="-122"/>
                <a:ea typeface="华文宋体" panose="02010600040101010101" pitchFamily="2" charset="-122"/>
              </a:rPr>
              <a:t>：添加多个节点到指定的列。</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void </a:t>
            </a:r>
            <a:r>
              <a:rPr lang="en-US" altLang="zh-CN" dirty="0" err="1">
                <a:latin typeface="华文宋体" panose="02010600040101010101" pitchFamily="2" charset="-122"/>
                <a:ea typeface="华文宋体" panose="02010600040101010101" pitchFamily="2" charset="-122"/>
              </a:rPr>
              <a:t>addRow</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int</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rowIndex,Node</a:t>
            </a:r>
            <a:r>
              <a:rPr lang="en-US" altLang="zh-CN" dirty="0">
                <a:latin typeface="华文宋体" panose="02010600040101010101" pitchFamily="2" charset="-122"/>
                <a:ea typeface="华文宋体" panose="02010600040101010101" pitchFamily="2" charset="-122"/>
              </a:rPr>
              <a:t>... children)</a:t>
            </a:r>
            <a:r>
              <a:rPr lang="zh-CN" altLang="en-US" dirty="0">
                <a:latin typeface="华文宋体" panose="02010600040101010101" pitchFamily="2" charset="-122"/>
                <a:ea typeface="华文宋体" panose="02010600040101010101" pitchFamily="2" charset="-122"/>
              </a:rPr>
              <a:t>：添加多个节点到指定的行。</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GridPane</a:t>
            </a:r>
            <a:r>
              <a:rPr lang="zh-CN" altLang="en-US" sz="2800" dirty="0">
                <a:solidFill>
                  <a:srgbClr val="00B0F0"/>
                </a:solidFill>
                <a:latin typeface="华文宋体" panose="02010600040101010101" pitchFamily="2" charset="-122"/>
                <a:ea typeface="华文宋体" panose="02010600040101010101" pitchFamily="2" charset="-122"/>
              </a:rPr>
              <a:t>实现网格布局</a:t>
            </a:r>
          </a:p>
        </p:txBody>
      </p:sp>
    </p:spTree>
    <p:extLst>
      <p:ext uri="{BB962C8B-B14F-4D97-AF65-F5344CB8AC3E}">
        <p14:creationId xmlns:p14="http://schemas.microsoft.com/office/powerpoint/2010/main" val="222324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lnSpcReduction="10000"/>
          </a:bodyPr>
          <a:lstStyle/>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center</a:t>
            </a:r>
            <a:r>
              <a:rPr lang="zh-CN" altLang="en-US" dirty="0">
                <a:latin typeface="华文宋体" panose="02010600040101010101" pitchFamily="2" charset="-122"/>
                <a:ea typeface="华文宋体" panose="02010600040101010101" pitchFamily="2" charset="-122"/>
              </a:rPr>
              <a:t>：放置在中间区域的节点，默认是</a:t>
            </a:r>
            <a:r>
              <a:rPr lang="en-US" altLang="zh-CN" dirty="0">
                <a:latin typeface="华文宋体" panose="02010600040101010101" pitchFamily="2" charset="-122"/>
                <a:ea typeface="华文宋体" panose="02010600040101010101" pitchFamily="2" charset="-122"/>
              </a:rPr>
              <a:t>null</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top</a:t>
            </a:r>
            <a:r>
              <a:rPr lang="zh-CN" altLang="en-US" dirty="0">
                <a:latin typeface="华文宋体" panose="02010600040101010101" pitchFamily="2" charset="-122"/>
                <a:ea typeface="华文宋体" panose="02010600040101010101" pitchFamily="2" charset="-122"/>
              </a:rPr>
              <a:t>：放置在顶部区域的节点，默认是</a:t>
            </a:r>
            <a:r>
              <a:rPr lang="en-US" altLang="zh-CN" dirty="0">
                <a:latin typeface="华文宋体" panose="02010600040101010101" pitchFamily="2" charset="-122"/>
                <a:ea typeface="华文宋体" panose="02010600040101010101" pitchFamily="2" charset="-122"/>
              </a:rPr>
              <a:t>null</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bottom</a:t>
            </a:r>
            <a:r>
              <a:rPr lang="zh-CN" altLang="en-US" dirty="0">
                <a:latin typeface="华文宋体" panose="02010600040101010101" pitchFamily="2" charset="-122"/>
                <a:ea typeface="华文宋体" panose="02010600040101010101" pitchFamily="2" charset="-122"/>
              </a:rPr>
              <a:t>：放置在底部区域的节点，默认是</a:t>
            </a:r>
            <a:r>
              <a:rPr lang="en-US" altLang="zh-CN" dirty="0">
                <a:latin typeface="华文宋体" panose="02010600040101010101" pitchFamily="2" charset="-122"/>
                <a:ea typeface="华文宋体" panose="02010600040101010101" pitchFamily="2" charset="-122"/>
              </a:rPr>
              <a:t>null</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left</a:t>
            </a:r>
            <a:r>
              <a:rPr lang="zh-CN" altLang="en-US" dirty="0">
                <a:latin typeface="华文宋体" panose="02010600040101010101" pitchFamily="2" charset="-122"/>
                <a:ea typeface="华文宋体" panose="02010600040101010101" pitchFamily="2" charset="-122"/>
              </a:rPr>
              <a:t>：放置在左侧区域的节点，默认是</a:t>
            </a:r>
            <a:r>
              <a:rPr lang="en-US" altLang="zh-CN" dirty="0">
                <a:latin typeface="华文宋体" panose="02010600040101010101" pitchFamily="2" charset="-122"/>
                <a:ea typeface="华文宋体" panose="02010600040101010101" pitchFamily="2" charset="-122"/>
              </a:rPr>
              <a:t>null</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right</a:t>
            </a:r>
            <a:r>
              <a:rPr lang="zh-CN" altLang="en-US" dirty="0">
                <a:latin typeface="华文宋体" panose="02010600040101010101" pitchFamily="2" charset="-122"/>
                <a:ea typeface="华文宋体" panose="02010600040101010101" pitchFamily="2" charset="-122"/>
              </a:rPr>
              <a:t>：放置在右侧区域的节点，默认是</a:t>
            </a:r>
            <a:r>
              <a:rPr lang="en-US" altLang="zh-CN" dirty="0">
                <a:latin typeface="华文宋体" panose="02010600040101010101" pitchFamily="2" charset="-122"/>
                <a:ea typeface="华文宋体" panose="02010600040101010101" pitchFamily="2" charset="-122"/>
              </a:rPr>
              <a:t>null</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BorderPane</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：创建一个</a:t>
            </a:r>
            <a:r>
              <a:rPr lang="en-US" altLang="zh-CN" dirty="0" err="1">
                <a:latin typeface="华文宋体" panose="02010600040101010101" pitchFamily="2" charset="-122"/>
                <a:ea typeface="华文宋体" panose="02010600040101010101" pitchFamily="2" charset="-122"/>
              </a:rPr>
              <a:t>BorderPane</a:t>
            </a:r>
            <a:r>
              <a:rPr lang="zh-CN" altLang="en-US" dirty="0">
                <a:latin typeface="华文宋体" panose="02010600040101010101" pitchFamily="2" charset="-122"/>
                <a:ea typeface="华文宋体" panose="02010600040101010101" pitchFamily="2" charset="-122"/>
              </a:rPr>
              <a:t>对象实例。</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setAlignment</a:t>
            </a:r>
            <a:r>
              <a:rPr lang="en-US" altLang="zh-CN" dirty="0">
                <a:latin typeface="华文宋体" panose="02010600040101010101" pitchFamily="2" charset="-122"/>
                <a:ea typeface="华文宋体" panose="02010600040101010101" pitchFamily="2" charset="-122"/>
              </a:rPr>
              <a:t>(Node child, </a:t>
            </a:r>
            <a:r>
              <a:rPr lang="en-US" altLang="zh-CN" dirty="0" err="1">
                <a:latin typeface="华文宋体" panose="02010600040101010101" pitchFamily="2" charset="-122"/>
                <a:ea typeface="华文宋体" panose="02010600040101010101" pitchFamily="2" charset="-122"/>
              </a:rPr>
              <a:t>Pos</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：设置</a:t>
            </a:r>
            <a:r>
              <a:rPr lang="en-US" altLang="zh-CN" dirty="0" err="1">
                <a:latin typeface="华文宋体" panose="02010600040101010101" pitchFamily="2" charset="-122"/>
                <a:ea typeface="华文宋体" panose="02010600040101010101" pitchFamily="2" charset="-122"/>
              </a:rPr>
              <a:t>BorderPane</a:t>
            </a:r>
            <a:r>
              <a:rPr lang="zh-CN" altLang="en-US" dirty="0">
                <a:latin typeface="华文宋体" panose="02010600040101010101" pitchFamily="2" charset="-122"/>
                <a:ea typeface="华文宋体" panose="02010600040101010101" pitchFamily="2" charset="-122"/>
              </a:rPr>
              <a:t>里面节点的对齐方式，参数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表示里面的节点，参数</a:t>
            </a:r>
            <a:r>
              <a:rPr lang="en-US" altLang="zh-CN" dirty="0">
                <a:latin typeface="华文宋体" panose="02010600040101010101" pitchFamily="2" charset="-122"/>
                <a:ea typeface="华文宋体" panose="02010600040101010101" pitchFamily="2" charset="-122"/>
              </a:rPr>
              <a:t>value</a:t>
            </a:r>
            <a:r>
              <a:rPr lang="zh-CN" altLang="en-US" dirty="0">
                <a:latin typeface="华文宋体" panose="02010600040101010101" pitchFamily="2" charset="-122"/>
                <a:ea typeface="华文宋体" panose="02010600040101010101" pitchFamily="2" charset="-122"/>
              </a:rPr>
              <a:t>表示对齐方式。</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a:t>
            </a:r>
            <a:r>
              <a:rPr lang="en-US" altLang="zh-CN" dirty="0" err="1">
                <a:latin typeface="华文宋体" panose="02010600040101010101" pitchFamily="2" charset="-122"/>
                <a:ea typeface="华文宋体" panose="02010600040101010101" pitchFamily="2" charset="-122"/>
              </a:rPr>
              <a:t>Pos</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getAlignment</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：返回</a:t>
            </a:r>
            <a:r>
              <a:rPr lang="en-US" altLang="zh-CN" dirty="0" err="1">
                <a:latin typeface="华文宋体" panose="02010600040101010101" pitchFamily="2" charset="-122"/>
                <a:ea typeface="华文宋体" panose="02010600040101010101" pitchFamily="2" charset="-122"/>
              </a:rPr>
              <a:t>BorderPane</a:t>
            </a:r>
            <a:r>
              <a:rPr lang="zh-CN" altLang="en-US" dirty="0">
                <a:latin typeface="华文宋体" panose="02010600040101010101" pitchFamily="2" charset="-122"/>
                <a:ea typeface="华文宋体" panose="02010600040101010101" pitchFamily="2" charset="-122"/>
              </a:rPr>
              <a:t>里面节点的对齐方式。</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setMargin</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child,Insets</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：设置</a:t>
            </a:r>
            <a:r>
              <a:rPr lang="en-US" altLang="zh-CN" dirty="0" err="1">
                <a:latin typeface="华文宋体" panose="02010600040101010101" pitchFamily="2" charset="-122"/>
                <a:ea typeface="华文宋体" panose="02010600040101010101" pitchFamily="2" charset="-122"/>
              </a:rPr>
              <a:t>BorderPane</a:t>
            </a:r>
            <a:r>
              <a:rPr lang="zh-CN" altLang="en-US" dirty="0">
                <a:latin typeface="华文宋体" panose="02010600040101010101" pitchFamily="2" charset="-122"/>
                <a:ea typeface="华文宋体" panose="02010600040101010101" pitchFamily="2" charset="-122"/>
              </a:rPr>
              <a:t>里面节点的边距。</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Insets </a:t>
            </a:r>
            <a:r>
              <a:rPr lang="en-US" altLang="zh-CN" dirty="0" err="1">
                <a:latin typeface="华文宋体" panose="02010600040101010101" pitchFamily="2" charset="-122"/>
                <a:ea typeface="华文宋体" panose="02010600040101010101" pitchFamily="2" charset="-122"/>
              </a:rPr>
              <a:t>getMargin</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：获取</a:t>
            </a:r>
            <a:r>
              <a:rPr lang="en-US" altLang="zh-CN" dirty="0" err="1">
                <a:latin typeface="华文宋体" panose="02010600040101010101" pitchFamily="2" charset="-122"/>
                <a:ea typeface="华文宋体" panose="02010600040101010101" pitchFamily="2" charset="-122"/>
              </a:rPr>
              <a:t>BorderPane</a:t>
            </a:r>
            <a:r>
              <a:rPr lang="zh-CN" altLang="en-US" dirty="0">
                <a:latin typeface="华文宋体" panose="02010600040101010101" pitchFamily="2" charset="-122"/>
                <a:ea typeface="华文宋体" panose="02010600040101010101" pitchFamily="2" charset="-122"/>
              </a:rPr>
              <a:t>里面节点的边距。</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BorderPane</a:t>
            </a:r>
            <a:r>
              <a:rPr lang="zh-CN" altLang="en-US" sz="2800" dirty="0">
                <a:solidFill>
                  <a:srgbClr val="00B0F0"/>
                </a:solidFill>
                <a:latin typeface="华文宋体" panose="02010600040101010101" pitchFamily="2" charset="-122"/>
                <a:ea typeface="华文宋体" panose="02010600040101010101" pitchFamily="2" charset="-122"/>
              </a:rPr>
              <a:t>实现区域布局</a:t>
            </a:r>
          </a:p>
        </p:txBody>
      </p:sp>
    </p:spTree>
    <p:extLst>
      <p:ext uri="{BB962C8B-B14F-4D97-AF65-F5344CB8AC3E}">
        <p14:creationId xmlns:p14="http://schemas.microsoft.com/office/powerpoint/2010/main" val="3418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852246"/>
            <a:ext cx="10873208" cy="5105146"/>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spacing</a:t>
            </a:r>
            <a:r>
              <a:rPr lang="zh-CN" altLang="en-US" dirty="0">
                <a:latin typeface="华文宋体" panose="02010600040101010101" pitchFamily="2" charset="-122"/>
                <a:ea typeface="华文宋体" panose="02010600040101010101" pitchFamily="2" charset="-122"/>
              </a:rPr>
              <a:t>：用于设置两个节点之间的水平间隔，默认值是</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alignment</a:t>
            </a:r>
            <a:r>
              <a:rPr lang="zh-CN" altLang="en-US" dirty="0">
                <a:latin typeface="华文宋体" panose="02010600040101010101" pitchFamily="2" charset="-122"/>
                <a:ea typeface="华文宋体" panose="02010600040101010101" pitchFamily="2" charset="-122"/>
              </a:rPr>
              <a:t>：用于设置方框中子节点的整体对齐方式，默认值是</a:t>
            </a:r>
            <a:r>
              <a:rPr lang="en-US" altLang="zh-CN" dirty="0" err="1">
                <a:latin typeface="华文宋体" panose="02010600040101010101" pitchFamily="2" charset="-122"/>
                <a:ea typeface="华文宋体" panose="02010600040101010101" pitchFamily="2" charset="-122"/>
              </a:rPr>
              <a:t>Pos.TOP_LEFT</a:t>
            </a:r>
            <a:r>
              <a:rPr lang="zh-CN" altLang="en-US" dirty="0">
                <a:latin typeface="华文宋体" panose="02010600040101010101" pitchFamily="2" charset="-122"/>
                <a:ea typeface="华文宋体" panose="02010600040101010101" pitchFamily="2" charset="-122"/>
              </a:rPr>
              <a:t>，表示左对齐。</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fillHeight</a:t>
            </a:r>
            <a:r>
              <a:rPr lang="zh-CN" altLang="en-US" dirty="0">
                <a:latin typeface="华文宋体" panose="02010600040101010101" pitchFamily="2" charset="-122"/>
                <a:ea typeface="华文宋体" panose="02010600040101010101" pitchFamily="2" charset="-122"/>
              </a:rPr>
              <a:t>：用于设置可以改变大小的子节点是否自适应方框的高度，默认知是</a:t>
            </a:r>
            <a:r>
              <a:rPr lang="en-US" altLang="zh-CN" dirty="0">
                <a:latin typeface="华文宋体" panose="02010600040101010101" pitchFamily="2" charset="-122"/>
                <a:ea typeface="华文宋体" panose="02010600040101010101" pitchFamily="2" charset="-122"/>
              </a:rPr>
              <a:t>true</a:t>
            </a:r>
            <a:r>
              <a:rPr lang="zh-CN" altLang="en-US" dirty="0">
                <a:latin typeface="华文宋体" panose="02010600040101010101" pitchFamily="2" charset="-122"/>
                <a:ea typeface="华文宋体" panose="02010600040101010101" pitchFamily="2" charset="-122"/>
              </a:rPr>
              <a:t>，表示可以。</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HBox</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：创建一个默认的</a:t>
            </a:r>
            <a:r>
              <a:rPr lang="en-US" altLang="zh-CN" dirty="0" err="1">
                <a:latin typeface="华文宋体" panose="02010600040101010101" pitchFamily="2" charset="-122"/>
                <a:ea typeface="华文宋体" panose="02010600040101010101" pitchFamily="2" charset="-122"/>
              </a:rPr>
              <a:t>HBox</a:t>
            </a:r>
            <a:r>
              <a:rPr lang="zh-CN" altLang="en-US" dirty="0">
                <a:latin typeface="华文宋体" panose="02010600040101010101" pitchFamily="2" charset="-122"/>
                <a:ea typeface="华文宋体" panose="02010600040101010101" pitchFamily="2" charset="-122"/>
              </a:rPr>
              <a:t>对象实例。</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HBox</a:t>
            </a:r>
            <a:r>
              <a:rPr lang="en-US" altLang="zh-CN" dirty="0">
                <a:latin typeface="华文宋体" panose="02010600040101010101" pitchFamily="2" charset="-122"/>
                <a:ea typeface="华文宋体" panose="02010600040101010101" pitchFamily="2" charset="-122"/>
              </a:rPr>
              <a:t>(double spacing)</a:t>
            </a:r>
            <a:r>
              <a:rPr lang="zh-CN" altLang="en-US" dirty="0">
                <a:latin typeface="华文宋体" panose="02010600040101010101" pitchFamily="2" charset="-122"/>
                <a:ea typeface="华文宋体" panose="02010600040101010101" pitchFamily="2" charset="-122"/>
              </a:rPr>
              <a:t>：使用节点间指定的水平间隔创建一个</a:t>
            </a:r>
            <a:r>
              <a:rPr lang="en-US" altLang="zh-CN" dirty="0" err="1">
                <a:latin typeface="华文宋体" panose="02010600040101010101" pitchFamily="2" charset="-122"/>
                <a:ea typeface="华文宋体" panose="02010600040101010101" pitchFamily="2" charset="-122"/>
              </a:rPr>
              <a:t>HBox</a:t>
            </a:r>
            <a:r>
              <a:rPr lang="zh-CN" altLang="en-US" dirty="0">
                <a:latin typeface="华文宋体" panose="02010600040101010101" pitchFamily="2" charset="-122"/>
                <a:ea typeface="华文宋体" panose="02010600040101010101" pitchFamily="2" charset="-122"/>
              </a:rPr>
              <a:t>对象实例</a:t>
            </a:r>
            <a:r>
              <a:rPr lang="zh-CN" altLang="en-US" dirty="0" smtClean="0">
                <a:latin typeface="华文宋体" panose="02010600040101010101" pitchFamily="2" charset="-122"/>
                <a:ea typeface="华文宋体" panose="02010600040101010101" pitchFamily="2" charset="-122"/>
              </a:rPr>
              <a:t>。</a:t>
            </a: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15825" y="1052736"/>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HBox</a:t>
            </a:r>
            <a:r>
              <a:rPr lang="zh-CN" altLang="en-US" sz="2800" dirty="0">
                <a:solidFill>
                  <a:srgbClr val="00B0F0"/>
                </a:solidFill>
                <a:latin typeface="华文宋体" panose="02010600040101010101" pitchFamily="2" charset="-122"/>
                <a:ea typeface="华文宋体" panose="02010600040101010101" pitchFamily="2" charset="-122"/>
              </a:rPr>
              <a:t>实现水平布局</a:t>
            </a:r>
          </a:p>
        </p:txBody>
      </p:sp>
    </p:spTree>
    <p:extLst>
      <p:ext uri="{BB962C8B-B14F-4D97-AF65-F5344CB8AC3E}">
        <p14:creationId xmlns:p14="http://schemas.microsoft.com/office/powerpoint/2010/main" val="362511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852246"/>
            <a:ext cx="10873208" cy="5105146"/>
          </a:xfrm>
        </p:spPr>
        <p:txBody>
          <a:bodyPr>
            <a:normAutofit/>
          </a:bodyPr>
          <a:lstStyle/>
          <a:p>
            <a:r>
              <a:rPr lang="zh-CN" altLang="en-US" smtClean="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setHgrow</a:t>
            </a:r>
            <a:r>
              <a:rPr lang="en-US" altLang="zh-CN" dirty="0">
                <a:latin typeface="华文宋体" panose="02010600040101010101" pitchFamily="2" charset="-122"/>
                <a:ea typeface="华文宋体" panose="02010600040101010101" pitchFamily="2" charset="-122"/>
              </a:rPr>
              <a:t>(Node child, Priority value)</a:t>
            </a:r>
            <a:r>
              <a:rPr lang="zh-CN" altLang="en-US" dirty="0">
                <a:latin typeface="华文宋体" panose="02010600040101010101" pitchFamily="2" charset="-122"/>
                <a:ea typeface="华文宋体" panose="02010600040101010101" pitchFamily="2" charset="-122"/>
              </a:rPr>
              <a:t>：用于设置随着子节点变化而生成的水平空白。因为</a:t>
            </a:r>
            <a:r>
              <a:rPr lang="en-US" altLang="zh-CN" dirty="0" err="1">
                <a:latin typeface="华文宋体" panose="02010600040101010101" pitchFamily="2" charset="-122"/>
                <a:ea typeface="华文宋体" panose="02010600040101010101" pitchFamily="2" charset="-122"/>
              </a:rPr>
              <a:t>HBox</a:t>
            </a:r>
            <a:r>
              <a:rPr lang="zh-CN" altLang="en-US" dirty="0">
                <a:latin typeface="华文宋体" panose="02010600040101010101" pitchFamily="2" charset="-122"/>
                <a:ea typeface="华文宋体" panose="02010600040101010101" pitchFamily="2" charset="-122"/>
              </a:rPr>
              <a:t>是水平布局，所以子节点的宽度不会跟随父类一起扩展。当父类区域扩大时，水平方向则有空白，若想要其子节点随父类扩展而扩展则调用该方法。设置子节点水平方向动填充父节点，可以同时设置多个自己点自动扩充。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表示子节点，参数</a:t>
            </a:r>
            <a:r>
              <a:rPr lang="en-US" altLang="zh-CN" dirty="0">
                <a:latin typeface="华文宋体" panose="02010600040101010101" pitchFamily="2" charset="-122"/>
                <a:ea typeface="华文宋体" panose="02010600040101010101" pitchFamily="2" charset="-122"/>
              </a:rPr>
              <a:t>value</a:t>
            </a:r>
            <a:r>
              <a:rPr lang="zh-CN" altLang="en-US" dirty="0">
                <a:latin typeface="华文宋体" panose="02010600040101010101" pitchFamily="2" charset="-122"/>
                <a:ea typeface="华文宋体" panose="02010600040101010101" pitchFamily="2" charset="-122"/>
              </a:rPr>
              <a:t>表示空白值。</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Priority </a:t>
            </a:r>
            <a:r>
              <a:rPr lang="en-US" altLang="zh-CN" dirty="0" err="1">
                <a:latin typeface="华文宋体" panose="02010600040101010101" pitchFamily="2" charset="-122"/>
                <a:ea typeface="华文宋体" panose="02010600040101010101" pitchFamily="2" charset="-122"/>
              </a:rPr>
              <a:t>getHgrow</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：获取水平空白值。</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setMargin</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child,Insets</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：为</a:t>
            </a:r>
            <a:r>
              <a:rPr lang="en-US" altLang="zh-CN" dirty="0" err="1">
                <a:latin typeface="华文宋体" panose="02010600040101010101" pitchFamily="2" charset="-122"/>
                <a:ea typeface="华文宋体" panose="02010600040101010101" pitchFamily="2" charset="-122"/>
              </a:rPr>
              <a:t>HBox</a:t>
            </a:r>
            <a:r>
              <a:rPr lang="zh-CN" altLang="en-US" dirty="0">
                <a:latin typeface="华文宋体" panose="02010600040101010101" pitchFamily="2" charset="-122"/>
                <a:ea typeface="华文宋体" panose="02010600040101010101" pitchFamily="2" charset="-122"/>
              </a:rPr>
              <a:t>面板中的节点设置外边距。</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Insets </a:t>
            </a:r>
            <a:r>
              <a:rPr lang="en-US" altLang="zh-CN" dirty="0" err="1">
                <a:latin typeface="华文宋体" panose="02010600040101010101" pitchFamily="2" charset="-122"/>
                <a:ea typeface="华文宋体" panose="02010600040101010101" pitchFamily="2" charset="-122"/>
              </a:rPr>
              <a:t>getMargin</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：获取</a:t>
            </a:r>
            <a:r>
              <a:rPr lang="en-US" altLang="zh-CN" dirty="0" err="1">
                <a:latin typeface="华文宋体" panose="02010600040101010101" pitchFamily="2" charset="-122"/>
                <a:ea typeface="华文宋体" panose="02010600040101010101" pitchFamily="2" charset="-122"/>
              </a:rPr>
              <a:t>HBox</a:t>
            </a:r>
            <a:r>
              <a:rPr lang="zh-CN" altLang="en-US" dirty="0">
                <a:latin typeface="华文宋体" panose="02010600040101010101" pitchFamily="2" charset="-122"/>
                <a:ea typeface="华文宋体" panose="02010600040101010101" pitchFamily="2" charset="-122"/>
              </a:rPr>
              <a:t>面板中的节点的外边距。</a:t>
            </a:r>
          </a:p>
        </p:txBody>
      </p:sp>
      <p:sp>
        <p:nvSpPr>
          <p:cNvPr id="4" name="标题 1"/>
          <p:cNvSpPr txBox="1">
            <a:spLocks/>
          </p:cNvSpPr>
          <p:nvPr/>
        </p:nvSpPr>
        <p:spPr>
          <a:xfrm>
            <a:off x="615825" y="1052736"/>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HBox</a:t>
            </a:r>
            <a:r>
              <a:rPr lang="zh-CN" altLang="en-US" sz="2800" dirty="0">
                <a:solidFill>
                  <a:srgbClr val="00B0F0"/>
                </a:solidFill>
                <a:latin typeface="华文宋体" panose="02010600040101010101" pitchFamily="2" charset="-122"/>
                <a:ea typeface="华文宋体" panose="02010600040101010101" pitchFamily="2" charset="-122"/>
              </a:rPr>
              <a:t>实现水平布局</a:t>
            </a:r>
          </a:p>
        </p:txBody>
      </p:sp>
    </p:spTree>
    <p:extLst>
      <p:ext uri="{BB962C8B-B14F-4D97-AF65-F5344CB8AC3E}">
        <p14:creationId xmlns:p14="http://schemas.microsoft.com/office/powerpoint/2010/main" val="287996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spacing</a:t>
            </a:r>
            <a:r>
              <a:rPr lang="zh-CN" altLang="en-US" dirty="0">
                <a:latin typeface="华文宋体" panose="02010600040101010101" pitchFamily="2" charset="-122"/>
                <a:ea typeface="华文宋体" panose="02010600040101010101" pitchFamily="2" charset="-122"/>
              </a:rPr>
              <a:t>：用于设置两个节点之间的垂直间隔，默认值是</a:t>
            </a:r>
            <a:r>
              <a:rPr lang="en-US" altLang="zh-CN" dirty="0">
                <a:latin typeface="华文宋体" panose="02010600040101010101" pitchFamily="2" charset="-122"/>
                <a:ea typeface="华文宋体" panose="02010600040101010101" pitchFamily="2" charset="-122"/>
              </a:rPr>
              <a:t>0</a:t>
            </a:r>
            <a:r>
              <a:rPr lang="zh-CN" altLang="en-US" dirty="0">
                <a:latin typeface="华文宋体" panose="02010600040101010101" pitchFamily="2" charset="-122"/>
                <a:ea typeface="华文宋体" panose="02010600040101010101" pitchFamily="2" charset="-122"/>
              </a:rPr>
              <a:t>。</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alignment</a:t>
            </a:r>
            <a:r>
              <a:rPr lang="zh-CN" altLang="en-US" dirty="0">
                <a:latin typeface="华文宋体" panose="02010600040101010101" pitchFamily="2" charset="-122"/>
                <a:ea typeface="华文宋体" panose="02010600040101010101" pitchFamily="2" charset="-122"/>
              </a:rPr>
              <a:t>：用于设置方框中子节点的整体对齐方式，默认值是</a:t>
            </a:r>
            <a:r>
              <a:rPr lang="en-US" altLang="zh-CN" dirty="0" err="1">
                <a:latin typeface="华文宋体" panose="02010600040101010101" pitchFamily="2" charset="-122"/>
                <a:ea typeface="华文宋体" panose="02010600040101010101" pitchFamily="2" charset="-122"/>
              </a:rPr>
              <a:t>Pos.TOP_LEFT</a:t>
            </a:r>
            <a:r>
              <a:rPr lang="zh-CN" altLang="en-US" dirty="0">
                <a:latin typeface="华文宋体" panose="02010600040101010101" pitchFamily="2" charset="-122"/>
                <a:ea typeface="华文宋体" panose="02010600040101010101" pitchFamily="2" charset="-122"/>
              </a:rPr>
              <a:t>，表示左对齐。</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fillHeight</a:t>
            </a:r>
            <a:r>
              <a:rPr lang="zh-CN" altLang="en-US" dirty="0">
                <a:latin typeface="华文宋体" panose="02010600040101010101" pitchFamily="2" charset="-122"/>
                <a:ea typeface="华文宋体" panose="02010600040101010101" pitchFamily="2" charset="-122"/>
              </a:rPr>
              <a:t>：用于设置可以改变大小的子节点是否自适应方框的宽度，默认知是</a:t>
            </a:r>
            <a:r>
              <a:rPr lang="en-US" altLang="zh-CN" dirty="0">
                <a:latin typeface="华文宋体" panose="02010600040101010101" pitchFamily="2" charset="-122"/>
                <a:ea typeface="华文宋体" panose="02010600040101010101" pitchFamily="2" charset="-122"/>
              </a:rPr>
              <a:t>true</a:t>
            </a:r>
            <a:r>
              <a:rPr lang="zh-CN" altLang="en-US" dirty="0">
                <a:latin typeface="华文宋体" panose="02010600040101010101" pitchFamily="2" charset="-122"/>
                <a:ea typeface="华文宋体" panose="02010600040101010101" pitchFamily="2" charset="-122"/>
              </a:rPr>
              <a:t>，表示可以。</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VBox</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：创建一个默认的</a:t>
            </a:r>
            <a:r>
              <a:rPr lang="en-US" altLang="zh-CN" dirty="0" err="1">
                <a:latin typeface="华文宋体" panose="02010600040101010101" pitchFamily="2" charset="-122"/>
                <a:ea typeface="华文宋体" panose="02010600040101010101" pitchFamily="2" charset="-122"/>
              </a:rPr>
              <a:t>VBox</a:t>
            </a:r>
            <a:r>
              <a:rPr lang="zh-CN" altLang="en-US" dirty="0">
                <a:latin typeface="华文宋体" panose="02010600040101010101" pitchFamily="2" charset="-122"/>
                <a:ea typeface="华文宋体" panose="02010600040101010101" pitchFamily="2" charset="-122"/>
              </a:rPr>
              <a:t>对象实例。</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a:t>
            </a:r>
            <a:r>
              <a:rPr lang="en-US" altLang="zh-CN" dirty="0" err="1">
                <a:latin typeface="华文宋体" panose="02010600040101010101" pitchFamily="2" charset="-122"/>
                <a:ea typeface="华文宋体" panose="02010600040101010101" pitchFamily="2" charset="-122"/>
              </a:rPr>
              <a:t>VBox</a:t>
            </a:r>
            <a:r>
              <a:rPr lang="en-US" altLang="zh-CN" dirty="0">
                <a:latin typeface="华文宋体" panose="02010600040101010101" pitchFamily="2" charset="-122"/>
                <a:ea typeface="华文宋体" panose="02010600040101010101" pitchFamily="2" charset="-122"/>
              </a:rPr>
              <a:t>(double spacing)</a:t>
            </a:r>
            <a:r>
              <a:rPr lang="zh-CN" altLang="en-US" dirty="0">
                <a:latin typeface="华文宋体" panose="02010600040101010101" pitchFamily="2" charset="-122"/>
                <a:ea typeface="华文宋体" panose="02010600040101010101" pitchFamily="2" charset="-122"/>
              </a:rPr>
              <a:t>：使用节点间指定的垂直间隔创建一个</a:t>
            </a:r>
            <a:r>
              <a:rPr lang="en-US" altLang="zh-CN" dirty="0" err="1">
                <a:latin typeface="华文宋体" panose="02010600040101010101" pitchFamily="2" charset="-122"/>
                <a:ea typeface="华文宋体" panose="02010600040101010101" pitchFamily="2" charset="-122"/>
              </a:rPr>
              <a:t>VBox</a:t>
            </a:r>
            <a:r>
              <a:rPr lang="zh-CN" altLang="en-US" dirty="0">
                <a:latin typeface="华文宋体" panose="02010600040101010101" pitchFamily="2" charset="-122"/>
                <a:ea typeface="华文宋体" panose="02010600040101010101" pitchFamily="2" charset="-122"/>
              </a:rPr>
              <a:t>对象实例。</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VBox</a:t>
            </a:r>
            <a:r>
              <a:rPr lang="zh-CN" altLang="en-US" sz="2800" dirty="0">
                <a:solidFill>
                  <a:srgbClr val="00B0F0"/>
                </a:solidFill>
                <a:latin typeface="华文宋体" panose="02010600040101010101" pitchFamily="2" charset="-122"/>
                <a:ea typeface="华文宋体" panose="02010600040101010101" pitchFamily="2" charset="-122"/>
              </a:rPr>
              <a:t>实现垂直布局</a:t>
            </a:r>
          </a:p>
        </p:txBody>
      </p:sp>
    </p:spTree>
    <p:extLst>
      <p:ext uri="{BB962C8B-B14F-4D97-AF65-F5344CB8AC3E}">
        <p14:creationId xmlns:p14="http://schemas.microsoft.com/office/powerpoint/2010/main" val="259919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界面布局</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setVgrow</a:t>
            </a:r>
            <a:r>
              <a:rPr lang="en-US" altLang="zh-CN" dirty="0">
                <a:latin typeface="华文宋体" panose="02010600040101010101" pitchFamily="2" charset="-122"/>
                <a:ea typeface="华文宋体" panose="02010600040101010101" pitchFamily="2" charset="-122"/>
              </a:rPr>
              <a:t>(Node child, Priority value)</a:t>
            </a:r>
            <a:r>
              <a:rPr lang="zh-CN" altLang="en-US" dirty="0">
                <a:latin typeface="华文宋体" panose="02010600040101010101" pitchFamily="2" charset="-122"/>
                <a:ea typeface="华文宋体" panose="02010600040101010101" pitchFamily="2" charset="-122"/>
              </a:rPr>
              <a:t>：用于设置随着子节点变化而生成的垂直空白。因为</a:t>
            </a:r>
            <a:r>
              <a:rPr lang="en-US" altLang="zh-CN" dirty="0" err="1">
                <a:latin typeface="华文宋体" panose="02010600040101010101" pitchFamily="2" charset="-122"/>
                <a:ea typeface="华文宋体" panose="02010600040101010101" pitchFamily="2" charset="-122"/>
              </a:rPr>
              <a:t>VBox</a:t>
            </a:r>
            <a:r>
              <a:rPr lang="zh-CN" altLang="en-US" dirty="0">
                <a:latin typeface="华文宋体" panose="02010600040101010101" pitchFamily="2" charset="-122"/>
                <a:ea typeface="华文宋体" panose="02010600040101010101" pitchFamily="2" charset="-122"/>
              </a:rPr>
              <a:t>是垂直布局，所以子节点的高度不会跟随父类一起扩展。当父类区域扩大时，垂直方向则有空白，若想要其子节点随父类扩展而扩展则调用该方法。设置子节点垂直方向动填充父节点，可以同时设置多个自己点自动扩充。参数</a:t>
            </a:r>
            <a:r>
              <a:rPr lang="en-US" altLang="zh-CN" dirty="0">
                <a:latin typeface="华文宋体" panose="02010600040101010101" pitchFamily="2" charset="-122"/>
                <a:ea typeface="华文宋体" panose="02010600040101010101" pitchFamily="2" charset="-122"/>
              </a:rPr>
              <a:t>child</a:t>
            </a:r>
            <a:r>
              <a:rPr lang="zh-CN" altLang="en-US" dirty="0">
                <a:latin typeface="华文宋体" panose="02010600040101010101" pitchFamily="2" charset="-122"/>
                <a:ea typeface="华文宋体" panose="02010600040101010101" pitchFamily="2" charset="-122"/>
              </a:rPr>
              <a:t>表示子节点，参数</a:t>
            </a:r>
            <a:r>
              <a:rPr lang="en-US" altLang="zh-CN" dirty="0">
                <a:latin typeface="华文宋体" panose="02010600040101010101" pitchFamily="2" charset="-122"/>
                <a:ea typeface="华文宋体" panose="02010600040101010101" pitchFamily="2" charset="-122"/>
              </a:rPr>
              <a:t>value</a:t>
            </a:r>
            <a:r>
              <a:rPr lang="zh-CN" altLang="en-US" dirty="0">
                <a:latin typeface="华文宋体" panose="02010600040101010101" pitchFamily="2" charset="-122"/>
                <a:ea typeface="华文宋体" panose="02010600040101010101" pitchFamily="2" charset="-122"/>
              </a:rPr>
              <a:t>表示空白值。</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Priority </a:t>
            </a:r>
            <a:r>
              <a:rPr lang="en-US" altLang="zh-CN" dirty="0" err="1">
                <a:latin typeface="华文宋体" panose="02010600040101010101" pitchFamily="2" charset="-122"/>
                <a:ea typeface="华文宋体" panose="02010600040101010101" pitchFamily="2" charset="-122"/>
              </a:rPr>
              <a:t>getVgrow</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：获取垂直空白值。</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void </a:t>
            </a:r>
            <a:r>
              <a:rPr lang="en-US" altLang="zh-CN" dirty="0" err="1">
                <a:latin typeface="华文宋体" panose="02010600040101010101" pitchFamily="2" charset="-122"/>
                <a:ea typeface="华文宋体" panose="02010600040101010101" pitchFamily="2" charset="-122"/>
              </a:rPr>
              <a:t>setMargin</a:t>
            </a:r>
            <a:r>
              <a:rPr lang="en-US" altLang="zh-CN" dirty="0">
                <a:latin typeface="华文宋体" panose="02010600040101010101" pitchFamily="2" charset="-122"/>
                <a:ea typeface="华文宋体" panose="02010600040101010101" pitchFamily="2" charset="-122"/>
              </a:rPr>
              <a:t>(Node </a:t>
            </a:r>
            <a:r>
              <a:rPr lang="en-US" altLang="zh-CN" dirty="0" err="1">
                <a:latin typeface="华文宋体" panose="02010600040101010101" pitchFamily="2" charset="-122"/>
                <a:ea typeface="华文宋体" panose="02010600040101010101" pitchFamily="2" charset="-122"/>
              </a:rPr>
              <a:t>child,Insets</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：为</a:t>
            </a:r>
            <a:r>
              <a:rPr lang="en-US" altLang="zh-CN" dirty="0" err="1">
                <a:latin typeface="华文宋体" panose="02010600040101010101" pitchFamily="2" charset="-122"/>
                <a:ea typeface="华文宋体" panose="02010600040101010101" pitchFamily="2" charset="-122"/>
              </a:rPr>
              <a:t>VBox</a:t>
            </a:r>
            <a:r>
              <a:rPr lang="zh-CN" altLang="en-US" dirty="0">
                <a:latin typeface="华文宋体" panose="02010600040101010101" pitchFamily="2" charset="-122"/>
                <a:ea typeface="华文宋体" panose="02010600040101010101" pitchFamily="2" charset="-122"/>
              </a:rPr>
              <a:t>面板中的节点设置外边距。</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static Insets </a:t>
            </a:r>
            <a:r>
              <a:rPr lang="en-US" altLang="zh-CN" dirty="0" err="1">
                <a:latin typeface="华文宋体" panose="02010600040101010101" pitchFamily="2" charset="-122"/>
                <a:ea typeface="华文宋体" panose="02010600040101010101" pitchFamily="2" charset="-122"/>
              </a:rPr>
              <a:t>getMargin</a:t>
            </a:r>
            <a:r>
              <a:rPr lang="en-US" altLang="zh-CN" dirty="0">
                <a:latin typeface="华文宋体" panose="02010600040101010101" pitchFamily="2" charset="-122"/>
                <a:ea typeface="华文宋体" panose="02010600040101010101" pitchFamily="2" charset="-122"/>
              </a:rPr>
              <a:t>(Node child)</a:t>
            </a:r>
            <a:r>
              <a:rPr lang="zh-CN" altLang="en-US" dirty="0">
                <a:latin typeface="华文宋体" panose="02010600040101010101" pitchFamily="2" charset="-122"/>
                <a:ea typeface="华文宋体" panose="02010600040101010101" pitchFamily="2" charset="-122"/>
              </a:rPr>
              <a:t>：获取</a:t>
            </a:r>
            <a:r>
              <a:rPr lang="en-US" altLang="zh-CN" dirty="0" err="1">
                <a:latin typeface="华文宋体" panose="02010600040101010101" pitchFamily="2" charset="-122"/>
                <a:ea typeface="华文宋体" panose="02010600040101010101" pitchFamily="2" charset="-122"/>
              </a:rPr>
              <a:t>VBox</a:t>
            </a:r>
            <a:r>
              <a:rPr lang="zh-CN" altLang="en-US" dirty="0">
                <a:latin typeface="华文宋体" panose="02010600040101010101" pitchFamily="2" charset="-122"/>
                <a:ea typeface="华文宋体" panose="02010600040101010101" pitchFamily="2" charset="-122"/>
              </a:rPr>
              <a:t>面板中的节点的外边距。</a:t>
            </a:r>
          </a:p>
          <a:p>
            <a:endParaRPr lang="zh-CN" altLang="en-US" dirty="0">
              <a:latin typeface="华文宋体" panose="02010600040101010101" pitchFamily="2" charset="-122"/>
              <a:ea typeface="华文宋体" panose="02010600040101010101" pitchFamily="2" charset="-122"/>
            </a:endParaRPr>
          </a:p>
          <a:p>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使用</a:t>
            </a:r>
            <a:r>
              <a:rPr lang="en-US" altLang="zh-CN" sz="2800" dirty="0" err="1">
                <a:solidFill>
                  <a:srgbClr val="00B0F0"/>
                </a:solidFill>
                <a:latin typeface="华文宋体" panose="02010600040101010101" pitchFamily="2" charset="-122"/>
                <a:ea typeface="华文宋体" panose="02010600040101010101" pitchFamily="2" charset="-122"/>
              </a:rPr>
              <a:t>VBox</a:t>
            </a:r>
            <a:r>
              <a:rPr lang="zh-CN" altLang="en-US" sz="2800" dirty="0">
                <a:solidFill>
                  <a:srgbClr val="00B0F0"/>
                </a:solidFill>
                <a:latin typeface="华文宋体" panose="02010600040101010101" pitchFamily="2" charset="-122"/>
                <a:ea typeface="华文宋体" panose="02010600040101010101" pitchFamily="2" charset="-122"/>
              </a:rPr>
              <a:t>实现垂直布局</a:t>
            </a:r>
          </a:p>
        </p:txBody>
      </p:sp>
    </p:spTree>
    <p:extLst>
      <p:ext uri="{BB962C8B-B14F-4D97-AF65-F5344CB8AC3E}">
        <p14:creationId xmlns:p14="http://schemas.microsoft.com/office/powerpoint/2010/main" val="47383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773" y="404664"/>
            <a:ext cx="10652858" cy="996528"/>
          </a:xfrm>
        </p:spPr>
        <p:txBody>
          <a:bodyPr rtlCol="0"/>
          <a:lstStyle/>
          <a:p>
            <a:r>
              <a:rPr lang="en-US" altLang="zh-CN" dirty="0">
                <a:solidFill>
                  <a:srgbClr val="0070C0"/>
                </a:solidFill>
              </a:rPr>
              <a:t>Swing</a:t>
            </a:r>
            <a:r>
              <a:rPr lang="zh-CN" altLang="en-US" dirty="0">
                <a:solidFill>
                  <a:srgbClr val="0070C0"/>
                </a:solidFill>
              </a:rPr>
              <a:t>的组件</a:t>
            </a:r>
          </a:p>
        </p:txBody>
      </p:sp>
      <p:sp>
        <p:nvSpPr>
          <p:cNvPr id="5" name="内容占位符 4"/>
          <p:cNvSpPr>
            <a:spLocks noGrp="1"/>
          </p:cNvSpPr>
          <p:nvPr>
            <p:ph sz="half" idx="1"/>
          </p:nvPr>
        </p:nvSpPr>
        <p:spPr>
          <a:xfrm>
            <a:off x="621804" y="1988840"/>
            <a:ext cx="10873208" cy="4183359"/>
          </a:xfrm>
        </p:spPr>
        <p:txBody>
          <a:bodyPr>
            <a:normAutofit/>
          </a:bodyPr>
          <a:lstStyle/>
          <a:p>
            <a:pPr marL="0" indent="0">
              <a:buNone/>
            </a:pPr>
            <a:r>
              <a:rPr lang="en-US" altLang="zh-CN" b="1" dirty="0" smtClean="0">
                <a:latin typeface="华文宋体" panose="02010600040101010101" pitchFamily="2" charset="-122"/>
                <a:ea typeface="华文宋体" panose="02010600040101010101" pitchFamily="2" charset="-122"/>
              </a:rPr>
              <a:t>2. </a:t>
            </a:r>
            <a:r>
              <a:rPr lang="zh-CN" altLang="en-US" b="1" dirty="0" smtClean="0">
                <a:latin typeface="华文宋体" panose="02010600040101010101" pitchFamily="2" charset="-122"/>
                <a:ea typeface="华文宋体" panose="02010600040101010101" pitchFamily="2" charset="-122"/>
              </a:rPr>
              <a:t>使用</a:t>
            </a:r>
            <a:r>
              <a:rPr lang="en-IE" altLang="zh-CN" b="1" dirty="0" err="1">
                <a:latin typeface="华文宋体" panose="02010600040101010101" pitchFamily="2" charset="-122"/>
                <a:ea typeface="华文宋体" panose="02010600040101010101" pitchFamily="2" charset="-122"/>
              </a:rPr>
              <a:t>ProgressMonitor</a:t>
            </a:r>
            <a:r>
              <a:rPr lang="zh-CN" altLang="en-US" b="1" dirty="0">
                <a:latin typeface="华文宋体" panose="02010600040101010101" pitchFamily="2" charset="-122"/>
                <a:ea typeface="华文宋体" panose="02010600040101010101" pitchFamily="2" charset="-122"/>
              </a:rPr>
              <a:t>创建进度条对话框</a:t>
            </a:r>
          </a:p>
          <a:p>
            <a:pPr marL="0" indent="0">
              <a:buNone/>
            </a:pPr>
            <a:r>
              <a:rPr lang="zh-CN" altLang="en-US" dirty="0">
                <a:latin typeface="华文宋体" panose="02010600040101010101" pitchFamily="2" charset="-122"/>
                <a:ea typeface="华文宋体" panose="02010600040101010101" pitchFamily="2" charset="-122"/>
              </a:rPr>
              <a:t>在</a:t>
            </a:r>
            <a:r>
              <a:rPr lang="en-IE" altLang="zh-CN" dirty="0">
                <a:latin typeface="华文宋体" panose="02010600040101010101" pitchFamily="2" charset="-122"/>
                <a:ea typeface="华文宋体" panose="02010600040101010101" pitchFamily="2" charset="-122"/>
              </a:rPr>
              <a:t>Java</a:t>
            </a:r>
            <a:r>
              <a:rPr lang="zh-CN" altLang="en-US" dirty="0">
                <a:latin typeface="华文宋体" panose="02010600040101010101" pitchFamily="2" charset="-122"/>
                <a:ea typeface="华文宋体" panose="02010600040101010101" pitchFamily="2" charset="-122"/>
              </a:rPr>
              <a:t>程序中，使用</a:t>
            </a:r>
            <a:r>
              <a:rPr lang="en-IE" altLang="zh-CN" dirty="0" err="1">
                <a:latin typeface="华文宋体" panose="02010600040101010101" pitchFamily="2" charset="-122"/>
                <a:ea typeface="华文宋体" panose="02010600040101010101" pitchFamily="2" charset="-122"/>
              </a:rPr>
              <a:t>ProgressMonitor</a:t>
            </a:r>
            <a:r>
              <a:rPr lang="zh-CN" altLang="en-US" dirty="0">
                <a:latin typeface="华文宋体" panose="02010600040101010101" pitchFamily="2" charset="-122"/>
                <a:ea typeface="华文宋体" panose="02010600040101010101" pitchFamily="2" charset="-122"/>
              </a:rPr>
              <a:t>的方法和使用</a:t>
            </a:r>
            <a:r>
              <a:rPr lang="en-IE" altLang="zh-CN" dirty="0" err="1">
                <a:latin typeface="华文宋体" panose="02010600040101010101" pitchFamily="2" charset="-122"/>
                <a:ea typeface="华文宋体" panose="02010600040101010101" pitchFamily="2" charset="-122"/>
              </a:rPr>
              <a:t>JProgressessBar</a:t>
            </a:r>
            <a:r>
              <a:rPr lang="zh-CN" altLang="en-US" dirty="0">
                <a:latin typeface="华文宋体" panose="02010600040101010101" pitchFamily="2" charset="-122"/>
                <a:ea typeface="华文宋体" panose="02010600040101010101" pitchFamily="2" charset="-122"/>
              </a:rPr>
              <a:t>的方法非常相似，区别只是</a:t>
            </a:r>
            <a:r>
              <a:rPr lang="en-IE" altLang="zh-CN" dirty="0" err="1">
                <a:latin typeface="华文宋体" panose="02010600040101010101" pitchFamily="2" charset="-122"/>
                <a:ea typeface="华文宋体" panose="02010600040101010101" pitchFamily="2" charset="-122"/>
              </a:rPr>
              <a:t>ProgressMonitor</a:t>
            </a:r>
            <a:r>
              <a:rPr lang="zh-CN" altLang="en-US" dirty="0">
                <a:latin typeface="华文宋体" panose="02010600040101010101" pitchFamily="2" charset="-122"/>
                <a:ea typeface="华文宋体" panose="02010600040101010101" pitchFamily="2" charset="-122"/>
              </a:rPr>
              <a:t>可以直接创建一个进度对话框。</a:t>
            </a:r>
            <a:r>
              <a:rPr lang="en-IE" altLang="zh-CN" dirty="0" err="1">
                <a:latin typeface="华文宋体" panose="02010600040101010101" pitchFamily="2" charset="-122"/>
                <a:ea typeface="华文宋体" panose="02010600040101010101" pitchFamily="2" charset="-122"/>
              </a:rPr>
              <a:t>ProgressMonitor</a:t>
            </a:r>
            <a:r>
              <a:rPr lang="zh-CN" altLang="en-US" dirty="0">
                <a:latin typeface="华文宋体" panose="02010600040101010101" pitchFamily="2" charset="-122"/>
                <a:ea typeface="华文宋体" panose="02010600040101010101" pitchFamily="2" charset="-122"/>
              </a:rPr>
              <a:t>为我们提供了如下所示的构造器。</a:t>
            </a:r>
          </a:p>
          <a:p>
            <a:pPr marL="0" indent="0">
              <a:buNone/>
            </a:pPr>
            <a:r>
              <a:rPr lang="en-IE" altLang="zh-CN" dirty="0" err="1">
                <a:latin typeface="华文宋体" panose="02010600040101010101" pitchFamily="2" charset="-122"/>
                <a:ea typeface="华文宋体" panose="02010600040101010101" pitchFamily="2" charset="-122"/>
              </a:rPr>
              <a:t>ProgressMonitor</a:t>
            </a:r>
            <a:r>
              <a:rPr lang="en-IE" altLang="zh-CN" dirty="0">
                <a:latin typeface="华文宋体" panose="02010600040101010101" pitchFamily="2" charset="-122"/>
                <a:ea typeface="华文宋体" panose="02010600040101010101" pitchFamily="2" charset="-122"/>
              </a:rPr>
              <a:t>(Component </a:t>
            </a:r>
            <a:r>
              <a:rPr lang="en-IE" altLang="zh-CN" dirty="0" err="1">
                <a:latin typeface="华文宋体" panose="02010600040101010101" pitchFamily="2" charset="-122"/>
                <a:ea typeface="华文宋体" panose="02010600040101010101" pitchFamily="2" charset="-122"/>
              </a:rPr>
              <a:t>parentComponent</a:t>
            </a:r>
            <a:r>
              <a:rPr lang="en-IE" altLang="zh-CN" dirty="0">
                <a:latin typeface="华文宋体" panose="02010600040101010101" pitchFamily="2" charset="-122"/>
                <a:ea typeface="华文宋体" panose="02010600040101010101" pitchFamily="2" charset="-122"/>
              </a:rPr>
              <a:t>, Object message, String note, </a:t>
            </a:r>
            <a:r>
              <a:rPr lang="en-IE" altLang="zh-CN" dirty="0" err="1">
                <a:latin typeface="华文宋体" panose="02010600040101010101" pitchFamily="2" charset="-122"/>
                <a:ea typeface="华文宋体" panose="02010600040101010101" pitchFamily="2" charset="-122"/>
              </a:rPr>
              <a:t>int</a:t>
            </a:r>
            <a:r>
              <a:rPr lang="en-IE" altLang="zh-CN" dirty="0">
                <a:latin typeface="华文宋体" panose="02010600040101010101" pitchFamily="2" charset="-122"/>
                <a:ea typeface="华文宋体" panose="02010600040101010101" pitchFamily="2" charset="-122"/>
              </a:rPr>
              <a:t> min, </a:t>
            </a:r>
            <a:r>
              <a:rPr lang="en-IE" altLang="zh-CN" dirty="0" err="1">
                <a:latin typeface="华文宋体" panose="02010600040101010101" pitchFamily="2" charset="-122"/>
                <a:ea typeface="华文宋体" panose="02010600040101010101" pitchFamily="2" charset="-122"/>
              </a:rPr>
              <a:t>int</a:t>
            </a:r>
            <a:r>
              <a:rPr lang="en-IE" altLang="zh-CN" dirty="0">
                <a:latin typeface="华文宋体" panose="02010600040101010101" pitchFamily="2" charset="-122"/>
                <a:ea typeface="华文宋体" panose="02010600040101010101" pitchFamily="2" charset="-122"/>
              </a:rPr>
              <a:t> max)</a:t>
            </a:r>
          </a:p>
          <a:p>
            <a:pPr marL="0" indent="0">
              <a:buNone/>
            </a:pPr>
            <a:r>
              <a:rPr lang="zh-CN" altLang="en-US" dirty="0">
                <a:latin typeface="华文宋体" panose="02010600040101010101" pitchFamily="2" charset="-122"/>
                <a:ea typeface="华文宋体" panose="02010600040101010101" pitchFamily="2" charset="-122"/>
              </a:rPr>
              <a:t>参数</a:t>
            </a:r>
            <a:r>
              <a:rPr lang="en-IE" altLang="zh-CN" dirty="0" err="1">
                <a:latin typeface="华文宋体" panose="02010600040101010101" pitchFamily="2" charset="-122"/>
                <a:ea typeface="华文宋体" panose="02010600040101010101" pitchFamily="2" charset="-122"/>
              </a:rPr>
              <a:t>parentComponent</a:t>
            </a:r>
            <a:r>
              <a:rPr lang="zh-CN" altLang="en-US" dirty="0">
                <a:latin typeface="华文宋体" panose="02010600040101010101" pitchFamily="2" charset="-122"/>
                <a:ea typeface="华文宋体" panose="02010600040101010101" pitchFamily="2" charset="-122"/>
              </a:rPr>
              <a:t>用于设置该进度对话框的父组件，参数</a:t>
            </a:r>
            <a:r>
              <a:rPr lang="en-IE" altLang="zh-CN" dirty="0">
                <a:latin typeface="华文宋体" panose="02010600040101010101" pitchFamily="2" charset="-122"/>
                <a:ea typeface="华文宋体" panose="02010600040101010101" pitchFamily="2" charset="-122"/>
              </a:rPr>
              <a:t>message</a:t>
            </a:r>
            <a:r>
              <a:rPr lang="zh-CN" altLang="en-US" dirty="0">
                <a:latin typeface="华文宋体" panose="02010600040101010101" pitchFamily="2" charset="-122"/>
                <a:ea typeface="华文宋体" panose="02010600040101010101" pitchFamily="2" charset="-122"/>
              </a:rPr>
              <a:t>设置该进度对话框的描述信息，参数</a:t>
            </a:r>
            <a:r>
              <a:rPr lang="en-IE" altLang="zh-CN" dirty="0">
                <a:latin typeface="华文宋体" panose="02010600040101010101" pitchFamily="2" charset="-122"/>
                <a:ea typeface="华文宋体" panose="02010600040101010101" pitchFamily="2" charset="-122"/>
              </a:rPr>
              <a:t>note</a:t>
            </a:r>
            <a:r>
              <a:rPr lang="zh-CN" altLang="en-US" dirty="0">
                <a:latin typeface="华文宋体" panose="02010600040101010101" pitchFamily="2" charset="-122"/>
                <a:ea typeface="华文宋体" panose="02010600040101010101" pitchFamily="2" charset="-122"/>
              </a:rPr>
              <a:t>设置该进度对话框的提示文本，参数</a:t>
            </a:r>
            <a:r>
              <a:rPr lang="en-IE" altLang="zh-CN" dirty="0">
                <a:latin typeface="华文宋体" panose="02010600040101010101" pitchFamily="2" charset="-122"/>
                <a:ea typeface="华文宋体" panose="02010600040101010101" pitchFamily="2" charset="-122"/>
              </a:rPr>
              <a:t>min</a:t>
            </a:r>
            <a:r>
              <a:rPr lang="zh-CN" altLang="en-US" dirty="0">
                <a:latin typeface="华文宋体" panose="02010600040101010101" pitchFamily="2" charset="-122"/>
                <a:ea typeface="华文宋体" panose="02010600040101010101" pitchFamily="2" charset="-122"/>
              </a:rPr>
              <a:t>和</a:t>
            </a:r>
            <a:r>
              <a:rPr lang="en-IE" altLang="zh-CN" dirty="0">
                <a:latin typeface="华文宋体" panose="02010600040101010101" pitchFamily="2" charset="-122"/>
                <a:ea typeface="华文宋体" panose="02010600040101010101" pitchFamily="2" charset="-122"/>
              </a:rPr>
              <a:t>max</a:t>
            </a:r>
            <a:r>
              <a:rPr lang="zh-CN" altLang="en-US" dirty="0">
                <a:latin typeface="华文宋体" panose="02010600040101010101" pitchFamily="2" charset="-122"/>
                <a:ea typeface="华文宋体" panose="02010600040101010101" pitchFamily="2" charset="-122"/>
              </a:rPr>
              <a:t>设置该对话框所包含进度条的最小值和最大值。</a:t>
            </a:r>
          </a:p>
          <a:p>
            <a:pPr marL="0" indent="0">
              <a:buNone/>
            </a:pP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27253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使用标签组件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text</a:t>
            </a:r>
            <a:r>
              <a:rPr lang="zh-CN" altLang="en-US" dirty="0">
                <a:latin typeface="华文宋体" panose="02010600040101010101" pitchFamily="2" charset="-122"/>
                <a:ea typeface="华文宋体" panose="02010600040101010101" pitchFamily="2" charset="-122"/>
              </a:rPr>
              <a:t>：在标签中</a:t>
            </a:r>
            <a:r>
              <a:rPr lang="zh-CN" altLang="en-US" dirty="0" smtClean="0">
                <a:latin typeface="华文宋体" panose="02010600040101010101" pitchFamily="2" charset="-122"/>
                <a:ea typeface="华文宋体" panose="02010600040101010101" pitchFamily="2" charset="-122"/>
              </a:rPr>
              <a:t>显示的</a:t>
            </a:r>
            <a:r>
              <a:rPr lang="zh-CN" altLang="en-US" dirty="0">
                <a:latin typeface="华文宋体" panose="02010600040101010101" pitchFamily="2" charset="-122"/>
                <a:ea typeface="华文宋体" panose="02010600040101010101" pitchFamily="2" charset="-122"/>
              </a:rPr>
              <a:t>文本。</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alignment</a:t>
            </a:r>
            <a:r>
              <a:rPr lang="zh-CN" altLang="en-US" dirty="0">
                <a:latin typeface="华文宋体" panose="02010600040101010101" pitchFamily="2" charset="-122"/>
                <a:ea typeface="华文宋体" panose="02010600040101010101" pitchFamily="2" charset="-122"/>
              </a:rPr>
              <a:t>：设置</a:t>
            </a:r>
            <a:r>
              <a:rPr lang="en-US" altLang="zh-CN" dirty="0">
                <a:latin typeface="华文宋体" panose="02010600040101010101" pitchFamily="2" charset="-122"/>
                <a:ea typeface="华文宋体" panose="02010600040101010101" pitchFamily="2" charset="-122"/>
              </a:rPr>
              <a:t>Labeled</a:t>
            </a:r>
            <a:r>
              <a:rPr lang="zh-CN" altLang="en-US" dirty="0">
                <a:latin typeface="华文宋体" panose="02010600040101010101" pitchFamily="2" charset="-122"/>
                <a:ea typeface="华文宋体" panose="02010600040101010101" pitchFamily="2" charset="-122"/>
              </a:rPr>
              <a:t>中文本和节点的对齐方式。</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graphic</a:t>
            </a:r>
            <a:r>
              <a:rPr lang="zh-CN" altLang="en-US" dirty="0">
                <a:latin typeface="华文宋体" panose="02010600040101010101" pitchFamily="2" charset="-122"/>
                <a:ea typeface="华文宋体" panose="02010600040101010101" pitchFamily="2" charset="-122"/>
              </a:rPr>
              <a:t>：设置</a:t>
            </a:r>
            <a:r>
              <a:rPr lang="en-US" altLang="zh-CN" dirty="0">
                <a:latin typeface="华文宋体" panose="02010600040101010101" pitchFamily="2" charset="-122"/>
                <a:ea typeface="华文宋体" panose="02010600040101010101" pitchFamily="2" charset="-122"/>
              </a:rPr>
              <a:t>Labeled</a:t>
            </a:r>
            <a:r>
              <a:rPr lang="zh-CN" altLang="en-US" dirty="0">
                <a:latin typeface="华文宋体" panose="02010600040101010101" pitchFamily="2" charset="-122"/>
                <a:ea typeface="华文宋体" panose="02010600040101010101" pitchFamily="2" charset="-122"/>
              </a:rPr>
              <a:t>中的图片，此属性可以是任何一个节点，比如一个形状、一个图像或者一个组件。</a:t>
            </a:r>
          </a:p>
          <a:p>
            <a:r>
              <a:rPr lang="zh-CN" altLang="en-US" dirty="0">
                <a:latin typeface="华文宋体" panose="02010600040101010101" pitchFamily="2" charset="-122"/>
                <a:ea typeface="华文宋体" panose="02010600040101010101" pitchFamily="2" charset="-122"/>
              </a:rPr>
              <a:t>属性</a:t>
            </a:r>
            <a:r>
              <a:rPr lang="en-US" altLang="zh-CN" dirty="0">
                <a:latin typeface="华文宋体" panose="02010600040101010101" pitchFamily="2" charset="-122"/>
                <a:ea typeface="华文宋体" panose="02010600040101010101" pitchFamily="2" charset="-122"/>
              </a:rPr>
              <a:t>underline</a:t>
            </a:r>
            <a:r>
              <a:rPr lang="zh-CN" altLang="en-US" dirty="0">
                <a:latin typeface="华文宋体" panose="02010600040101010101" pitchFamily="2" charset="-122"/>
                <a:ea typeface="华文宋体" panose="02010600040101010101" pitchFamily="2" charset="-122"/>
              </a:rPr>
              <a:t>：设置文本是否需要加下划线。</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contentDisplay</a:t>
            </a:r>
            <a:r>
              <a:rPr lang="zh-CN" altLang="en-US" dirty="0">
                <a:latin typeface="华文宋体" panose="02010600040101010101" pitchFamily="2" charset="-122"/>
                <a:ea typeface="华文宋体" panose="02010600040101010101" pitchFamily="2" charset="-122"/>
              </a:rPr>
              <a:t>：使用</a:t>
            </a:r>
            <a:r>
              <a:rPr lang="en-US" altLang="zh-CN" dirty="0" err="1">
                <a:latin typeface="华文宋体" panose="02010600040101010101" pitchFamily="2" charset="-122"/>
                <a:ea typeface="华文宋体" panose="02010600040101010101" pitchFamily="2" charset="-122"/>
              </a:rPr>
              <a:t>ContentDisplay</a:t>
            </a:r>
            <a:r>
              <a:rPr lang="zh-CN" altLang="en-US" dirty="0">
                <a:latin typeface="华文宋体" panose="02010600040101010101" pitchFamily="2" charset="-122"/>
                <a:ea typeface="华文宋体" panose="02010600040101010101" pitchFamily="2" charset="-122"/>
              </a:rPr>
              <a:t>中定义的常量</a:t>
            </a:r>
            <a:r>
              <a:rPr lang="en-US" altLang="zh-CN" dirty="0">
                <a:latin typeface="华文宋体" panose="02010600040101010101" pitchFamily="2" charset="-122"/>
                <a:ea typeface="华文宋体" panose="02010600040101010101" pitchFamily="2" charset="-122"/>
              </a:rPr>
              <a:t>TOP</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BOTTOM</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LEFT</a:t>
            </a:r>
            <a:r>
              <a:rPr lang="zh-CN" altLang="en-US"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RIGHT</a:t>
            </a:r>
            <a:r>
              <a:rPr lang="zh-CN" altLang="en-US" dirty="0">
                <a:latin typeface="华文宋体" panose="02010600040101010101" pitchFamily="2" charset="-122"/>
                <a:ea typeface="华文宋体" panose="02010600040101010101" pitchFamily="2" charset="-122"/>
              </a:rPr>
              <a:t>设置节点相对于文本的位置。</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标签属性和方法</a:t>
            </a:r>
          </a:p>
        </p:txBody>
      </p:sp>
    </p:spTree>
    <p:extLst>
      <p:ext uri="{BB962C8B-B14F-4D97-AF65-F5344CB8AC3E}">
        <p14:creationId xmlns:p14="http://schemas.microsoft.com/office/powerpoint/2010/main" val="126546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使用标签组件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smtClean="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graphicTextGap</a:t>
            </a:r>
            <a:r>
              <a:rPr lang="zh-CN" altLang="en-US" dirty="0">
                <a:latin typeface="华文宋体" panose="02010600040101010101" pitchFamily="2" charset="-122"/>
                <a:ea typeface="华文宋体" panose="02010600040101010101" pitchFamily="2" charset="-122"/>
              </a:rPr>
              <a:t>：设置图片和文本之间的间隔。</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textFill</a:t>
            </a:r>
            <a:r>
              <a:rPr lang="zh-CN" altLang="en-US" dirty="0">
                <a:latin typeface="华文宋体" panose="02010600040101010101" pitchFamily="2" charset="-122"/>
                <a:ea typeface="华文宋体" panose="02010600040101010101" pitchFamily="2" charset="-122"/>
              </a:rPr>
              <a:t>：设置用于填充文本的图片。</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Labeled()</a:t>
            </a:r>
            <a:r>
              <a:rPr lang="zh-CN" altLang="en-US" dirty="0">
                <a:latin typeface="华文宋体" panose="02010600040101010101" pitchFamily="2" charset="-122"/>
                <a:ea typeface="华文宋体" panose="02010600040101010101" pitchFamily="2" charset="-122"/>
              </a:rPr>
              <a:t>：创建一个空</a:t>
            </a:r>
            <a:r>
              <a:rPr lang="en-US" altLang="zh-CN" dirty="0" err="1">
                <a:latin typeface="华文宋体" panose="02010600040101010101" pitchFamily="2" charset="-122"/>
                <a:ea typeface="华文宋体" panose="02010600040101010101" pitchFamily="2" charset="-122"/>
              </a:rPr>
              <a:t>Lable</a:t>
            </a:r>
            <a:r>
              <a:rPr lang="zh-CN" altLang="en-US" dirty="0">
                <a:latin typeface="华文宋体" panose="02010600040101010101" pitchFamily="2" charset="-122"/>
                <a:ea typeface="华文宋体" panose="02010600040101010101" pitchFamily="2" charset="-122"/>
              </a:rPr>
              <a:t>对象实例。</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Labeled(</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text)</a:t>
            </a:r>
            <a:r>
              <a:rPr lang="zh-CN" altLang="en-US" dirty="0">
                <a:latin typeface="华文宋体" panose="02010600040101010101" pitchFamily="2" charset="-122"/>
                <a:ea typeface="华文宋体" panose="02010600040101010101" pitchFamily="2" charset="-122"/>
              </a:rPr>
              <a:t>：创建一个指定文本的</a:t>
            </a:r>
            <a:r>
              <a:rPr lang="en-US" altLang="zh-CN" dirty="0" err="1">
                <a:latin typeface="华文宋体" panose="02010600040101010101" pitchFamily="2" charset="-122"/>
                <a:ea typeface="华文宋体" panose="02010600040101010101" pitchFamily="2" charset="-122"/>
              </a:rPr>
              <a:t>Lable</a:t>
            </a:r>
            <a:r>
              <a:rPr lang="zh-CN" altLang="en-US" dirty="0">
                <a:latin typeface="华文宋体" panose="02010600040101010101" pitchFamily="2" charset="-122"/>
                <a:ea typeface="华文宋体" panose="02010600040101010101" pitchFamily="2" charset="-122"/>
              </a:rPr>
              <a:t>对象实例。</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Labeled(</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text,Node</a:t>
            </a:r>
            <a:r>
              <a:rPr lang="en-US" altLang="zh-CN" dirty="0">
                <a:latin typeface="华文宋体" panose="02010600040101010101" pitchFamily="2" charset="-122"/>
                <a:ea typeface="华文宋体" panose="02010600040101010101" pitchFamily="2" charset="-122"/>
              </a:rPr>
              <a:t> graphic)</a:t>
            </a:r>
            <a:r>
              <a:rPr lang="zh-CN" altLang="en-US" dirty="0">
                <a:latin typeface="华文宋体" panose="02010600040101010101" pitchFamily="2" charset="-122"/>
                <a:ea typeface="华文宋体" panose="02010600040101010101" pitchFamily="2" charset="-122"/>
              </a:rPr>
              <a:t>：创建一个指定文本和图片的</a:t>
            </a:r>
            <a:r>
              <a:rPr lang="en-US" altLang="zh-CN" dirty="0" err="1">
                <a:latin typeface="华文宋体" panose="02010600040101010101" pitchFamily="2" charset="-122"/>
                <a:ea typeface="华文宋体" panose="02010600040101010101" pitchFamily="2" charset="-122"/>
              </a:rPr>
              <a:t>Lable</a:t>
            </a:r>
            <a:r>
              <a:rPr lang="zh-CN" altLang="en-US" dirty="0">
                <a:latin typeface="华文宋体" panose="02010600040101010101" pitchFamily="2" charset="-122"/>
                <a:ea typeface="华文宋体" panose="02010600040101010101" pitchFamily="2" charset="-122"/>
              </a:rPr>
              <a:t>对象实例。</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标签属性和方法</a:t>
            </a:r>
          </a:p>
        </p:txBody>
      </p:sp>
    </p:spTree>
    <p:extLst>
      <p:ext uri="{BB962C8B-B14F-4D97-AF65-F5344CB8AC3E}">
        <p14:creationId xmlns:p14="http://schemas.microsoft.com/office/powerpoint/2010/main" val="88300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50489"/>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en-US" altLang="zh-CN" dirty="0">
                <a:solidFill>
                  <a:srgbClr val="0070C0"/>
                </a:solidFill>
              </a:rPr>
              <a:t>JavaFX</a:t>
            </a:r>
            <a:r>
              <a:rPr lang="zh-CN" altLang="en-US" dirty="0">
                <a:solidFill>
                  <a:srgbClr val="0070C0"/>
                </a:solidFill>
              </a:rPr>
              <a:t>介绍</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）一组 </a:t>
            </a:r>
            <a:r>
              <a:rPr lang="en-US" altLang="zh-CN" dirty="0">
                <a:latin typeface="华文宋体" panose="02010600040101010101" pitchFamily="2" charset="-122"/>
                <a:ea typeface="华文宋体" panose="02010600040101010101" pitchFamily="2" charset="-122"/>
              </a:rPr>
              <a:t>Eclipse IDE </a:t>
            </a:r>
            <a:r>
              <a:rPr lang="zh-CN" altLang="en-US" dirty="0">
                <a:latin typeface="华文宋体" panose="02010600040101010101" pitchFamily="2" charset="-122"/>
                <a:ea typeface="华文宋体" panose="02010600040101010101" pitchFamily="2" charset="-122"/>
              </a:rPr>
              <a:t>插件，用于简化 </a:t>
            </a:r>
            <a:r>
              <a:rPr lang="en-US" altLang="zh-CN" dirty="0">
                <a:latin typeface="华文宋体" panose="02010600040101010101" pitchFamily="2" charset="-122"/>
                <a:ea typeface="华文宋体" panose="02010600040101010101" pitchFamily="2" charset="-122"/>
              </a:rPr>
              <a:t>JavaFX </a:t>
            </a:r>
            <a:r>
              <a:rPr lang="zh-CN" altLang="en-US" dirty="0">
                <a:latin typeface="华文宋体" panose="02010600040101010101" pitchFamily="2" charset="-122"/>
                <a:ea typeface="华文宋体" panose="02010600040101010101" pitchFamily="2" charset="-122"/>
              </a:rPr>
              <a:t>应用程序开发。这是因为它提供了 </a:t>
            </a:r>
            <a:r>
              <a:rPr lang="en-US" altLang="zh-CN" dirty="0">
                <a:latin typeface="华文宋体" panose="02010600040101010101" pitchFamily="2" charset="-122"/>
                <a:ea typeface="华文宋体" panose="02010600040101010101" pitchFamily="2" charset="-122"/>
              </a:rPr>
              <a:t>FXML </a:t>
            </a:r>
            <a:r>
              <a:rPr lang="zh-CN" altLang="en-US" dirty="0">
                <a:latin typeface="华文宋体" panose="02010600040101010101" pitchFamily="2" charset="-122"/>
                <a:ea typeface="华文宋体" panose="02010600040101010101" pitchFamily="2" charset="-122"/>
              </a:rPr>
              <a:t>和 </a:t>
            </a:r>
            <a:r>
              <a:rPr lang="en-US" altLang="zh-CN" dirty="0">
                <a:latin typeface="华文宋体" panose="02010600040101010101" pitchFamily="2" charset="-122"/>
                <a:ea typeface="华文宋体" panose="02010600040101010101" pitchFamily="2" charset="-122"/>
              </a:rPr>
              <a:t>JavaFX-CSS </a:t>
            </a:r>
            <a:r>
              <a:rPr lang="zh-CN" altLang="en-US" dirty="0">
                <a:latin typeface="华文宋体" panose="02010600040101010101" pitchFamily="2" charset="-122"/>
                <a:ea typeface="华文宋体" panose="02010600040101010101" pitchFamily="2" charset="-122"/>
              </a:rPr>
              <a:t>的专用编辑器。除此之外，它还附带了一个小的 </a:t>
            </a:r>
            <a:r>
              <a:rPr lang="en-US" altLang="zh-CN" dirty="0">
                <a:latin typeface="华文宋体" panose="02010600040101010101" pitchFamily="2" charset="-122"/>
                <a:ea typeface="华文宋体" panose="02010600040101010101" pitchFamily="2" charset="-122"/>
              </a:rPr>
              <a:t>DSL</a:t>
            </a:r>
            <a:r>
              <a:rPr lang="zh-CN" altLang="en-US" dirty="0">
                <a:latin typeface="华文宋体" panose="02010600040101010101" pitchFamily="2" charset="-122"/>
                <a:ea typeface="华文宋体" panose="02010600040101010101" pitchFamily="2" charset="-122"/>
              </a:rPr>
              <a:t>，可作为 </a:t>
            </a:r>
            <a:r>
              <a:rPr lang="en-US" altLang="zh-CN" dirty="0">
                <a:latin typeface="华文宋体" panose="02010600040101010101" pitchFamily="2" charset="-122"/>
                <a:ea typeface="华文宋体" panose="02010600040101010101" pitchFamily="2" charset="-122"/>
              </a:rPr>
              <a:t>FXML </a:t>
            </a:r>
            <a:r>
              <a:rPr lang="zh-CN" altLang="en-US" dirty="0">
                <a:latin typeface="华文宋体" panose="02010600040101010101" pitchFamily="2" charset="-122"/>
                <a:ea typeface="华文宋体" panose="02010600040101010101" pitchFamily="2" charset="-122"/>
              </a:rPr>
              <a:t>的替代选择来用声明的方式定义 </a:t>
            </a:r>
            <a:r>
              <a:rPr lang="en-US" altLang="zh-CN" dirty="0">
                <a:latin typeface="华文宋体" panose="02010600040101010101" pitchFamily="2" charset="-122"/>
                <a:ea typeface="华文宋体" panose="02010600040101010101" pitchFamily="2" charset="-122"/>
              </a:rPr>
              <a:t>JavaFX </a:t>
            </a:r>
            <a:r>
              <a:rPr lang="zh-CN" altLang="en-US" dirty="0">
                <a:latin typeface="华文宋体" panose="02010600040101010101" pitchFamily="2" charset="-122"/>
                <a:ea typeface="华文宋体" panose="02010600040101010101" pitchFamily="2" charset="-122"/>
              </a:rPr>
              <a:t>场景图，从而避免因 </a:t>
            </a:r>
            <a:r>
              <a:rPr lang="en-US" altLang="zh-CN" dirty="0">
                <a:latin typeface="华文宋体" panose="02010600040101010101" pitchFamily="2" charset="-122"/>
                <a:ea typeface="华文宋体" panose="02010600040101010101" pitchFamily="2" charset="-122"/>
              </a:rPr>
              <a:t>FXML </a:t>
            </a:r>
            <a:r>
              <a:rPr lang="zh-CN" altLang="en-US" dirty="0">
                <a:latin typeface="华文宋体" panose="02010600040101010101" pitchFamily="2" charset="-122"/>
                <a:ea typeface="华文宋体" panose="02010600040101010101" pitchFamily="2" charset="-122"/>
              </a:rPr>
              <a:t>导致的噪声。</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）一组运行时插件，使 </a:t>
            </a:r>
            <a:r>
              <a:rPr lang="en-US" altLang="zh-CN" dirty="0">
                <a:latin typeface="华文宋体" panose="02010600040101010101" pitchFamily="2" charset="-122"/>
                <a:ea typeface="华文宋体" panose="02010600040101010101" pitchFamily="2" charset="-122"/>
              </a:rPr>
              <a:t>JavaFX </a:t>
            </a:r>
            <a:r>
              <a:rPr lang="zh-CN" altLang="en-US" dirty="0">
                <a:latin typeface="华文宋体" panose="02010600040101010101" pitchFamily="2" charset="-122"/>
                <a:ea typeface="华文宋体" panose="02010600040101010101" pitchFamily="2" charset="-122"/>
              </a:rPr>
              <a:t>可在 </a:t>
            </a:r>
            <a:r>
              <a:rPr lang="en-US" altLang="zh-CN" dirty="0" err="1">
                <a:latin typeface="华文宋体" panose="02010600040101010101" pitchFamily="2" charset="-122"/>
                <a:ea typeface="华文宋体" panose="02010600040101010101" pitchFamily="2" charset="-122"/>
              </a:rPr>
              <a:t>OSGi</a:t>
            </a: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环境中使用（目前只支持 </a:t>
            </a:r>
            <a:r>
              <a:rPr lang="en-US" altLang="zh-CN" dirty="0">
                <a:latin typeface="华文宋体" panose="02010600040101010101" pitchFamily="2" charset="-122"/>
                <a:ea typeface="华文宋体" panose="02010600040101010101" pitchFamily="2" charset="-122"/>
              </a:rPr>
              <a:t>Equinox</a:t>
            </a:r>
            <a:r>
              <a:rPr lang="zh-CN" altLang="en-US" dirty="0">
                <a:latin typeface="华文宋体" panose="02010600040101010101" pitchFamily="2" charset="-122"/>
                <a:ea typeface="华文宋体" panose="02010600040101010101" pitchFamily="2" charset="-122"/>
              </a:rPr>
              <a:t>）。对于大中型应用程序，它为 </a:t>
            </a:r>
            <a:r>
              <a:rPr lang="en-US" altLang="zh-CN" dirty="0">
                <a:latin typeface="华文宋体" panose="02010600040101010101" pitchFamily="2" charset="-122"/>
                <a:ea typeface="华文宋体" panose="02010600040101010101" pitchFamily="2" charset="-122"/>
              </a:rPr>
              <a:t>Eclipse 4 </a:t>
            </a:r>
            <a:r>
              <a:rPr lang="zh-CN" altLang="en-US" dirty="0">
                <a:latin typeface="华文宋体" panose="02010600040101010101" pitchFamily="2" charset="-122"/>
                <a:ea typeface="华文宋体" panose="02010600040101010101" pitchFamily="2" charset="-122"/>
              </a:rPr>
              <a:t>应用程序平台提供了插件（例如被 </a:t>
            </a:r>
            <a:r>
              <a:rPr lang="en-US" altLang="zh-CN" dirty="0">
                <a:latin typeface="华文宋体" panose="02010600040101010101" pitchFamily="2" charset="-122"/>
                <a:ea typeface="华文宋体" panose="02010600040101010101" pitchFamily="2" charset="-122"/>
              </a:rPr>
              <a:t>Eclipse 4 IDE </a:t>
            </a:r>
            <a:r>
              <a:rPr lang="zh-CN" altLang="en-US" dirty="0">
                <a:latin typeface="华文宋体" panose="02010600040101010101" pitchFamily="2" charset="-122"/>
                <a:ea typeface="华文宋体" panose="02010600040101010101" pitchFamily="2" charset="-122"/>
              </a:rPr>
              <a:t>使用），从而为 </a:t>
            </a:r>
            <a:r>
              <a:rPr lang="en-US" altLang="zh-CN" dirty="0">
                <a:latin typeface="华文宋体" panose="02010600040101010101" pitchFamily="2" charset="-122"/>
                <a:ea typeface="华文宋体" panose="02010600040101010101" pitchFamily="2" charset="-122"/>
              </a:rPr>
              <a:t>JavaFX </a:t>
            </a:r>
            <a:r>
              <a:rPr lang="zh-CN" altLang="en-US" dirty="0">
                <a:latin typeface="华文宋体" panose="02010600040101010101" pitchFamily="2" charset="-122"/>
                <a:ea typeface="华文宋体" panose="02010600040101010101" pitchFamily="2" charset="-122"/>
              </a:rPr>
              <a:t>开发人员提供了一个首屈一指的应用程序框架（基于 </a:t>
            </a:r>
            <a:r>
              <a:rPr lang="en-US" altLang="zh-CN" dirty="0">
                <a:latin typeface="华文宋体" panose="02010600040101010101" pitchFamily="2" charset="-122"/>
                <a:ea typeface="华文宋体" panose="02010600040101010101" pitchFamily="2" charset="-122"/>
              </a:rPr>
              <a:t>DI</a:t>
            </a:r>
            <a:r>
              <a:rPr lang="zh-CN" altLang="en-US" dirty="0">
                <a:latin typeface="华文宋体" panose="02010600040101010101" pitchFamily="2" charset="-122"/>
                <a:ea typeface="华文宋体" panose="02010600040101010101" pitchFamily="2" charset="-122"/>
              </a:rPr>
              <a:t>、服务和一个中央应用程序模型构建）。</a:t>
            </a:r>
          </a:p>
          <a:p>
            <a:pPr marL="0" indent="0">
              <a:buNone/>
            </a:pP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980728"/>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安装</a:t>
            </a:r>
            <a:r>
              <a:rPr lang="en-US" altLang="zh-CN" sz="2800" dirty="0">
                <a:solidFill>
                  <a:srgbClr val="00B0F0"/>
                </a:solidFill>
                <a:latin typeface="华文宋体" panose="02010600040101010101" pitchFamily="2" charset="-122"/>
                <a:ea typeface="华文宋体" panose="02010600040101010101" pitchFamily="2" charset="-122"/>
              </a:rPr>
              <a:t>e(</a:t>
            </a:r>
            <a:r>
              <a:rPr lang="en-US" altLang="zh-CN" sz="2800" dirty="0" err="1">
                <a:solidFill>
                  <a:srgbClr val="00B0F0"/>
                </a:solidFill>
                <a:latin typeface="华文宋体" panose="02010600040101010101" pitchFamily="2" charset="-122"/>
                <a:ea typeface="华文宋体" panose="02010600040101010101" pitchFamily="2" charset="-122"/>
              </a:rPr>
              <a:t>fx</a:t>
            </a:r>
            <a:r>
              <a:rPr lang="en-US" altLang="zh-CN" sz="2800" dirty="0">
                <a:solidFill>
                  <a:srgbClr val="00B0F0"/>
                </a:solidFill>
                <a:latin typeface="华文宋体" panose="02010600040101010101" pitchFamily="2" charset="-122"/>
                <a:ea typeface="华文宋体" panose="02010600040101010101" pitchFamily="2" charset="-122"/>
              </a:rPr>
              <a:t>)</a:t>
            </a:r>
            <a:r>
              <a:rPr lang="en-US" altLang="zh-CN" sz="2800" dirty="0" err="1">
                <a:solidFill>
                  <a:srgbClr val="00B0F0"/>
                </a:solidFill>
                <a:latin typeface="华文宋体" panose="02010600040101010101" pitchFamily="2" charset="-122"/>
                <a:ea typeface="华文宋体" panose="02010600040101010101" pitchFamily="2" charset="-122"/>
              </a:rPr>
              <a:t>clipse</a:t>
            </a:r>
            <a:r>
              <a:rPr lang="zh-CN" altLang="en-US" sz="2800" dirty="0">
                <a:solidFill>
                  <a:srgbClr val="00B0F0"/>
                </a:solidFill>
                <a:latin typeface="华文宋体" panose="02010600040101010101" pitchFamily="2" charset="-122"/>
                <a:ea typeface="华文宋体" panose="02010600040101010101" pitchFamily="2" charset="-122"/>
              </a:rPr>
              <a:t>插件</a:t>
            </a:r>
          </a:p>
        </p:txBody>
      </p:sp>
    </p:spTree>
    <p:extLst>
      <p:ext uri="{BB962C8B-B14F-4D97-AF65-F5344CB8AC3E}">
        <p14:creationId xmlns:p14="http://schemas.microsoft.com/office/powerpoint/2010/main" val="102892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使用按钮组件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defaultButton</a:t>
            </a:r>
            <a:r>
              <a:rPr lang="zh-CN" altLang="en-US" dirty="0">
                <a:latin typeface="华文宋体" panose="02010600040101010101" pitchFamily="2" charset="-122"/>
                <a:ea typeface="华文宋体" panose="02010600040101010101" pitchFamily="2" charset="-122"/>
              </a:rPr>
              <a:t>：默认按钮，通常在按下键盘中的</a:t>
            </a:r>
            <a:r>
              <a:rPr lang="en-US" altLang="zh-CN" dirty="0">
                <a:latin typeface="华文宋体" panose="02010600040101010101" pitchFamily="2" charset="-122"/>
                <a:ea typeface="华文宋体" panose="02010600040101010101" pitchFamily="2" charset="-122"/>
              </a:rPr>
              <a:t>Enter</a:t>
            </a:r>
            <a:r>
              <a:rPr lang="zh-CN" altLang="en-US" dirty="0">
                <a:latin typeface="华文宋体" panose="02010600040101010101" pitchFamily="2" charset="-122"/>
                <a:ea typeface="华文宋体" panose="02010600040101010101" pitchFamily="2" charset="-122"/>
              </a:rPr>
              <a:t>键时被激活。</a:t>
            </a:r>
          </a:p>
          <a:p>
            <a:r>
              <a:rPr lang="zh-CN" altLang="en-US" dirty="0">
                <a:latin typeface="华文宋体" panose="02010600040101010101" pitchFamily="2" charset="-122"/>
                <a:ea typeface="华文宋体" panose="02010600040101010101" pitchFamily="2" charset="-122"/>
              </a:rPr>
              <a:t>属性</a:t>
            </a:r>
            <a:r>
              <a:rPr lang="en-US" altLang="zh-CN" dirty="0" err="1">
                <a:latin typeface="华文宋体" panose="02010600040101010101" pitchFamily="2" charset="-122"/>
                <a:ea typeface="华文宋体" panose="02010600040101010101" pitchFamily="2" charset="-122"/>
              </a:rPr>
              <a:t>cancelButton</a:t>
            </a:r>
            <a:r>
              <a:rPr lang="zh-CN" altLang="en-US" dirty="0">
                <a:latin typeface="华文宋体" panose="02010600040101010101" pitchFamily="2" charset="-122"/>
                <a:ea typeface="华文宋体" panose="02010600040101010101" pitchFamily="2" charset="-122"/>
              </a:rPr>
              <a:t>：取消按钮，通常在按下键盘中的</a:t>
            </a:r>
            <a:r>
              <a:rPr lang="en-US" altLang="zh-CN" dirty="0">
                <a:latin typeface="华文宋体" panose="02010600040101010101" pitchFamily="2" charset="-122"/>
                <a:ea typeface="华文宋体" panose="02010600040101010101" pitchFamily="2" charset="-122"/>
              </a:rPr>
              <a:t>Esc</a:t>
            </a:r>
            <a:r>
              <a:rPr lang="zh-CN" altLang="en-US" dirty="0">
                <a:latin typeface="华文宋体" panose="02010600040101010101" pitchFamily="2" charset="-122"/>
                <a:ea typeface="华文宋体" panose="02010600040101010101" pitchFamily="2" charset="-122"/>
              </a:rPr>
              <a:t>键时被激活。</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Button()</a:t>
            </a:r>
            <a:r>
              <a:rPr lang="zh-CN" altLang="en-US" dirty="0">
                <a:latin typeface="华文宋体" panose="02010600040101010101" pitchFamily="2" charset="-122"/>
                <a:ea typeface="华文宋体" panose="02010600040101010101" pitchFamily="2" charset="-122"/>
              </a:rPr>
              <a:t>：创建一个空按钮。</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Button(</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text)</a:t>
            </a:r>
            <a:r>
              <a:rPr lang="zh-CN" altLang="en-US" dirty="0">
                <a:latin typeface="华文宋体" panose="02010600040101010101" pitchFamily="2" charset="-122"/>
                <a:ea typeface="华文宋体" panose="02010600040101010101" pitchFamily="2" charset="-122"/>
              </a:rPr>
              <a:t>：创建一个具有指定文本的按钮，“</a:t>
            </a:r>
            <a:r>
              <a:rPr lang="en-US" altLang="zh-CN" dirty="0">
                <a:latin typeface="华文宋体" panose="02010600040101010101" pitchFamily="2" charset="-122"/>
                <a:ea typeface="华文宋体" panose="02010600040101010101" pitchFamily="2" charset="-122"/>
              </a:rPr>
              <a:t>text”</a:t>
            </a:r>
            <a:r>
              <a:rPr lang="zh-CN" altLang="en-US" dirty="0">
                <a:latin typeface="华文宋体" panose="02010600040101010101" pitchFamily="2" charset="-122"/>
                <a:ea typeface="华文宋体" panose="02010600040101010101" pitchFamily="2" charset="-122"/>
              </a:rPr>
              <a:t>参数表示文本的内容。</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Button(</a:t>
            </a:r>
            <a:r>
              <a:rPr lang="en-US" altLang="zh-CN" dirty="0" err="1">
                <a:latin typeface="华文宋体" panose="02010600040101010101" pitchFamily="2" charset="-122"/>
                <a:ea typeface="华文宋体" panose="02010600040101010101" pitchFamily="2" charset="-122"/>
              </a:rPr>
              <a:t>java.lang.String</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text,Node</a:t>
            </a:r>
            <a:r>
              <a:rPr lang="en-US" altLang="zh-CN" dirty="0">
                <a:latin typeface="华文宋体" panose="02010600040101010101" pitchFamily="2" charset="-122"/>
                <a:ea typeface="华文宋体" panose="02010600040101010101" pitchFamily="2" charset="-122"/>
              </a:rPr>
              <a:t> graphic)</a:t>
            </a:r>
            <a:r>
              <a:rPr lang="zh-CN" altLang="en-US" dirty="0">
                <a:latin typeface="华文宋体" panose="02010600040101010101" pitchFamily="2" charset="-122"/>
                <a:ea typeface="华文宋体" panose="02010600040101010101" pitchFamily="2" charset="-122"/>
              </a:rPr>
              <a:t>：创建一个具有给定文本和图片的按钮，“</a:t>
            </a:r>
            <a:r>
              <a:rPr lang="en-US" altLang="zh-CN" dirty="0">
                <a:latin typeface="华文宋体" panose="02010600040101010101" pitchFamily="2" charset="-122"/>
                <a:ea typeface="华文宋体" panose="02010600040101010101" pitchFamily="2" charset="-122"/>
              </a:rPr>
              <a:t>text”</a:t>
            </a:r>
            <a:r>
              <a:rPr lang="zh-CN" altLang="en-US" dirty="0">
                <a:latin typeface="华文宋体" panose="02010600040101010101" pitchFamily="2" charset="-122"/>
                <a:ea typeface="华文宋体" panose="02010600040101010101" pitchFamily="2" charset="-122"/>
              </a:rPr>
              <a:t>参数表示文本的内容，“</a:t>
            </a:r>
            <a:r>
              <a:rPr lang="en-US" altLang="zh-CN" dirty="0">
                <a:latin typeface="华文宋体" panose="02010600040101010101" pitchFamily="2" charset="-122"/>
                <a:ea typeface="华文宋体" panose="02010600040101010101" pitchFamily="2" charset="-122"/>
              </a:rPr>
              <a:t>graphic”</a:t>
            </a:r>
            <a:r>
              <a:rPr lang="zh-CN" altLang="en-US" dirty="0">
                <a:latin typeface="华文宋体" panose="02010600040101010101" pitchFamily="2" charset="-122"/>
                <a:ea typeface="华文宋体" panose="02010600040101010101" pitchFamily="2" charset="-122"/>
              </a:rPr>
              <a:t>参数表示图片等地址。</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final void </a:t>
            </a:r>
            <a:r>
              <a:rPr lang="en-US" altLang="zh-CN" dirty="0" err="1">
                <a:latin typeface="华文宋体" panose="02010600040101010101" pitchFamily="2" charset="-122"/>
                <a:ea typeface="华文宋体" panose="02010600040101010101" pitchFamily="2" charset="-122"/>
              </a:rPr>
              <a:t>setDefaultButton</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boolean</a:t>
            </a:r>
            <a:r>
              <a:rPr lang="en-US" altLang="zh-CN" dirty="0">
                <a:latin typeface="华文宋体" panose="02010600040101010101" pitchFamily="2" charset="-122"/>
                <a:ea typeface="华文宋体" panose="02010600040101010101" pitchFamily="2" charset="-122"/>
              </a:rPr>
              <a:t> value)</a:t>
            </a:r>
            <a:r>
              <a:rPr lang="zh-CN" altLang="en-US" dirty="0">
                <a:latin typeface="华文宋体" panose="02010600040101010101" pitchFamily="2" charset="-122"/>
                <a:ea typeface="华文宋体" panose="02010600040101010101" pitchFamily="2" charset="-122"/>
              </a:rPr>
              <a:t>：设置默认按钮的属性值。</a:t>
            </a:r>
          </a:p>
          <a:p>
            <a:r>
              <a:rPr lang="zh-CN" altLang="en-US" dirty="0">
                <a:latin typeface="华文宋体" panose="02010600040101010101" pitchFamily="2" charset="-122"/>
                <a:ea typeface="华文宋体" panose="02010600040101010101" pitchFamily="2" charset="-122"/>
              </a:rPr>
              <a:t>方法</a:t>
            </a:r>
            <a:r>
              <a:rPr lang="en-US" altLang="zh-CN" dirty="0">
                <a:latin typeface="华文宋体" panose="02010600040101010101" pitchFamily="2" charset="-122"/>
                <a:ea typeface="华文宋体" panose="02010600040101010101" pitchFamily="2" charset="-122"/>
              </a:rPr>
              <a:t>public final </a:t>
            </a:r>
            <a:r>
              <a:rPr lang="en-US" altLang="zh-CN" dirty="0" err="1">
                <a:latin typeface="华文宋体" panose="02010600040101010101" pitchFamily="2" charset="-122"/>
                <a:ea typeface="华文宋体" panose="02010600040101010101" pitchFamily="2" charset="-122"/>
              </a:rPr>
              <a:t>boolean</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isDefaultButton</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：获取默认按钮的属性值。</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按钮属性和方法</a:t>
            </a:r>
          </a:p>
        </p:txBody>
      </p:sp>
    </p:spTree>
    <p:extLst>
      <p:ext uri="{BB962C8B-B14F-4D97-AF65-F5344CB8AC3E}">
        <p14:creationId xmlns:p14="http://schemas.microsoft.com/office/powerpoint/2010/main" val="11074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使用按钮组件</a:t>
            </a:r>
          </a:p>
        </p:txBody>
      </p:sp>
      <p:sp>
        <p:nvSpPr>
          <p:cNvPr id="5" name="内容占位符 4"/>
          <p:cNvSpPr>
            <a:spLocks noGrp="1"/>
          </p:cNvSpPr>
          <p:nvPr>
            <p:ph sz="half" idx="1"/>
          </p:nvPr>
        </p:nvSpPr>
        <p:spPr>
          <a:xfrm>
            <a:off x="621804" y="1984678"/>
            <a:ext cx="10873208" cy="4684682"/>
          </a:xfrm>
        </p:spPr>
        <p:txBody>
          <a:bodyPr>
            <a:normAutofit/>
          </a:bodyPr>
          <a:lstStyle/>
          <a:p>
            <a:r>
              <a:rPr lang="zh-CN" altLang="en-US" dirty="0">
                <a:latin typeface="华文宋体" panose="02010600040101010101" pitchFamily="2" charset="-122"/>
                <a:ea typeface="华文宋体" panose="02010600040101010101" pitchFamily="2" charset="-122"/>
              </a:rPr>
              <a:t>方法</a:t>
            </a:r>
            <a:r>
              <a:rPr lang="en-US" altLang="zh-CN" dirty="0" err="1">
                <a:latin typeface="华文宋体" panose="02010600040101010101" pitchFamily="2" charset="-122"/>
                <a:ea typeface="华文宋体" panose="02010600040101010101" pitchFamily="2" charset="-122"/>
              </a:rPr>
              <a:t>setGraphicTextGap</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：当为按钮同时设置了文本和图形内容时，可以使用此方法设置它们之间的间距。</a:t>
            </a:r>
          </a:p>
          <a:p>
            <a:r>
              <a:rPr lang="zh-CN" altLang="en-US" dirty="0">
                <a:latin typeface="华文宋体" panose="02010600040101010101" pitchFamily="2" charset="-122"/>
                <a:ea typeface="华文宋体" panose="02010600040101010101" pitchFamily="2" charset="-122"/>
              </a:rPr>
              <a:t>方法</a:t>
            </a:r>
            <a:r>
              <a:rPr lang="en-US" altLang="zh-CN" dirty="0" err="1">
                <a:latin typeface="华文宋体" panose="02010600040101010101" pitchFamily="2" charset="-122"/>
                <a:ea typeface="华文宋体" panose="02010600040101010101" pitchFamily="2" charset="-122"/>
              </a:rPr>
              <a:t>setOnAction</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：当鼠标点击按钮时，首要的功能就是执行一个</a:t>
            </a:r>
            <a:r>
              <a:rPr lang="en-US" altLang="zh-CN" dirty="0">
                <a:latin typeface="华文宋体" panose="02010600040101010101" pitchFamily="2" charset="-122"/>
                <a:ea typeface="华文宋体" panose="02010600040101010101" pitchFamily="2" charset="-122"/>
              </a:rPr>
              <a:t>Action</a:t>
            </a:r>
            <a:r>
              <a:rPr lang="zh-CN" altLang="en-US" dirty="0">
                <a:latin typeface="华文宋体" panose="02010600040101010101" pitchFamily="2" charset="-122"/>
                <a:ea typeface="华文宋体" panose="02010600040101010101" pitchFamily="2" charset="-122"/>
              </a:rPr>
              <a:t>。此时我们就可以使用此方法来定义当用户点击按钮时将发生什么。</a:t>
            </a:r>
          </a:p>
          <a:p>
            <a:r>
              <a:rPr lang="zh-CN" altLang="en-US" dirty="0">
                <a:latin typeface="华文宋体" panose="02010600040101010101" pitchFamily="2" charset="-122"/>
                <a:ea typeface="华文宋体" panose="02010600040101010101" pitchFamily="2" charset="-122"/>
              </a:rPr>
              <a:t>方法</a:t>
            </a:r>
            <a:r>
              <a:rPr lang="en-US" altLang="zh-CN" dirty="0" err="1">
                <a:latin typeface="华文宋体" panose="02010600040101010101" pitchFamily="2" charset="-122"/>
                <a:ea typeface="华文宋体" panose="02010600040101010101" pitchFamily="2" charset="-122"/>
              </a:rPr>
              <a:t>addEventHandler</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：因为</a:t>
            </a:r>
            <a:r>
              <a:rPr lang="en-US" altLang="zh-CN" dirty="0">
                <a:latin typeface="华文宋体" panose="02010600040101010101" pitchFamily="2" charset="-122"/>
                <a:ea typeface="华文宋体" panose="02010600040101010101" pitchFamily="2" charset="-122"/>
              </a:rPr>
              <a:t>Button</a:t>
            </a:r>
            <a:r>
              <a:rPr lang="zh-CN" altLang="en-US" dirty="0">
                <a:latin typeface="华文宋体" panose="02010600040101010101" pitchFamily="2" charset="-122"/>
                <a:ea typeface="华文宋体" panose="02010600040101010101" pitchFamily="2" charset="-122"/>
              </a:rPr>
              <a:t>类继承自</a:t>
            </a:r>
            <a:r>
              <a:rPr lang="en-US" altLang="zh-CN" dirty="0">
                <a:latin typeface="华文宋体" panose="02010600040101010101" pitchFamily="2" charset="-122"/>
                <a:ea typeface="华文宋体" panose="02010600040101010101" pitchFamily="2" charset="-122"/>
              </a:rPr>
              <a:t>Node</a:t>
            </a:r>
            <a:r>
              <a:rPr lang="zh-CN" altLang="en-US" dirty="0">
                <a:latin typeface="华文宋体" panose="02010600040101010101" pitchFamily="2" charset="-122"/>
                <a:ea typeface="华文宋体" panose="02010600040101010101" pitchFamily="2" charset="-122"/>
              </a:rPr>
              <a:t>类，所以你可以为</a:t>
            </a:r>
            <a:r>
              <a:rPr lang="en-US" altLang="zh-CN" dirty="0">
                <a:latin typeface="华文宋体" panose="02010600040101010101" pitchFamily="2" charset="-122"/>
                <a:ea typeface="华文宋体" panose="02010600040101010101" pitchFamily="2" charset="-122"/>
              </a:rPr>
              <a:t>Button</a:t>
            </a:r>
            <a:r>
              <a:rPr lang="zh-CN" altLang="en-US" dirty="0">
                <a:latin typeface="华文宋体" panose="02010600040101010101" pitchFamily="2" charset="-122"/>
                <a:ea typeface="华文宋体" panose="02010600040101010101" pitchFamily="2" charset="-122"/>
              </a:rPr>
              <a:t>添加</a:t>
            </a:r>
            <a:r>
              <a:rPr lang="en-US" altLang="zh-CN" dirty="0" err="1">
                <a:latin typeface="华文宋体" panose="02010600040101010101" pitchFamily="2" charset="-122"/>
                <a:ea typeface="华文宋体" panose="02010600040101010101" pitchFamily="2" charset="-122"/>
              </a:rPr>
              <a:t>javafx.scene.effect</a:t>
            </a:r>
            <a:r>
              <a:rPr lang="zh-CN" altLang="en-US" dirty="0">
                <a:latin typeface="华文宋体" panose="02010600040101010101" pitchFamily="2" charset="-122"/>
                <a:ea typeface="华文宋体" panose="02010600040101010101" pitchFamily="2" charset="-122"/>
              </a:rPr>
              <a:t>包下的任何特效来增强视觉效果。</a:t>
            </a:r>
          </a:p>
          <a:p>
            <a:r>
              <a:rPr lang="zh-CN" altLang="en-US" dirty="0">
                <a:latin typeface="华文宋体" panose="02010600040101010101" pitchFamily="2" charset="-122"/>
                <a:ea typeface="华文宋体" panose="02010600040101010101" pitchFamily="2" charset="-122"/>
              </a:rPr>
              <a:t>方法</a:t>
            </a:r>
            <a:r>
              <a:rPr lang="en-US" altLang="zh-CN" dirty="0" err="1">
                <a:latin typeface="华文宋体" panose="02010600040101010101" pitchFamily="2" charset="-122"/>
                <a:ea typeface="华文宋体" panose="02010600040101010101" pitchFamily="2" charset="-122"/>
              </a:rPr>
              <a:t>getStyleClass</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中使用的</a:t>
            </a:r>
            <a:r>
              <a:rPr lang="en-US" altLang="zh-CN" dirty="0">
                <a:latin typeface="华文宋体" panose="02010600040101010101" pitchFamily="2" charset="-122"/>
                <a:ea typeface="华文宋体" panose="02010600040101010101" pitchFamily="2" charset="-122"/>
              </a:rPr>
              <a:t>CSS</a:t>
            </a:r>
            <a:r>
              <a:rPr lang="zh-CN" altLang="en-US" dirty="0">
                <a:latin typeface="华文宋体" panose="02010600040101010101" pitchFamily="2" charset="-122"/>
                <a:ea typeface="华文宋体" panose="02010600040101010101" pitchFamily="2" charset="-122"/>
              </a:rPr>
              <a:t>类似于在</a:t>
            </a:r>
            <a:r>
              <a:rPr lang="en-US" altLang="zh-CN" dirty="0">
                <a:latin typeface="华文宋体" panose="02010600040101010101" pitchFamily="2" charset="-122"/>
                <a:ea typeface="华文宋体" panose="02010600040101010101" pitchFamily="2" charset="-122"/>
              </a:rPr>
              <a:t>HTML</a:t>
            </a:r>
            <a:r>
              <a:rPr lang="zh-CN" altLang="en-US" dirty="0">
                <a:latin typeface="华文宋体" panose="02010600040101010101" pitchFamily="2" charset="-122"/>
                <a:ea typeface="华文宋体" panose="02010600040101010101" pitchFamily="2" charset="-122"/>
              </a:rPr>
              <a:t>中使用</a:t>
            </a:r>
            <a:r>
              <a:rPr lang="en-US" altLang="zh-CN" dirty="0">
                <a:latin typeface="华文宋体" panose="02010600040101010101" pitchFamily="2" charset="-122"/>
                <a:ea typeface="华文宋体" panose="02010600040101010101" pitchFamily="2" charset="-122"/>
              </a:rPr>
              <a:t>CSS</a:t>
            </a:r>
            <a:r>
              <a:rPr lang="zh-CN" altLang="en-US" dirty="0">
                <a:latin typeface="华文宋体" panose="02010600040101010101" pitchFamily="2" charset="-122"/>
                <a:ea typeface="华文宋体" panose="02010600040101010101" pitchFamily="2" charset="-122"/>
              </a:rPr>
              <a:t>，因为它们都基于相同的</a:t>
            </a:r>
            <a:r>
              <a:rPr lang="en-US" altLang="zh-CN" dirty="0">
                <a:latin typeface="华文宋体" panose="02010600040101010101" pitchFamily="2" charset="-122"/>
                <a:ea typeface="华文宋体" panose="02010600040101010101" pitchFamily="2" charset="-122"/>
              </a:rPr>
              <a:t>CSS</a:t>
            </a:r>
            <a:r>
              <a:rPr lang="zh-CN" altLang="en-US" dirty="0">
                <a:latin typeface="华文宋体" panose="02010600040101010101" pitchFamily="2" charset="-122"/>
                <a:ea typeface="华文宋体" panose="02010600040101010101" pitchFamily="2" charset="-122"/>
              </a:rPr>
              <a:t>规范。</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按钮属性和方法</a:t>
            </a:r>
          </a:p>
        </p:txBody>
      </p:sp>
    </p:spTree>
    <p:extLst>
      <p:ext uri="{BB962C8B-B14F-4D97-AF65-F5344CB8AC3E}">
        <p14:creationId xmlns:p14="http://schemas.microsoft.com/office/powerpoint/2010/main" val="4408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en-US" altLang="zh-CN" dirty="0">
                <a:solidFill>
                  <a:srgbClr val="0070C0"/>
                </a:solidFill>
              </a:rPr>
              <a:t>JavaFX</a:t>
            </a:r>
            <a:r>
              <a:rPr lang="zh-CN" altLang="en-US" dirty="0">
                <a:solidFill>
                  <a:srgbClr val="0070C0"/>
                </a:solidFill>
              </a:rPr>
              <a:t>界面结构</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endParaRPr lang="zh-CN" altLang="en-US" dirty="0">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窗体结构剖析</a:t>
            </a:r>
          </a:p>
        </p:txBody>
      </p:sp>
      <p:sp>
        <p:nvSpPr>
          <p:cNvPr id="3"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65482123"/>
              </p:ext>
            </p:extLst>
          </p:nvPr>
        </p:nvGraphicFramePr>
        <p:xfrm>
          <a:off x="621804" y="1984676"/>
          <a:ext cx="7776864" cy="4713251"/>
        </p:xfrm>
        <a:graphic>
          <a:graphicData uri="http://schemas.openxmlformats.org/presentationml/2006/ole">
            <mc:AlternateContent xmlns:mc="http://schemas.openxmlformats.org/markup-compatibility/2006">
              <mc:Choice xmlns:v="urn:schemas-microsoft-com:vml" Requires="v">
                <p:oleObj spid="_x0000_s1072" name="Visio" r:id="rId3" imgW="5974506" imgH="3616733" progId="Visio.Drawing.11">
                  <p:embed/>
                </p:oleObj>
              </mc:Choice>
              <mc:Fallback>
                <p:oleObj name="Visio" r:id="rId3" imgW="5974506" imgH="36167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04" y="1984676"/>
                        <a:ext cx="7776864" cy="4713251"/>
                      </a:xfrm>
                      <a:prstGeom prst="rect">
                        <a:avLst/>
                      </a:prstGeom>
                      <a:noFill/>
                    </p:spPr>
                  </p:pic>
                </p:oleObj>
              </mc:Fallback>
            </mc:AlternateContent>
          </a:graphicData>
        </a:graphic>
      </p:graphicFrame>
    </p:spTree>
    <p:extLst>
      <p:ext uri="{BB962C8B-B14F-4D97-AF65-F5344CB8AC3E}">
        <p14:creationId xmlns:p14="http://schemas.microsoft.com/office/powerpoint/2010/main" val="180343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en-US" altLang="zh-CN" dirty="0">
                <a:solidFill>
                  <a:srgbClr val="0070C0"/>
                </a:solidFill>
              </a:rPr>
              <a:t>JavaFX</a:t>
            </a:r>
            <a:r>
              <a:rPr lang="zh-CN" altLang="en-US" dirty="0">
                <a:solidFill>
                  <a:srgbClr val="0070C0"/>
                </a:solidFill>
              </a:rPr>
              <a:t>界面结构</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应用程序中，可以通过属性绑定将一个目标对象绑定到源对象中，源对象的修改变化将自动反映到目标对象中。</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中的属性绑定是一个比较新颖的概念这一概念比较新颖，具体来说就是：当目标对象绑定到源对象后，如果源对象中的值改变了，目标对象也将自动改变。目标对象称为被绑定对象或者被绑定属性，源对象称为可绑定对象或者可观察对象。</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属性绑定</a:t>
            </a:r>
          </a:p>
        </p:txBody>
      </p:sp>
    </p:spTree>
    <p:extLst>
      <p:ext uri="{BB962C8B-B14F-4D97-AF65-F5344CB8AC3E}">
        <p14:creationId xmlns:p14="http://schemas.microsoft.com/office/powerpoint/2010/main" val="156731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en-US" altLang="zh-CN" dirty="0">
                <a:solidFill>
                  <a:srgbClr val="0070C0"/>
                </a:solidFill>
              </a:rPr>
              <a:t>JavaFX</a:t>
            </a:r>
            <a:r>
              <a:rPr lang="zh-CN" altLang="en-US" dirty="0">
                <a:solidFill>
                  <a:srgbClr val="0070C0"/>
                </a:solidFill>
              </a:rPr>
              <a:t>界面结构</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style</a:t>
            </a:r>
            <a:r>
              <a:rPr lang="zh-CN" altLang="en-US" dirty="0">
                <a:latin typeface="华文宋体" panose="02010600040101010101" pitchFamily="2" charset="-122"/>
                <a:ea typeface="华文宋体" panose="02010600040101010101" pitchFamily="2" charset="-122"/>
              </a:rPr>
              <a:t>样式属性</a:t>
            </a:r>
          </a:p>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框架中，因为样式属性的设置方式很类似于网页设计应用中常用到的层叠样式表</a:t>
            </a:r>
            <a:r>
              <a:rPr lang="en-US" altLang="zh-CN" dirty="0">
                <a:latin typeface="华文宋体" panose="02010600040101010101" pitchFamily="2" charset="-122"/>
                <a:ea typeface="华文宋体" panose="02010600040101010101" pitchFamily="2" charset="-122"/>
              </a:rPr>
              <a:t>( CSS)</a:t>
            </a:r>
            <a:r>
              <a:rPr lang="zh-CN" altLang="en-US" dirty="0">
                <a:latin typeface="华文宋体" panose="02010600040101010101" pitchFamily="2" charset="-122"/>
                <a:ea typeface="华文宋体" panose="02010600040101010101" pitchFamily="2" charset="-122"/>
              </a:rPr>
              <a:t>，所以</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的样式属性被称为</a:t>
            </a:r>
            <a:r>
              <a:rPr lang="en-US" altLang="zh-CN" dirty="0">
                <a:latin typeface="华文宋体" panose="02010600040101010101" pitchFamily="2" charset="-122"/>
                <a:ea typeface="华文宋体" panose="02010600040101010101" pitchFamily="2" charset="-122"/>
              </a:rPr>
              <a:t>JavaFX CSS</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中，样式属性使用前缀“</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fx</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进行定义。每个节点拥有它自己的样式属性。</a:t>
            </a:r>
          </a:p>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rotate</a:t>
            </a:r>
            <a:r>
              <a:rPr lang="zh-CN" altLang="en-US" dirty="0">
                <a:latin typeface="华文宋体" panose="02010600040101010101" pitchFamily="2" charset="-122"/>
                <a:ea typeface="华文宋体" panose="02010600040101010101" pitchFamily="2" charset="-122"/>
              </a:rPr>
              <a:t>角度属性</a:t>
            </a:r>
          </a:p>
          <a:p>
            <a:pPr marL="0" indent="0">
              <a:buNone/>
            </a:pPr>
            <a:r>
              <a:rPr lang="zh-CN" altLang="en-US" dirty="0">
                <a:latin typeface="华文宋体" panose="02010600040101010101" pitchFamily="2" charset="-122"/>
                <a:ea typeface="华文宋体" panose="02010600040101010101" pitchFamily="2" charset="-122"/>
              </a:rPr>
              <a:t>在</a:t>
            </a:r>
            <a:r>
              <a:rPr lang="en-US" altLang="zh-CN" dirty="0">
                <a:latin typeface="华文宋体" panose="02010600040101010101" pitchFamily="2" charset="-122"/>
                <a:ea typeface="华文宋体" panose="02010600040101010101" pitchFamily="2" charset="-122"/>
              </a:rPr>
              <a:t>JavaFX</a:t>
            </a:r>
            <a:r>
              <a:rPr lang="zh-CN" altLang="en-US" dirty="0">
                <a:latin typeface="华文宋体" panose="02010600040101010101" pitchFamily="2" charset="-122"/>
                <a:ea typeface="华文宋体" panose="02010600040101010101" pitchFamily="2" charset="-122"/>
              </a:rPr>
              <a:t>框架中，角度属性</a:t>
            </a:r>
            <a:r>
              <a:rPr lang="en-US" altLang="zh-CN" dirty="0">
                <a:latin typeface="华文宋体" panose="02010600040101010101" pitchFamily="2" charset="-122"/>
                <a:ea typeface="华文宋体" panose="02010600040101010101" pitchFamily="2" charset="-122"/>
              </a:rPr>
              <a:t>rotate</a:t>
            </a:r>
            <a:r>
              <a:rPr lang="zh-CN" altLang="en-US" dirty="0">
                <a:latin typeface="华文宋体" panose="02010600040101010101" pitchFamily="2" charset="-122"/>
                <a:ea typeface="华文宋体" panose="02010600040101010101" pitchFamily="2" charset="-122"/>
              </a:rPr>
              <a:t>可以设定一个以度为单位的旋转角度，让元素节点围绕它的中心旋转该角度。如果设置的角度是正的，表示按照顺时针进行旋转。如果设置的角度是负的，表示按照逆时针进行旋转。</a:t>
            </a: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样式属性和角度属性</a:t>
            </a:r>
          </a:p>
        </p:txBody>
      </p:sp>
    </p:spTree>
    <p:extLst>
      <p:ext uri="{BB962C8B-B14F-4D97-AF65-F5344CB8AC3E}">
        <p14:creationId xmlns:p14="http://schemas.microsoft.com/office/powerpoint/2010/main" val="92444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设置颜色</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）第一种：通过</a:t>
            </a:r>
            <a:r>
              <a:rPr lang="en-US" altLang="zh-CN" dirty="0" err="1">
                <a:latin typeface="华文宋体" panose="02010600040101010101" pitchFamily="2" charset="-122"/>
                <a:ea typeface="华文宋体" panose="02010600040101010101" pitchFamily="2" charset="-122"/>
              </a:rPr>
              <a:t>Ccolor</a:t>
            </a: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设置颜色。</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color(double red,</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green,</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blue)</a:t>
            </a:r>
          </a:p>
          <a:p>
            <a:pPr marL="0" indent="0">
              <a:buNone/>
            </a:pPr>
            <a:r>
              <a:rPr lang="zh-CN" altLang="en-US" dirty="0">
                <a:latin typeface="华文宋体" panose="02010600040101010101" pitchFamily="2" charset="-122"/>
                <a:ea typeface="华文宋体" panose="02010600040101010101" pitchFamily="2" charset="-122"/>
              </a:rPr>
              <a:t>或：</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public static Color color(double red,</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a:t>
            </a:r>
            <a:r>
              <a:rPr lang="en-US" altLang="zh-CN" sz="2000" i="1" dirty="0" smtClean="0">
                <a:solidFill>
                  <a:schemeClr val="tx2"/>
                </a:solidFill>
                <a:latin typeface="华文宋体" panose="02010600040101010101" pitchFamily="2" charset="-122"/>
                <a:ea typeface="华文宋体" panose="02010600040101010101" pitchFamily="2" charset="-122"/>
              </a:rPr>
              <a:t>         double </a:t>
            </a:r>
            <a:r>
              <a:rPr lang="en-US" altLang="zh-CN" sz="2000" i="1" dirty="0">
                <a:solidFill>
                  <a:schemeClr val="tx2"/>
                </a:solidFill>
                <a:latin typeface="华文宋体" panose="02010600040101010101" pitchFamily="2" charset="-122"/>
                <a:ea typeface="华文宋体" panose="02010600040101010101" pitchFamily="2" charset="-122"/>
              </a:rPr>
              <a:t>green,</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blue,</a:t>
            </a:r>
          </a:p>
          <a:p>
            <a:pPr marL="0" indent="0">
              <a:buNone/>
            </a:pPr>
            <a:r>
              <a:rPr lang="en-US" altLang="zh-CN" sz="2000" i="1" dirty="0">
                <a:solidFill>
                  <a:schemeClr val="tx2"/>
                </a:solidFill>
                <a:latin typeface="华文宋体" panose="02010600040101010101" pitchFamily="2" charset="-122"/>
                <a:ea typeface="华文宋体" panose="02010600040101010101" pitchFamily="2" charset="-122"/>
              </a:rPr>
              <a:t>          double opacity)</a:t>
            </a:r>
            <a:endParaRPr lang="zh-CN" altLang="en-US" sz="20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设置颜色的方法</a:t>
            </a:r>
          </a:p>
        </p:txBody>
      </p:sp>
    </p:spTree>
    <p:extLst>
      <p:ext uri="{BB962C8B-B14F-4D97-AF65-F5344CB8AC3E}">
        <p14:creationId xmlns:p14="http://schemas.microsoft.com/office/powerpoint/2010/main" val="308755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normAutofit fontScale="90000"/>
          </a:bodyPr>
          <a:lstStyle/>
          <a:p>
            <a:r>
              <a:rPr lang="en-US" altLang="zh-CN" dirty="0">
                <a:solidFill>
                  <a:srgbClr val="0070C0"/>
                </a:solidFill>
              </a:rPr>
              <a:t/>
            </a:r>
            <a:br>
              <a:rPr lang="en-US" altLang="zh-CN" dirty="0">
                <a:solidFill>
                  <a:srgbClr val="0070C0"/>
                </a:solidFill>
              </a:rPr>
            </a:br>
            <a:r>
              <a:rPr lang="en-US" altLang="zh-CN" dirty="0">
                <a:solidFill>
                  <a:srgbClr val="0070C0"/>
                </a:solidFill>
              </a:rPr>
              <a:t/>
            </a:r>
            <a:br>
              <a:rPr lang="en-US" altLang="zh-CN" dirty="0">
                <a:solidFill>
                  <a:srgbClr val="0070C0"/>
                </a:solidFill>
              </a:rPr>
            </a:br>
            <a:r>
              <a:rPr lang="zh-CN" altLang="en-US" dirty="0">
                <a:solidFill>
                  <a:srgbClr val="0070C0"/>
                </a:solidFill>
              </a:rPr>
              <a:t>设置颜色</a:t>
            </a:r>
          </a:p>
        </p:txBody>
      </p:sp>
      <p:sp>
        <p:nvSpPr>
          <p:cNvPr id="5" name="内容占位符 4"/>
          <p:cNvSpPr>
            <a:spLocks noGrp="1"/>
          </p:cNvSpPr>
          <p:nvPr>
            <p:ph sz="half" idx="1"/>
          </p:nvPr>
        </p:nvSpPr>
        <p:spPr>
          <a:xfrm>
            <a:off x="621804" y="1984678"/>
            <a:ext cx="10873208" cy="4684682"/>
          </a:xfrm>
        </p:spPr>
        <p:txBody>
          <a:bodyPr>
            <a:normAutofit/>
          </a:bodyPr>
          <a:lstStyle/>
          <a:p>
            <a:pPr marL="0" indent="0">
              <a:buNone/>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）第二种：通过</a:t>
            </a:r>
            <a:r>
              <a:rPr lang="en-US" altLang="zh-CN" dirty="0">
                <a:latin typeface="华文宋体" panose="02010600040101010101" pitchFamily="2" charset="-122"/>
                <a:ea typeface="华文宋体" panose="02010600040101010101" pitchFamily="2" charset="-122"/>
              </a:rPr>
              <a:t>RGB  </a:t>
            </a:r>
            <a:r>
              <a:rPr lang="en-US" altLang="zh-CN" dirty="0" err="1">
                <a:latin typeface="华文宋体" panose="02010600040101010101" pitchFamily="2" charset="-122"/>
                <a:ea typeface="华文宋体" panose="02010600040101010101" pitchFamily="2" charset="-122"/>
              </a:rPr>
              <a:t>rgb</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方式设置颜色。</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public static Color </a:t>
            </a:r>
            <a:r>
              <a:rPr lang="en-US" altLang="zh-CN" sz="2200" i="1" dirty="0" err="1">
                <a:solidFill>
                  <a:schemeClr val="tx2"/>
                </a:solidFill>
                <a:latin typeface="华文宋体" panose="02010600040101010101" pitchFamily="2" charset="-122"/>
                <a:ea typeface="华文宋体" panose="02010600040101010101" pitchFamily="2" charset="-122"/>
              </a:rPr>
              <a:t>rgb</a:t>
            </a:r>
            <a:r>
              <a:rPr lang="en-US" altLang="zh-CN" sz="2200" i="1" dirty="0">
                <a:solidFill>
                  <a:schemeClr val="tx2"/>
                </a:solidFill>
                <a:latin typeface="华文宋体" panose="02010600040101010101" pitchFamily="2" charset="-122"/>
                <a:ea typeface="华文宋体" panose="02010600040101010101" pitchFamily="2" charset="-122"/>
              </a:rPr>
              <a:t>(</a:t>
            </a:r>
            <a:r>
              <a:rPr lang="en-US" altLang="zh-CN" sz="2200" i="1" dirty="0" err="1">
                <a:solidFill>
                  <a:schemeClr val="tx2"/>
                </a:solidFill>
                <a:latin typeface="华文宋体" panose="02010600040101010101" pitchFamily="2" charset="-122"/>
                <a:ea typeface="华文宋体" panose="02010600040101010101" pitchFamily="2" charset="-122"/>
              </a:rPr>
              <a:t>int</a:t>
            </a:r>
            <a:r>
              <a:rPr lang="en-US" altLang="zh-CN" sz="2200" i="1" dirty="0">
                <a:solidFill>
                  <a:schemeClr val="tx2"/>
                </a:solidFill>
                <a:latin typeface="华文宋体" panose="02010600040101010101" pitchFamily="2" charset="-122"/>
                <a:ea typeface="华文宋体" panose="02010600040101010101" pitchFamily="2" charset="-122"/>
              </a:rPr>
              <a:t> red,</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        </a:t>
            </a:r>
            <a:r>
              <a:rPr lang="en-US" altLang="zh-CN" sz="2200" i="1" dirty="0" err="1">
                <a:solidFill>
                  <a:schemeClr val="tx2"/>
                </a:solidFill>
                <a:latin typeface="华文宋体" panose="02010600040101010101" pitchFamily="2" charset="-122"/>
                <a:ea typeface="华文宋体" panose="02010600040101010101" pitchFamily="2" charset="-122"/>
              </a:rPr>
              <a:t>int</a:t>
            </a:r>
            <a:r>
              <a:rPr lang="en-US" altLang="zh-CN" sz="2200" i="1" dirty="0">
                <a:solidFill>
                  <a:schemeClr val="tx2"/>
                </a:solidFill>
                <a:latin typeface="华文宋体" panose="02010600040101010101" pitchFamily="2" charset="-122"/>
                <a:ea typeface="华文宋体" panose="02010600040101010101" pitchFamily="2" charset="-122"/>
              </a:rPr>
              <a:t> green,</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        </a:t>
            </a:r>
            <a:r>
              <a:rPr lang="en-US" altLang="zh-CN" sz="2200" i="1" dirty="0" err="1">
                <a:solidFill>
                  <a:schemeClr val="tx2"/>
                </a:solidFill>
                <a:latin typeface="华文宋体" panose="02010600040101010101" pitchFamily="2" charset="-122"/>
                <a:ea typeface="华文宋体" panose="02010600040101010101" pitchFamily="2" charset="-122"/>
              </a:rPr>
              <a:t>int</a:t>
            </a:r>
            <a:r>
              <a:rPr lang="en-US" altLang="zh-CN" sz="2200" i="1" dirty="0">
                <a:solidFill>
                  <a:schemeClr val="tx2"/>
                </a:solidFill>
                <a:latin typeface="华文宋体" panose="02010600040101010101" pitchFamily="2" charset="-122"/>
                <a:ea typeface="华文宋体" panose="02010600040101010101" pitchFamily="2" charset="-122"/>
              </a:rPr>
              <a:t> blue)</a:t>
            </a:r>
          </a:p>
          <a:p>
            <a:pPr marL="0" indent="0">
              <a:buNone/>
            </a:pPr>
            <a:r>
              <a:rPr lang="zh-CN" altLang="en-US" dirty="0">
                <a:latin typeface="华文宋体" panose="02010600040101010101" pitchFamily="2" charset="-122"/>
                <a:ea typeface="华文宋体" panose="02010600040101010101" pitchFamily="2" charset="-122"/>
              </a:rPr>
              <a:t>或：</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public static Color </a:t>
            </a:r>
            <a:r>
              <a:rPr lang="en-US" altLang="zh-CN" sz="2200" i="1" dirty="0" err="1">
                <a:solidFill>
                  <a:schemeClr val="tx2"/>
                </a:solidFill>
                <a:latin typeface="华文宋体" panose="02010600040101010101" pitchFamily="2" charset="-122"/>
                <a:ea typeface="华文宋体" panose="02010600040101010101" pitchFamily="2" charset="-122"/>
              </a:rPr>
              <a:t>rgb</a:t>
            </a:r>
            <a:r>
              <a:rPr lang="en-US" altLang="zh-CN" sz="2200" i="1" dirty="0">
                <a:solidFill>
                  <a:schemeClr val="tx2"/>
                </a:solidFill>
                <a:latin typeface="华文宋体" panose="02010600040101010101" pitchFamily="2" charset="-122"/>
                <a:ea typeface="华文宋体" panose="02010600040101010101" pitchFamily="2" charset="-122"/>
              </a:rPr>
              <a:t>(</a:t>
            </a:r>
            <a:r>
              <a:rPr lang="en-US" altLang="zh-CN" sz="2200" i="1" dirty="0" err="1">
                <a:solidFill>
                  <a:schemeClr val="tx2"/>
                </a:solidFill>
                <a:latin typeface="华文宋体" panose="02010600040101010101" pitchFamily="2" charset="-122"/>
                <a:ea typeface="华文宋体" panose="02010600040101010101" pitchFamily="2" charset="-122"/>
              </a:rPr>
              <a:t>int</a:t>
            </a:r>
            <a:r>
              <a:rPr lang="en-US" altLang="zh-CN" sz="2200" i="1" dirty="0">
                <a:solidFill>
                  <a:schemeClr val="tx2"/>
                </a:solidFill>
                <a:latin typeface="华文宋体" panose="02010600040101010101" pitchFamily="2" charset="-122"/>
                <a:ea typeface="华文宋体" panose="02010600040101010101" pitchFamily="2" charset="-122"/>
              </a:rPr>
              <a:t> red,</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        </a:t>
            </a:r>
            <a:r>
              <a:rPr lang="en-US" altLang="zh-CN" sz="2200" i="1" dirty="0" err="1">
                <a:solidFill>
                  <a:schemeClr val="tx2"/>
                </a:solidFill>
                <a:latin typeface="华文宋体" panose="02010600040101010101" pitchFamily="2" charset="-122"/>
                <a:ea typeface="华文宋体" panose="02010600040101010101" pitchFamily="2" charset="-122"/>
              </a:rPr>
              <a:t>int</a:t>
            </a:r>
            <a:r>
              <a:rPr lang="en-US" altLang="zh-CN" sz="2200" i="1" dirty="0">
                <a:solidFill>
                  <a:schemeClr val="tx2"/>
                </a:solidFill>
                <a:latin typeface="华文宋体" panose="02010600040101010101" pitchFamily="2" charset="-122"/>
                <a:ea typeface="华文宋体" panose="02010600040101010101" pitchFamily="2" charset="-122"/>
              </a:rPr>
              <a:t> green,</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        </a:t>
            </a:r>
            <a:r>
              <a:rPr lang="en-US" altLang="zh-CN" sz="2200" i="1" dirty="0" err="1">
                <a:solidFill>
                  <a:schemeClr val="tx2"/>
                </a:solidFill>
                <a:latin typeface="华文宋体" panose="02010600040101010101" pitchFamily="2" charset="-122"/>
                <a:ea typeface="华文宋体" panose="02010600040101010101" pitchFamily="2" charset="-122"/>
              </a:rPr>
              <a:t>int</a:t>
            </a:r>
            <a:r>
              <a:rPr lang="en-US" altLang="zh-CN" sz="2200" i="1" dirty="0">
                <a:solidFill>
                  <a:schemeClr val="tx2"/>
                </a:solidFill>
                <a:latin typeface="华文宋体" panose="02010600040101010101" pitchFamily="2" charset="-122"/>
                <a:ea typeface="华文宋体" panose="02010600040101010101" pitchFamily="2" charset="-122"/>
              </a:rPr>
              <a:t> blue,</a:t>
            </a:r>
          </a:p>
          <a:p>
            <a:pPr marL="0" indent="0">
              <a:buNone/>
            </a:pPr>
            <a:r>
              <a:rPr lang="en-US" altLang="zh-CN" sz="2200" i="1" dirty="0">
                <a:solidFill>
                  <a:schemeClr val="tx2"/>
                </a:solidFill>
                <a:latin typeface="华文宋体" panose="02010600040101010101" pitchFamily="2" charset="-122"/>
                <a:ea typeface="华文宋体" panose="02010600040101010101" pitchFamily="2" charset="-122"/>
              </a:rPr>
              <a:t>        double opacity)</a:t>
            </a:r>
            <a:endParaRPr lang="zh-CN" altLang="en-US" sz="2200" i="1" dirty="0">
              <a:solidFill>
                <a:schemeClr val="tx2"/>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85169"/>
            <a:ext cx="10658837" cy="79951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latin typeface="华文宋体" panose="02010600040101010101" pitchFamily="2" charset="-122"/>
                <a:ea typeface="华文宋体" panose="02010600040101010101" pitchFamily="2" charset="-122"/>
              </a:rPr>
              <a:t>设置颜色的方法</a:t>
            </a:r>
          </a:p>
        </p:txBody>
      </p:sp>
    </p:spTree>
    <p:extLst>
      <p:ext uri="{BB962C8B-B14F-4D97-AF65-F5344CB8AC3E}">
        <p14:creationId xmlns:p14="http://schemas.microsoft.com/office/powerpoint/2010/main" val="299276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4.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3960</Words>
  <Application>Microsoft Office PowerPoint</Application>
  <PresentationFormat>自定义</PresentationFormat>
  <Paragraphs>277</Paragraphs>
  <Slides>41</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0" baseType="lpstr">
      <vt:lpstr>华文宋体</vt:lpstr>
      <vt:lpstr>宋体</vt:lpstr>
      <vt:lpstr>微软雅黑</vt:lpstr>
      <vt:lpstr>Calibri</vt:lpstr>
      <vt:lpstr>Calibri Light</vt:lpstr>
      <vt:lpstr>Wingdings</vt:lpstr>
      <vt:lpstr>回顾</vt:lpstr>
      <vt:lpstr>1_回顾</vt:lpstr>
      <vt:lpstr>Visio</vt:lpstr>
      <vt:lpstr>使 用 JavaFX 开 发 GUI 程 序</vt:lpstr>
      <vt:lpstr>本章内容</vt:lpstr>
      <vt:lpstr>  JavaFX介绍</vt:lpstr>
      <vt:lpstr>  JavaFX介绍</vt:lpstr>
      <vt:lpstr>  JavaFX界面结构</vt:lpstr>
      <vt:lpstr>  JavaFX界面结构</vt:lpstr>
      <vt:lpstr>  JavaFX界面结构</vt:lpstr>
      <vt:lpstr>  设置颜色</vt:lpstr>
      <vt:lpstr>  设置颜色</vt:lpstr>
      <vt:lpstr>  设置颜色</vt:lpstr>
      <vt:lpstr>  设置颜色</vt:lpstr>
      <vt:lpstr>  设置颜色</vt:lpstr>
      <vt:lpstr>  绘制文字</vt:lpstr>
      <vt:lpstr>  绘制文字</vt:lpstr>
      <vt:lpstr>  绘制形状</vt:lpstr>
      <vt:lpstr>  绘制形状</vt:lpstr>
      <vt:lpstr>  绘制形状</vt:lpstr>
      <vt:lpstr>  绘制形状</vt:lpstr>
      <vt:lpstr>  绘制形状</vt:lpstr>
      <vt:lpstr>  绘制形状</vt:lpstr>
      <vt:lpstr>  绘制形状</vt:lpstr>
      <vt:lpstr>  绘制形状</vt:lpstr>
      <vt:lpstr>  绘制形状</vt:lpstr>
      <vt:lpstr>  显示图像</vt:lpstr>
      <vt:lpstr>  显示图像</vt:lpstr>
      <vt:lpstr>  界面布局</vt:lpstr>
      <vt:lpstr>  界面布局</vt:lpstr>
      <vt:lpstr>  界面布局</vt:lpstr>
      <vt:lpstr>  界面布局</vt:lpstr>
      <vt:lpstr>  界面布局</vt:lpstr>
      <vt:lpstr>  界面布局</vt:lpstr>
      <vt:lpstr>  界面布局</vt:lpstr>
      <vt:lpstr>  界面布局</vt:lpstr>
      <vt:lpstr>  界面布局</vt:lpstr>
      <vt:lpstr>  界面布局</vt:lpstr>
      <vt:lpstr>  界面布局</vt:lpstr>
      <vt:lpstr>Swing的组件</vt:lpstr>
      <vt:lpstr>  使用标签组件</vt:lpstr>
      <vt:lpstr>  使用标签组件</vt:lpstr>
      <vt:lpstr>  使用按钮组件</vt:lpstr>
      <vt:lpstr>  使用按钮组件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2018-05-21T01:02:34Z</dcterms:created>
  <dcterms:modified xsi:type="dcterms:W3CDTF">2019-07-09T05:30:59Z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