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21"/>
  </p:notesMasterIdLst>
  <p:handoutMasterIdLst>
    <p:handoutMasterId r:id="rId22"/>
  </p:handoutMasterIdLst>
  <p:sldIdLst>
    <p:sldId id="264" r:id="rId5"/>
    <p:sldId id="276"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howGuides="1">
      <p:cViewPr varScale="1">
        <p:scale>
          <a:sx n="78" d="100"/>
          <a:sy n="78" d="100"/>
        </p:scale>
        <p:origin x="204" y="96"/>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2019/7/9</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2019/7/9</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7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376236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329881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2BB3D5-B3F4-4256-B6ED-4B874E5DE258}"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pPr rtl="0"/>
            <a:endParaRPr lang="zh-CN" altLang="en-US" noProof="0" dirty="0"/>
          </a:p>
        </p:txBody>
      </p:sp>
      <p:sp>
        <p:nvSpPr>
          <p:cNvPr id="6" name="Slide Number Placeholder 5"/>
          <p:cNvSpPr>
            <a:spLocks noGrp="1"/>
          </p:cNvSpPr>
          <p:nvPr>
            <p:ph type="sldNum" sz="quarter" idx="12"/>
          </p:nvPr>
        </p:nvSpPr>
        <p:spPr/>
        <p:txBody>
          <a:bodyPr/>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20273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88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9DE028-75A5-419A-B395-C2EDFBD58642}"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pPr rtl="0"/>
            <a:endParaRPr lang="zh-CN" altLang="en-U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64215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6994"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6301"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DB54F77-3742-4919-9EAD-96757A014E94}"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p>
            <a:pPr rtl="0"/>
            <a:endParaRPr lang="zh-CN" altLang="en-U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132055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C6EB163-526A-4855-8844-4C6501B96975}" type="datetime1">
              <a:rPr lang="zh-CN" altLang="en-US" smtClean="0"/>
              <a:pPr/>
              <a:t>2019/7/9</a:t>
            </a:fld>
            <a:endParaRPr lang="zh-CN" altLang="en-US" dirty="0"/>
          </a:p>
        </p:txBody>
      </p:sp>
      <p:sp>
        <p:nvSpPr>
          <p:cNvPr id="4" name="Footer Placeholder 3"/>
          <p:cNvSpPr>
            <a:spLocks noGrp="1"/>
          </p:cNvSpPr>
          <p:nvPr>
            <p:ph type="ftr" sz="quarter" idx="11"/>
          </p:nvPr>
        </p:nvSpPr>
        <p:spPr/>
        <p:txBody>
          <a:bodyPr/>
          <a:lstStyle/>
          <a:p>
            <a:pPr rtl="0"/>
            <a:endParaRPr lang="zh-CN" altLang="en-U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335388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noProof="0" dirty="0"/>
          </a:p>
        </p:txBody>
      </p:sp>
      <p:sp>
        <p:nvSpPr>
          <p:cNvPr id="9" name="Slide Number Placeholder 8"/>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58047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zh-CN" alt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19492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endParaRPr lang="zh-CN" altLang="en-US" noProof="0" dirty="0"/>
          </a:p>
        </p:txBody>
      </p:sp>
      <p:sp>
        <p:nvSpPr>
          <p:cNvPr id="7" name="Slide Number Placeholder 6"/>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384414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B37DED6-D4C7-42EE-AB49-D2E39E64FDE4}" type="slidenum">
              <a:rPr lang="en-US" altLang="zh-CN" smtClean="0"/>
              <a:pPr/>
              <a:t>‹#›</a:t>
            </a:fld>
            <a:endParaRPr lang="zh-CN" alt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0119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62164" y="1916832"/>
            <a:ext cx="5328592" cy="1703155"/>
          </a:xfrm>
        </p:spPr>
        <p:txBody>
          <a:bodyPr rtlCol="0">
            <a:normAutofit/>
          </a:bodyPr>
          <a:lstStyle/>
          <a:p>
            <a:r>
              <a:rPr lang="zh-CN" altLang="en-US" sz="4000" dirty="0" smtClean="0"/>
              <a:t>开 发 多 </a:t>
            </a:r>
            <a:r>
              <a:rPr lang="zh-CN" altLang="en-US" sz="4000" dirty="0" smtClean="0"/>
              <a:t>线 程 </a:t>
            </a:r>
            <a:r>
              <a:rPr lang="zh-CN" altLang="en-US" sz="4000" dirty="0" smtClean="0"/>
              <a:t>程 序</a:t>
            </a:r>
            <a:endParaRPr lang="zh-CN" altLang="en-US" sz="4000"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线程的生命周期</a:t>
            </a:r>
          </a:p>
        </p:txBody>
      </p:sp>
      <p:sp>
        <p:nvSpPr>
          <p:cNvPr id="5" name="内容占位符 4"/>
          <p:cNvSpPr>
            <a:spLocks noGrp="1"/>
          </p:cNvSpPr>
          <p:nvPr>
            <p:ph sz="half" idx="1"/>
          </p:nvPr>
        </p:nvSpPr>
        <p:spPr>
          <a:xfrm>
            <a:off x="621804" y="1984678"/>
            <a:ext cx="10873208" cy="487332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一旦线程开始执行</a:t>
            </a:r>
            <a:r>
              <a:rPr lang="en-US" altLang="zh-CN" dirty="0">
                <a:latin typeface="华文宋体" panose="02010600040101010101" pitchFamily="2" charset="-122"/>
                <a:ea typeface="华文宋体" panose="02010600040101010101" pitchFamily="2" charset="-122"/>
              </a:rPr>
              <a:t>run()</a:t>
            </a:r>
            <a:r>
              <a:rPr lang="zh-CN" altLang="en-US" dirty="0">
                <a:latin typeface="华文宋体" panose="02010600040101010101" pitchFamily="2" charset="-122"/>
                <a:ea typeface="华文宋体" panose="02010600040101010101" pitchFamily="2" charset="-122"/>
              </a:rPr>
              <a:t>方法，就会一直到这个</a:t>
            </a:r>
            <a:r>
              <a:rPr lang="en-US" altLang="zh-CN" dirty="0">
                <a:latin typeface="华文宋体" panose="02010600040101010101" pitchFamily="2" charset="-122"/>
                <a:ea typeface="华文宋体" panose="02010600040101010101" pitchFamily="2" charset="-122"/>
              </a:rPr>
              <a:t>run()</a:t>
            </a:r>
            <a:r>
              <a:rPr lang="zh-CN" altLang="en-US" dirty="0">
                <a:latin typeface="华文宋体" panose="02010600040101010101" pitchFamily="2" charset="-122"/>
                <a:ea typeface="华文宋体" panose="02010600040101010101" pitchFamily="2" charset="-122"/>
              </a:rPr>
              <a:t>方法执行完成线程才退出。但在线程执行的过程中，我们可以通过两个方法使线程暂时停止执行。这两个方法是</a:t>
            </a:r>
            <a:r>
              <a:rPr lang="en-US" altLang="zh-CN" dirty="0">
                <a:latin typeface="华文宋体" panose="02010600040101010101" pitchFamily="2" charset="-122"/>
                <a:ea typeface="华文宋体" panose="02010600040101010101" pitchFamily="2" charset="-122"/>
              </a:rPr>
              <a:t>suspend()</a:t>
            </a:r>
            <a:r>
              <a:rPr lang="zh-CN" altLang="en-US" dirty="0">
                <a:latin typeface="华文宋体" panose="02010600040101010101" pitchFamily="2" charset="-122"/>
                <a:ea typeface="华文宋体" panose="02010600040101010101" pitchFamily="2" charset="-122"/>
              </a:rPr>
              <a:t>和</a:t>
            </a:r>
            <a:r>
              <a:rPr lang="en-US" altLang="zh-CN" dirty="0">
                <a:latin typeface="华文宋体" panose="02010600040101010101" pitchFamily="2" charset="-122"/>
                <a:ea typeface="华文宋体" panose="02010600040101010101" pitchFamily="2" charset="-122"/>
              </a:rPr>
              <a:t>sleep()</a:t>
            </a:r>
            <a:r>
              <a:rPr lang="zh-CN" altLang="en-US" dirty="0">
                <a:latin typeface="华文宋体" panose="02010600040101010101" pitchFamily="2" charset="-122"/>
                <a:ea typeface="华文宋体" panose="02010600040101010101" pitchFamily="2" charset="-122"/>
              </a:rPr>
              <a:t>。在使用</a:t>
            </a:r>
            <a:r>
              <a:rPr lang="en-US" altLang="zh-CN" dirty="0">
                <a:latin typeface="华文宋体" panose="02010600040101010101" pitchFamily="2" charset="-122"/>
                <a:ea typeface="华文宋体" panose="02010600040101010101" pitchFamily="2" charset="-122"/>
              </a:rPr>
              <a:t>suspend</a:t>
            </a:r>
            <a:r>
              <a:rPr lang="zh-CN" altLang="en-US" dirty="0">
                <a:latin typeface="华文宋体" panose="02010600040101010101" pitchFamily="2" charset="-122"/>
                <a:ea typeface="华文宋体" panose="02010600040101010101" pitchFamily="2" charset="-122"/>
              </a:rPr>
              <a:t>挂起线程后，可以通过</a:t>
            </a:r>
            <a:r>
              <a:rPr lang="en-US" altLang="zh-CN" dirty="0">
                <a:latin typeface="华文宋体" panose="02010600040101010101" pitchFamily="2" charset="-122"/>
                <a:ea typeface="华文宋体" panose="02010600040101010101" pitchFamily="2" charset="-122"/>
              </a:rPr>
              <a:t>resume()</a:t>
            </a:r>
            <a:r>
              <a:rPr lang="zh-CN" altLang="en-US" dirty="0">
                <a:latin typeface="华文宋体" panose="02010600040101010101" pitchFamily="2" charset="-122"/>
                <a:ea typeface="华文宋体" panose="02010600040101010101" pitchFamily="2" charset="-122"/>
              </a:rPr>
              <a:t>方法唤醒线程。而使用</a:t>
            </a:r>
            <a:r>
              <a:rPr lang="en-US" altLang="zh-CN" dirty="0">
                <a:latin typeface="华文宋体" panose="02010600040101010101" pitchFamily="2" charset="-122"/>
                <a:ea typeface="华文宋体" panose="02010600040101010101" pitchFamily="2" charset="-122"/>
              </a:rPr>
              <a:t>sleep</a:t>
            </a:r>
            <a:r>
              <a:rPr lang="zh-CN" altLang="en-US" dirty="0">
                <a:latin typeface="华文宋体" panose="02010600040101010101" pitchFamily="2" charset="-122"/>
                <a:ea typeface="华文宋体" panose="02010600040101010101" pitchFamily="2" charset="-122"/>
              </a:rPr>
              <a:t>使线程休眠后，只能在设定的时间后使线程处于就绪状态（在线程休眠结束后，线程不一定会马上执行，只是进入了就绪状态，等待着系统进行调度）。</a:t>
            </a:r>
          </a:p>
        </p:txBody>
      </p:sp>
      <p:sp>
        <p:nvSpPr>
          <p:cNvPr id="4" name="标题 1"/>
          <p:cNvSpPr txBox="1">
            <a:spLocks/>
          </p:cNvSpPr>
          <p:nvPr/>
        </p:nvSpPr>
        <p:spPr>
          <a:xfrm>
            <a:off x="615825" y="908720"/>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挂起和唤醒线程</a:t>
            </a:r>
          </a:p>
        </p:txBody>
      </p:sp>
    </p:spTree>
    <p:extLst>
      <p:ext uri="{BB962C8B-B14F-4D97-AF65-F5344CB8AC3E}">
        <p14:creationId xmlns:p14="http://schemas.microsoft.com/office/powerpoint/2010/main" val="257424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线程的生命周期</a:t>
            </a:r>
          </a:p>
        </p:txBody>
      </p:sp>
      <p:sp>
        <p:nvSpPr>
          <p:cNvPr id="5" name="内容占位符 4"/>
          <p:cNvSpPr>
            <a:spLocks noGrp="1"/>
          </p:cNvSpPr>
          <p:nvPr>
            <p:ph sz="half" idx="1"/>
          </p:nvPr>
        </p:nvSpPr>
        <p:spPr>
          <a:xfrm>
            <a:off x="621804" y="1844824"/>
            <a:ext cx="10873208" cy="487332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a:t>
            </a:r>
            <a:r>
              <a:rPr lang="zh-CN" altLang="en-US" dirty="0">
                <a:latin typeface="华文宋体" panose="02010600040101010101" pitchFamily="2" charset="-122"/>
                <a:ea typeface="华文宋体" panose="02010600040101010101" pitchFamily="2" charset="-122"/>
              </a:rPr>
              <a:t>程序中，我们有可以通过如下</a:t>
            </a:r>
            <a:r>
              <a:rPr lang="en-US" altLang="zh-CN" dirty="0">
                <a:latin typeface="华文宋体" panose="02010600040101010101" pitchFamily="2" charset="-122"/>
                <a:ea typeface="华文宋体" panose="02010600040101010101" pitchFamily="2" charset="-122"/>
              </a:rPr>
              <a:t>3</a:t>
            </a:r>
            <a:r>
              <a:rPr lang="zh-CN" altLang="en-US" dirty="0">
                <a:latin typeface="华文宋体" panose="02010600040101010101" pitchFamily="2" charset="-122"/>
                <a:ea typeface="华文宋体" panose="02010600040101010101" pitchFamily="2" charset="-122"/>
              </a:rPr>
              <a:t>种方法终止线程。</a:t>
            </a:r>
          </a:p>
          <a:p>
            <a:r>
              <a:rPr lang="zh-CN" altLang="en-US" dirty="0">
                <a:latin typeface="华文宋体" panose="02010600040101010101" pitchFamily="2" charset="-122"/>
                <a:ea typeface="华文宋体" panose="02010600040101010101" pitchFamily="2" charset="-122"/>
              </a:rPr>
              <a:t>使用退出标志，使线程正常退出，也就是当</a:t>
            </a:r>
            <a:r>
              <a:rPr lang="en-US" altLang="zh-CN" dirty="0">
                <a:latin typeface="华文宋体" panose="02010600040101010101" pitchFamily="2" charset="-122"/>
                <a:ea typeface="华文宋体" panose="02010600040101010101" pitchFamily="2" charset="-122"/>
              </a:rPr>
              <a:t>run()</a:t>
            </a:r>
            <a:r>
              <a:rPr lang="zh-CN" altLang="en-US" dirty="0">
                <a:latin typeface="华文宋体" panose="02010600040101010101" pitchFamily="2" charset="-122"/>
                <a:ea typeface="华文宋体" panose="02010600040101010101" pitchFamily="2" charset="-122"/>
              </a:rPr>
              <a:t>方法完成后线程终止。</a:t>
            </a:r>
          </a:p>
          <a:p>
            <a:r>
              <a:rPr lang="zh-CN" altLang="en-US" dirty="0">
                <a:latin typeface="华文宋体" panose="02010600040101010101" pitchFamily="2" charset="-122"/>
                <a:ea typeface="华文宋体" panose="02010600040101010101" pitchFamily="2" charset="-122"/>
              </a:rPr>
              <a:t>使用</a:t>
            </a:r>
            <a:r>
              <a:rPr lang="en-US" altLang="zh-CN" dirty="0">
                <a:latin typeface="华文宋体" panose="02010600040101010101" pitchFamily="2" charset="-122"/>
                <a:ea typeface="华文宋体" panose="02010600040101010101" pitchFamily="2" charset="-122"/>
              </a:rPr>
              <a:t>stop()</a:t>
            </a:r>
            <a:r>
              <a:rPr lang="zh-CN" altLang="en-US" dirty="0">
                <a:latin typeface="华文宋体" panose="02010600040101010101" pitchFamily="2" charset="-122"/>
                <a:ea typeface="华文宋体" panose="02010600040101010101" pitchFamily="2" charset="-122"/>
              </a:rPr>
              <a:t>方法强行终止线程（这个方法不推荐使用，因为</a:t>
            </a:r>
            <a:r>
              <a:rPr lang="en-US" altLang="zh-CN" dirty="0">
                <a:latin typeface="华文宋体" panose="02010600040101010101" pitchFamily="2" charset="-122"/>
                <a:ea typeface="华文宋体" panose="02010600040101010101" pitchFamily="2" charset="-122"/>
              </a:rPr>
              <a:t>stop()</a:t>
            </a:r>
            <a:r>
              <a:rPr lang="zh-CN" altLang="en-US" dirty="0">
                <a:latin typeface="华文宋体" panose="02010600040101010101" pitchFamily="2" charset="-122"/>
                <a:ea typeface="华文宋体" panose="02010600040101010101" pitchFamily="2" charset="-122"/>
              </a:rPr>
              <a:t>和</a:t>
            </a:r>
            <a:r>
              <a:rPr lang="en-US" altLang="zh-CN" dirty="0">
                <a:latin typeface="华文宋体" panose="02010600040101010101" pitchFamily="2" charset="-122"/>
                <a:ea typeface="华文宋体" panose="02010600040101010101" pitchFamily="2" charset="-122"/>
              </a:rPr>
              <a:t>suspend()</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resume()</a:t>
            </a:r>
            <a:r>
              <a:rPr lang="zh-CN" altLang="en-US" dirty="0">
                <a:latin typeface="华文宋体" panose="02010600040101010101" pitchFamily="2" charset="-122"/>
                <a:ea typeface="华文宋体" panose="02010600040101010101" pitchFamily="2" charset="-122"/>
              </a:rPr>
              <a:t>一样，也可能发生不可预料的结果）。</a:t>
            </a:r>
          </a:p>
          <a:p>
            <a:r>
              <a:rPr lang="zh-CN" altLang="en-US" dirty="0">
                <a:latin typeface="华文宋体" panose="02010600040101010101" pitchFamily="2" charset="-122"/>
                <a:ea typeface="华文宋体" panose="02010600040101010101" pitchFamily="2" charset="-122"/>
              </a:rPr>
              <a:t>使用</a:t>
            </a:r>
            <a:r>
              <a:rPr lang="en-US" altLang="zh-CN" dirty="0">
                <a:latin typeface="华文宋体" panose="02010600040101010101" pitchFamily="2" charset="-122"/>
                <a:ea typeface="华文宋体" panose="02010600040101010101" pitchFamily="2" charset="-122"/>
              </a:rPr>
              <a:t>interrupt</a:t>
            </a:r>
            <a:r>
              <a:rPr lang="zh-CN" altLang="en-US" dirty="0">
                <a:latin typeface="华文宋体" panose="02010600040101010101" pitchFamily="2" charset="-122"/>
                <a:ea typeface="华文宋体" panose="02010600040101010101" pitchFamily="2" charset="-122"/>
              </a:rPr>
              <a:t>方法中断线程。</a:t>
            </a:r>
          </a:p>
        </p:txBody>
      </p:sp>
      <p:sp>
        <p:nvSpPr>
          <p:cNvPr id="4" name="标题 1"/>
          <p:cNvSpPr txBox="1">
            <a:spLocks/>
          </p:cNvSpPr>
          <p:nvPr/>
        </p:nvSpPr>
        <p:spPr>
          <a:xfrm>
            <a:off x="615825" y="908720"/>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终止线程的</a:t>
            </a:r>
            <a:r>
              <a:rPr lang="en-US" altLang="zh-CN" sz="2800" dirty="0">
                <a:solidFill>
                  <a:srgbClr val="00B0F0"/>
                </a:solidFill>
                <a:latin typeface="华文宋体" panose="02010600040101010101" pitchFamily="2" charset="-122"/>
                <a:ea typeface="华文宋体" panose="02010600040101010101" pitchFamily="2" charset="-122"/>
              </a:rPr>
              <a:t>3</a:t>
            </a:r>
            <a:r>
              <a:rPr lang="zh-CN" altLang="en-US" sz="2800" dirty="0">
                <a:solidFill>
                  <a:srgbClr val="00B0F0"/>
                </a:solidFill>
                <a:latin typeface="华文宋体" panose="02010600040101010101" pitchFamily="2" charset="-122"/>
                <a:ea typeface="华文宋体" panose="02010600040101010101" pitchFamily="2" charset="-122"/>
              </a:rPr>
              <a:t>种方法</a:t>
            </a:r>
          </a:p>
        </p:txBody>
      </p:sp>
    </p:spTree>
    <p:extLst>
      <p:ext uri="{BB962C8B-B14F-4D97-AF65-F5344CB8AC3E}">
        <p14:creationId xmlns:p14="http://schemas.microsoft.com/office/powerpoint/2010/main" val="368062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线程的生命周期</a:t>
            </a:r>
          </a:p>
        </p:txBody>
      </p:sp>
      <p:sp>
        <p:nvSpPr>
          <p:cNvPr id="5" name="内容占位符 4"/>
          <p:cNvSpPr>
            <a:spLocks noGrp="1"/>
          </p:cNvSpPr>
          <p:nvPr>
            <p:ph sz="half" idx="1"/>
          </p:nvPr>
        </p:nvSpPr>
        <p:spPr>
          <a:xfrm>
            <a:off x="621804" y="1984678"/>
            <a:ext cx="10873208" cy="487332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当线程开始运行后，我们不可能让它一直处于运行状态（除非它的线程执行体足够短且无用户交互，瞬间就执行结束了），线程在运行过程中需要被中断，目的是使其他线程获得执行的机会，线程调度的细节取决于底层平台所采用的策略。</a:t>
            </a:r>
          </a:p>
        </p:txBody>
      </p:sp>
      <p:sp>
        <p:nvSpPr>
          <p:cNvPr id="4" name="标题 1"/>
          <p:cNvSpPr txBox="1">
            <a:spLocks/>
          </p:cNvSpPr>
          <p:nvPr/>
        </p:nvSpPr>
        <p:spPr>
          <a:xfrm>
            <a:off x="621804" y="980728"/>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线程阻塞</a:t>
            </a:r>
          </a:p>
        </p:txBody>
      </p:sp>
    </p:spTree>
    <p:extLst>
      <p:ext uri="{BB962C8B-B14F-4D97-AF65-F5344CB8AC3E}">
        <p14:creationId xmlns:p14="http://schemas.microsoft.com/office/powerpoint/2010/main" val="71397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线程的生命周期</a:t>
            </a:r>
          </a:p>
        </p:txBody>
      </p:sp>
      <p:sp>
        <p:nvSpPr>
          <p:cNvPr id="5" name="内容占位符 4"/>
          <p:cNvSpPr>
            <a:spLocks noGrp="1"/>
          </p:cNvSpPr>
          <p:nvPr>
            <p:ph sz="half" idx="1"/>
          </p:nvPr>
        </p:nvSpPr>
        <p:spPr>
          <a:xfrm>
            <a:off x="621804" y="1984678"/>
            <a:ext cx="10873208" cy="487332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线程可以用如下</a:t>
            </a:r>
            <a:r>
              <a:rPr lang="en-US" altLang="zh-CN" dirty="0">
                <a:latin typeface="华文宋体" panose="02010600040101010101" pitchFamily="2" charset="-122"/>
                <a:ea typeface="华文宋体" panose="02010600040101010101" pitchFamily="2" charset="-122"/>
              </a:rPr>
              <a:t>3</a:t>
            </a:r>
            <a:r>
              <a:rPr lang="zh-CN" altLang="en-US" dirty="0">
                <a:latin typeface="华文宋体" panose="02010600040101010101" pitchFamily="2" charset="-122"/>
                <a:ea typeface="华文宋体" panose="02010600040101010101" pitchFamily="2" charset="-122"/>
              </a:rPr>
              <a:t>种方式之一来结束，结束后的线程处于死亡状态。</a:t>
            </a:r>
          </a:p>
          <a:p>
            <a:r>
              <a:rPr lang="en-US" altLang="zh-CN" dirty="0">
                <a:latin typeface="华文宋体" panose="02010600040101010101" pitchFamily="2" charset="-122"/>
                <a:ea typeface="华文宋体" panose="02010600040101010101" pitchFamily="2" charset="-122"/>
              </a:rPr>
              <a:t>run()</a:t>
            </a:r>
            <a:r>
              <a:rPr lang="zh-CN" altLang="en-US" dirty="0">
                <a:latin typeface="华文宋体" panose="02010600040101010101" pitchFamily="2" charset="-122"/>
                <a:ea typeface="华文宋体" panose="02010600040101010101" pitchFamily="2" charset="-122"/>
              </a:rPr>
              <a:t>方法执行完成，线程正常结束。</a:t>
            </a:r>
          </a:p>
          <a:p>
            <a:r>
              <a:rPr lang="zh-CN" altLang="en-US" dirty="0">
                <a:latin typeface="华文宋体" panose="02010600040101010101" pitchFamily="2" charset="-122"/>
                <a:ea typeface="华文宋体" panose="02010600040101010101" pitchFamily="2" charset="-122"/>
              </a:rPr>
              <a:t>线程抛出一个未捕获的</a:t>
            </a:r>
            <a:r>
              <a:rPr lang="en-US" altLang="zh-CN" dirty="0">
                <a:latin typeface="华文宋体" panose="02010600040101010101" pitchFamily="2" charset="-122"/>
                <a:ea typeface="华文宋体" panose="02010600040101010101" pitchFamily="2" charset="-122"/>
              </a:rPr>
              <a:t>Exception</a:t>
            </a:r>
            <a:r>
              <a:rPr lang="zh-CN" altLang="en-US" dirty="0">
                <a:latin typeface="华文宋体" panose="02010600040101010101" pitchFamily="2" charset="-122"/>
                <a:ea typeface="华文宋体" panose="02010600040101010101" pitchFamily="2" charset="-122"/>
              </a:rPr>
              <a:t>或</a:t>
            </a:r>
            <a:r>
              <a:rPr lang="en-US" altLang="zh-CN" dirty="0">
                <a:latin typeface="华文宋体" panose="02010600040101010101" pitchFamily="2" charset="-122"/>
                <a:ea typeface="华文宋体" panose="02010600040101010101" pitchFamily="2" charset="-122"/>
              </a:rPr>
              <a:t>Error</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直接调用该线程的</a:t>
            </a:r>
            <a:r>
              <a:rPr lang="en-US" altLang="zh-CN" dirty="0">
                <a:latin typeface="华文宋体" panose="02010600040101010101" pitchFamily="2" charset="-122"/>
                <a:ea typeface="华文宋体" panose="02010600040101010101" pitchFamily="2" charset="-122"/>
              </a:rPr>
              <a:t>stop()</a:t>
            </a:r>
            <a:r>
              <a:rPr lang="zh-CN" altLang="en-US" dirty="0">
                <a:latin typeface="华文宋体" panose="02010600040101010101" pitchFamily="2" charset="-122"/>
                <a:ea typeface="华文宋体" panose="02010600040101010101" pitchFamily="2" charset="-122"/>
              </a:rPr>
              <a:t>方法来结束该线程，因为该方法容易导致死锁，所以不推荐使用。</a:t>
            </a:r>
          </a:p>
        </p:txBody>
      </p:sp>
      <p:sp>
        <p:nvSpPr>
          <p:cNvPr id="4" name="标题 1"/>
          <p:cNvSpPr txBox="1">
            <a:spLocks/>
          </p:cNvSpPr>
          <p:nvPr/>
        </p:nvSpPr>
        <p:spPr>
          <a:xfrm>
            <a:off x="621804" y="908720"/>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线程死亡</a:t>
            </a:r>
          </a:p>
        </p:txBody>
      </p:sp>
    </p:spTree>
    <p:extLst>
      <p:ext uri="{BB962C8B-B14F-4D97-AF65-F5344CB8AC3E}">
        <p14:creationId xmlns:p14="http://schemas.microsoft.com/office/powerpoint/2010/main" val="254798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控 制 线 程</a:t>
            </a:r>
          </a:p>
        </p:txBody>
      </p:sp>
      <p:sp>
        <p:nvSpPr>
          <p:cNvPr id="5" name="内容占位符 4"/>
          <p:cNvSpPr>
            <a:spLocks noGrp="1"/>
          </p:cNvSpPr>
          <p:nvPr>
            <p:ph sz="half" idx="1"/>
          </p:nvPr>
        </p:nvSpPr>
        <p:spPr>
          <a:xfrm>
            <a:off x="621804" y="1984678"/>
            <a:ext cx="10873208" cy="487332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在本章前面的演示代码中曾经多次使用到了</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类的</a:t>
            </a:r>
            <a:r>
              <a:rPr lang="en-US" altLang="zh-CN" dirty="0">
                <a:latin typeface="华文宋体" panose="02010600040101010101" pitchFamily="2" charset="-122"/>
                <a:ea typeface="华文宋体" panose="02010600040101010101" pitchFamily="2" charset="-122"/>
              </a:rPr>
              <a:t>join()</a:t>
            </a:r>
            <a:r>
              <a:rPr lang="zh-CN" altLang="en-US" dirty="0">
                <a:latin typeface="华文宋体" panose="02010600040101010101" pitchFamily="2" charset="-122"/>
                <a:ea typeface="华文宋体" panose="02010600040101010101" pitchFamily="2" charset="-122"/>
              </a:rPr>
              <a:t>方法，此方法的功能是使异步执行的线程变成同步执行。也就是说，当调用线程实例的</a:t>
            </a:r>
            <a:r>
              <a:rPr lang="en-US" altLang="zh-CN" dirty="0">
                <a:latin typeface="华文宋体" panose="02010600040101010101" pitchFamily="2" charset="-122"/>
                <a:ea typeface="华文宋体" panose="02010600040101010101" pitchFamily="2" charset="-122"/>
              </a:rPr>
              <a:t>start</a:t>
            </a:r>
            <a:r>
              <a:rPr lang="zh-CN" altLang="en-US" dirty="0">
                <a:latin typeface="华文宋体" panose="02010600040101010101" pitchFamily="2" charset="-122"/>
                <a:ea typeface="华文宋体" panose="02010600040101010101" pitchFamily="2" charset="-122"/>
              </a:rPr>
              <a:t>方法后，这个方法会立即返回，如果在调用</a:t>
            </a:r>
            <a:r>
              <a:rPr lang="en-US" altLang="zh-CN" dirty="0">
                <a:latin typeface="华文宋体" panose="02010600040101010101" pitchFamily="2" charset="-122"/>
                <a:ea typeface="华文宋体" panose="02010600040101010101" pitchFamily="2" charset="-122"/>
              </a:rPr>
              <a:t>start()</a:t>
            </a:r>
            <a:r>
              <a:rPr lang="zh-CN" altLang="en-US" dirty="0">
                <a:latin typeface="华文宋体" panose="02010600040101010101" pitchFamily="2" charset="-122"/>
                <a:ea typeface="华文宋体" panose="02010600040101010101" pitchFamily="2" charset="-122"/>
              </a:rPr>
              <a:t>方法后需要使用一个由这个线程计算得到的值，就必须使用</a:t>
            </a:r>
            <a:r>
              <a:rPr lang="en-US" altLang="zh-CN" dirty="0">
                <a:latin typeface="华文宋体" panose="02010600040101010101" pitchFamily="2" charset="-122"/>
                <a:ea typeface="华文宋体" panose="02010600040101010101" pitchFamily="2" charset="-122"/>
              </a:rPr>
              <a:t>join()</a:t>
            </a:r>
            <a:r>
              <a:rPr lang="zh-CN" altLang="en-US" dirty="0">
                <a:latin typeface="华文宋体" panose="02010600040101010101" pitchFamily="2" charset="-122"/>
                <a:ea typeface="华文宋体" panose="02010600040101010101" pitchFamily="2" charset="-122"/>
              </a:rPr>
              <a:t>方法。如果不使用</a:t>
            </a:r>
            <a:r>
              <a:rPr lang="en-US" altLang="zh-CN" dirty="0">
                <a:latin typeface="华文宋体" panose="02010600040101010101" pitchFamily="2" charset="-122"/>
                <a:ea typeface="华文宋体" panose="02010600040101010101" pitchFamily="2" charset="-122"/>
              </a:rPr>
              <a:t>join</a:t>
            </a:r>
            <a:r>
              <a:rPr lang="zh-CN" altLang="en-US" dirty="0">
                <a:latin typeface="华文宋体" panose="02010600040101010101" pitchFamily="2" charset="-122"/>
                <a:ea typeface="华文宋体" panose="02010600040101010101" pitchFamily="2" charset="-122"/>
              </a:rPr>
              <a:t>方法，就不能保证当执行到</a:t>
            </a:r>
            <a:r>
              <a:rPr lang="en-US" altLang="zh-CN" dirty="0">
                <a:latin typeface="华文宋体" panose="02010600040101010101" pitchFamily="2" charset="-122"/>
                <a:ea typeface="华文宋体" panose="02010600040101010101" pitchFamily="2" charset="-122"/>
              </a:rPr>
              <a:t>start</a:t>
            </a:r>
            <a:r>
              <a:rPr lang="zh-CN" altLang="en-US" dirty="0">
                <a:latin typeface="华文宋体" panose="02010600040101010101" pitchFamily="2" charset="-122"/>
                <a:ea typeface="华文宋体" panose="02010600040101010101" pitchFamily="2" charset="-122"/>
              </a:rPr>
              <a:t>方法后面的某条语句时，这个线程一定会执行完。而使用</a:t>
            </a:r>
            <a:r>
              <a:rPr lang="en-US" altLang="zh-CN" dirty="0">
                <a:latin typeface="华文宋体" panose="02010600040101010101" pitchFamily="2" charset="-122"/>
                <a:ea typeface="华文宋体" panose="02010600040101010101" pitchFamily="2" charset="-122"/>
              </a:rPr>
              <a:t>join()</a:t>
            </a:r>
            <a:r>
              <a:rPr lang="zh-CN" altLang="en-US" dirty="0">
                <a:latin typeface="华文宋体" panose="02010600040101010101" pitchFamily="2" charset="-122"/>
                <a:ea typeface="华文宋体" panose="02010600040101010101" pitchFamily="2" charset="-122"/>
              </a:rPr>
              <a:t>方法后，直到这个线程退出，程序才会往下执行。</a:t>
            </a:r>
          </a:p>
        </p:txBody>
      </p:sp>
      <p:sp>
        <p:nvSpPr>
          <p:cNvPr id="4" name="标题 1"/>
          <p:cNvSpPr txBox="1">
            <a:spLocks/>
          </p:cNvSpPr>
          <p:nvPr/>
        </p:nvSpPr>
        <p:spPr>
          <a:xfrm>
            <a:off x="621804" y="908720"/>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join</a:t>
            </a:r>
            <a:r>
              <a:rPr lang="zh-CN" altLang="en-US" sz="2800" dirty="0">
                <a:solidFill>
                  <a:srgbClr val="00B0F0"/>
                </a:solidFill>
                <a:latin typeface="华文宋体" panose="02010600040101010101" pitchFamily="2" charset="-122"/>
                <a:ea typeface="华文宋体" panose="02010600040101010101" pitchFamily="2" charset="-122"/>
              </a:rPr>
              <a:t>方法</a:t>
            </a:r>
          </a:p>
        </p:txBody>
      </p:sp>
    </p:spTree>
    <p:extLst>
      <p:ext uri="{BB962C8B-B14F-4D97-AF65-F5344CB8AC3E}">
        <p14:creationId xmlns:p14="http://schemas.microsoft.com/office/powerpoint/2010/main" val="89351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控 制 线 程</a:t>
            </a:r>
          </a:p>
        </p:txBody>
      </p:sp>
      <p:sp>
        <p:nvSpPr>
          <p:cNvPr id="5" name="内容占位符 4"/>
          <p:cNvSpPr>
            <a:spLocks noGrp="1"/>
          </p:cNvSpPr>
          <p:nvPr>
            <p:ph sz="half" idx="1"/>
          </p:nvPr>
        </p:nvSpPr>
        <p:spPr>
          <a:xfrm>
            <a:off x="621804" y="1984678"/>
            <a:ext cx="10873208" cy="487332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关键字</a:t>
            </a:r>
            <a:r>
              <a:rPr lang="en-US" altLang="zh-CN" dirty="0">
                <a:latin typeface="华文宋体" panose="02010600040101010101" pitchFamily="2" charset="-122"/>
                <a:ea typeface="华文宋体" panose="02010600040101010101" pitchFamily="2" charset="-122"/>
              </a:rPr>
              <a:t>volatile</a:t>
            </a:r>
            <a:r>
              <a:rPr lang="zh-CN" altLang="en-US" dirty="0">
                <a:latin typeface="华文宋体" panose="02010600040101010101" pitchFamily="2" charset="-122"/>
                <a:ea typeface="华文宋体" panose="02010600040101010101" pitchFamily="2" charset="-122"/>
              </a:rPr>
              <a:t>用于声明简单类型变量，例如</a:t>
            </a:r>
            <a:r>
              <a:rPr lang="en-US" altLang="zh-CN" dirty="0" err="1">
                <a:latin typeface="华文宋体" panose="02010600040101010101" pitchFamily="2" charset="-122"/>
                <a:ea typeface="华文宋体" panose="02010600040101010101" pitchFamily="2" charset="-122"/>
              </a:rPr>
              <a:t>int</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float</a:t>
            </a:r>
            <a:r>
              <a:rPr lang="zh-CN" altLang="en-US"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boolean</a:t>
            </a:r>
            <a:r>
              <a:rPr lang="zh-CN" altLang="en-US" dirty="0">
                <a:latin typeface="华文宋体" panose="02010600040101010101" pitchFamily="2" charset="-122"/>
                <a:ea typeface="华文宋体" panose="02010600040101010101" pitchFamily="2" charset="-122"/>
              </a:rPr>
              <a:t>等数据类型。如果这些简单数据类型声明为</a:t>
            </a:r>
            <a:r>
              <a:rPr lang="en-US" altLang="zh-CN" dirty="0">
                <a:latin typeface="华文宋体" panose="02010600040101010101" pitchFamily="2" charset="-122"/>
                <a:ea typeface="华文宋体" panose="02010600040101010101" pitchFamily="2" charset="-122"/>
              </a:rPr>
              <a:t>volatile</a:t>
            </a:r>
            <a:r>
              <a:rPr lang="zh-CN" altLang="en-US" dirty="0">
                <a:latin typeface="华文宋体" panose="02010600040101010101" pitchFamily="2" charset="-122"/>
                <a:ea typeface="华文宋体" panose="02010600040101010101" pitchFamily="2" charset="-122"/>
              </a:rPr>
              <a:t>，对它们的操作就会变成原子级别的。但这有一定的限制。</a:t>
            </a:r>
          </a:p>
        </p:txBody>
      </p:sp>
      <p:sp>
        <p:nvSpPr>
          <p:cNvPr id="4" name="标题 1"/>
          <p:cNvSpPr txBox="1">
            <a:spLocks/>
          </p:cNvSpPr>
          <p:nvPr/>
        </p:nvSpPr>
        <p:spPr>
          <a:xfrm>
            <a:off x="594201" y="908720"/>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慎重使用</a:t>
            </a:r>
            <a:r>
              <a:rPr lang="en-US" altLang="zh-CN" sz="2800" dirty="0">
                <a:solidFill>
                  <a:srgbClr val="00B0F0"/>
                </a:solidFill>
                <a:latin typeface="华文宋体" panose="02010600040101010101" pitchFamily="2" charset="-122"/>
                <a:ea typeface="华文宋体" panose="02010600040101010101" pitchFamily="2" charset="-122"/>
              </a:rPr>
              <a:t>volatile</a:t>
            </a:r>
            <a:r>
              <a:rPr lang="zh-CN" altLang="en-US" sz="2800" dirty="0">
                <a:solidFill>
                  <a:srgbClr val="00B0F0"/>
                </a:solidFill>
                <a:latin typeface="华文宋体" panose="02010600040101010101" pitchFamily="2" charset="-122"/>
                <a:ea typeface="华文宋体" panose="02010600040101010101" pitchFamily="2" charset="-122"/>
              </a:rPr>
              <a:t>关键字</a:t>
            </a:r>
          </a:p>
        </p:txBody>
      </p:sp>
    </p:spTree>
    <p:extLst>
      <p:ext uri="{BB962C8B-B14F-4D97-AF65-F5344CB8AC3E}">
        <p14:creationId xmlns:p14="http://schemas.microsoft.com/office/powerpoint/2010/main" val="399038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控 制 线 程</a:t>
            </a:r>
          </a:p>
        </p:txBody>
      </p:sp>
      <p:sp>
        <p:nvSpPr>
          <p:cNvPr id="5" name="内容占位符 4"/>
          <p:cNvSpPr>
            <a:spLocks noGrp="1"/>
          </p:cNvSpPr>
          <p:nvPr>
            <p:ph sz="half" idx="1"/>
          </p:nvPr>
        </p:nvSpPr>
        <p:spPr>
          <a:xfrm>
            <a:off x="621804" y="1984678"/>
            <a:ext cx="10873208" cy="4873322"/>
          </a:xfrm>
        </p:spPr>
        <p:txBody>
          <a:bodyPr>
            <a:normAutofit/>
          </a:bodyPr>
          <a:lstStyle/>
          <a:p>
            <a:pPr marL="0" indent="0">
              <a:buNone/>
            </a:pP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．后台线程</a:t>
            </a:r>
          </a:p>
          <a:p>
            <a:pPr marL="0" indent="0">
              <a:buNone/>
            </a:pP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．睡眠线程</a:t>
            </a:r>
          </a:p>
          <a:p>
            <a:pPr marL="0" indent="0">
              <a:buNone/>
            </a:pPr>
            <a:r>
              <a:rPr lang="en-US" altLang="zh-CN" dirty="0">
                <a:latin typeface="华文宋体" panose="02010600040101010101" pitchFamily="2" charset="-122"/>
                <a:ea typeface="华文宋体" panose="02010600040101010101" pitchFamily="2" charset="-122"/>
              </a:rPr>
              <a:t>3</a:t>
            </a:r>
            <a:r>
              <a:rPr lang="zh-CN" altLang="en-US" dirty="0">
                <a:latin typeface="华文宋体" panose="02010600040101010101" pitchFamily="2" charset="-122"/>
                <a:ea typeface="华文宋体" panose="02010600040101010101" pitchFamily="2" charset="-122"/>
              </a:rPr>
              <a:t>．线程让步</a:t>
            </a:r>
          </a:p>
        </p:txBody>
      </p:sp>
      <p:sp>
        <p:nvSpPr>
          <p:cNvPr id="4" name="标题 1"/>
          <p:cNvSpPr txBox="1">
            <a:spLocks/>
          </p:cNvSpPr>
          <p:nvPr/>
        </p:nvSpPr>
        <p:spPr>
          <a:xfrm>
            <a:off x="609069" y="908720"/>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后台、让步和睡眠</a:t>
            </a:r>
          </a:p>
        </p:txBody>
      </p:sp>
    </p:spTree>
    <p:extLst>
      <p:ext uri="{BB962C8B-B14F-4D97-AF65-F5344CB8AC3E}">
        <p14:creationId xmlns:p14="http://schemas.microsoft.com/office/powerpoint/2010/main" val="52619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微软雅黑" panose="020B0503020204020204" pitchFamily="34" charset="-122"/>
                <a:ea typeface="微软雅黑" panose="020B0503020204020204" pitchFamily="34" charset="-122"/>
              </a:rPr>
              <a:t>本章</a:t>
            </a:r>
            <a:r>
              <a:rPr lang="zh-CN" dirty="0" smtClean="0">
                <a:latin typeface="微软雅黑" panose="020B0503020204020204" pitchFamily="34" charset="-122"/>
                <a:ea typeface="微软雅黑" panose="020B0503020204020204" pitchFamily="34" charset="-122"/>
              </a:rPr>
              <a:t>内容</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17309" y="1844824"/>
            <a:ext cx="10157354" cy="5013176"/>
          </a:xfrm>
        </p:spPr>
        <p:txBody>
          <a:bodyPr rtlCol="0">
            <a:normAutofit/>
          </a:bodyPr>
          <a:lstStyle/>
          <a:p>
            <a:pPr>
              <a:buFont typeface="Wingdings" panose="05000000000000000000" pitchFamily="2" charset="2"/>
              <a:buChar char="l"/>
            </a:pPr>
            <a:r>
              <a:rPr lang="zh-CN" altLang="en-US" dirty="0"/>
              <a:t>线 程 基 础</a:t>
            </a:r>
          </a:p>
          <a:p>
            <a:pPr>
              <a:buFont typeface="Wingdings" panose="05000000000000000000" pitchFamily="2" charset="2"/>
              <a:buChar char="l"/>
            </a:pPr>
            <a:r>
              <a:rPr lang="zh-CN" altLang="en-US" dirty="0"/>
              <a:t>创 建 线 程</a:t>
            </a:r>
          </a:p>
          <a:p>
            <a:pPr>
              <a:buFont typeface="Wingdings" panose="05000000000000000000" pitchFamily="2" charset="2"/>
              <a:buChar char="l"/>
            </a:pPr>
            <a:r>
              <a:rPr lang="zh-CN" altLang="en-US" dirty="0"/>
              <a:t>线程的生命周期</a:t>
            </a:r>
          </a:p>
          <a:p>
            <a:pPr>
              <a:buFont typeface="Wingdings" panose="05000000000000000000" pitchFamily="2" charset="2"/>
              <a:buChar char="l"/>
            </a:pPr>
            <a:r>
              <a:rPr lang="zh-CN" altLang="en-US" dirty="0"/>
              <a:t>控 制 线 </a:t>
            </a:r>
            <a:r>
              <a:rPr lang="zh-CN" altLang="en-US" dirty="0" smtClean="0"/>
              <a:t>程</a:t>
            </a:r>
            <a:endParaRPr lang="zh-CN" altLang="en-US"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线 程 基 础</a:t>
            </a:r>
          </a:p>
        </p:txBody>
      </p:sp>
      <p:sp>
        <p:nvSpPr>
          <p:cNvPr id="5" name="内容占位符 4"/>
          <p:cNvSpPr>
            <a:spLocks noGrp="1"/>
          </p:cNvSpPr>
          <p:nvPr>
            <p:ph sz="half" idx="1"/>
          </p:nvPr>
        </p:nvSpPr>
        <p:spPr>
          <a:xfrm>
            <a:off x="621804" y="1984678"/>
            <a:ext cx="10873208" cy="4187521"/>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进程和线程是现代操作系统中两个必不可少的运行单位模型。在操作系统中通常会运行着可以有多个进程，这些进程包括系统进程（由操作系统内部建立的进程）和用户进程（由用户程序建立的进程）；而一个进程中又会运行着可以有一个或多个线程。它们之间的区别主要在于：进程和进程之间不共享内存，也就是说系统中的进程是在各自独立的内存空间中运行的。而一个进程中的线程则是可以共享系统分派给这个进程的内存空间的。</a:t>
            </a:r>
          </a:p>
        </p:txBody>
      </p:sp>
      <p:sp>
        <p:nvSpPr>
          <p:cNvPr id="4" name="标题 1"/>
          <p:cNvSpPr txBox="1">
            <a:spLocks/>
          </p:cNvSpPr>
          <p:nvPr/>
        </p:nvSpPr>
        <p:spPr>
          <a:xfrm>
            <a:off x="621804" y="980728"/>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线程与和进程概述</a:t>
            </a:r>
          </a:p>
        </p:txBody>
      </p:sp>
    </p:spTree>
    <p:extLst>
      <p:ext uri="{BB962C8B-B14F-4D97-AF65-F5344CB8AC3E}">
        <p14:creationId xmlns:p14="http://schemas.microsoft.com/office/powerpoint/2010/main" val="404628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线 程 基 础</a:t>
            </a:r>
          </a:p>
        </p:txBody>
      </p:sp>
      <p:sp>
        <p:nvSpPr>
          <p:cNvPr id="5" name="内容占位符 4"/>
          <p:cNvSpPr>
            <a:spLocks noGrp="1"/>
          </p:cNvSpPr>
          <p:nvPr>
            <p:ph sz="half" idx="1"/>
          </p:nvPr>
        </p:nvSpPr>
        <p:spPr>
          <a:xfrm>
            <a:off x="621804" y="1984678"/>
            <a:ext cx="10873208" cy="4187521"/>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）充分利用</a:t>
            </a:r>
            <a:r>
              <a:rPr lang="en-US" altLang="zh-CN" dirty="0">
                <a:latin typeface="华文宋体" panose="02010600040101010101" pitchFamily="2" charset="-122"/>
                <a:ea typeface="华文宋体" panose="02010600040101010101" pitchFamily="2" charset="-122"/>
              </a:rPr>
              <a:t>CPU</a:t>
            </a:r>
            <a:r>
              <a:rPr lang="zh-CN" altLang="en-US" dirty="0">
                <a:latin typeface="华文宋体" panose="02010600040101010101" pitchFamily="2" charset="-122"/>
                <a:ea typeface="华文宋体" panose="02010600040101010101" pitchFamily="2" charset="-122"/>
              </a:rPr>
              <a:t>资源。</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）简化编程模型。</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3</a:t>
            </a:r>
            <a:r>
              <a:rPr lang="zh-CN" altLang="en-US" dirty="0">
                <a:latin typeface="华文宋体" panose="02010600040101010101" pitchFamily="2" charset="-122"/>
                <a:ea typeface="华文宋体" panose="02010600040101010101" pitchFamily="2" charset="-122"/>
              </a:rPr>
              <a:t>）简化异步事件的处理。</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）使</a:t>
            </a:r>
            <a:r>
              <a:rPr lang="en-US" altLang="zh-CN" dirty="0">
                <a:latin typeface="华文宋体" panose="02010600040101010101" pitchFamily="2" charset="-122"/>
                <a:ea typeface="华文宋体" panose="02010600040101010101" pitchFamily="2" charset="-122"/>
              </a:rPr>
              <a:t>GUI</a:t>
            </a:r>
            <a:r>
              <a:rPr lang="zh-CN" altLang="en-US" dirty="0">
                <a:latin typeface="华文宋体" panose="02010600040101010101" pitchFamily="2" charset="-122"/>
                <a:ea typeface="华文宋体" panose="02010600040101010101" pitchFamily="2" charset="-122"/>
              </a:rPr>
              <a:t>更有效率。</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）提高程序的执行效率。</a:t>
            </a:r>
          </a:p>
        </p:txBody>
      </p:sp>
      <p:sp>
        <p:nvSpPr>
          <p:cNvPr id="4" name="标题 1"/>
          <p:cNvSpPr txBox="1">
            <a:spLocks/>
          </p:cNvSpPr>
          <p:nvPr/>
        </p:nvSpPr>
        <p:spPr>
          <a:xfrm>
            <a:off x="650025" y="980728"/>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线程带来的意义</a:t>
            </a:r>
          </a:p>
        </p:txBody>
      </p:sp>
    </p:spTree>
    <p:extLst>
      <p:ext uri="{BB962C8B-B14F-4D97-AF65-F5344CB8AC3E}">
        <p14:creationId xmlns:p14="http://schemas.microsoft.com/office/powerpoint/2010/main" val="19366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线 程 基 础</a:t>
            </a:r>
          </a:p>
        </p:txBody>
      </p:sp>
      <p:sp>
        <p:nvSpPr>
          <p:cNvPr id="5" name="内容占位符 4"/>
          <p:cNvSpPr>
            <a:spLocks noGrp="1"/>
          </p:cNvSpPr>
          <p:nvPr>
            <p:ph sz="half" idx="1"/>
          </p:nvPr>
        </p:nvSpPr>
        <p:spPr>
          <a:xfrm>
            <a:off x="621804" y="1984678"/>
            <a:ext cx="10873208" cy="4187521"/>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由于</a:t>
            </a:r>
            <a:r>
              <a:rPr lang="en-US" altLang="zh-CN" dirty="0">
                <a:latin typeface="华文宋体" panose="02010600040101010101" pitchFamily="2" charset="-122"/>
                <a:ea typeface="华文宋体" panose="02010600040101010101" pitchFamily="2" charset="-122"/>
              </a:rPr>
              <a:t>Java</a:t>
            </a:r>
            <a:r>
              <a:rPr lang="zh-CN" altLang="en-US" dirty="0">
                <a:latin typeface="华文宋体" panose="02010600040101010101" pitchFamily="2" charset="-122"/>
                <a:ea typeface="华文宋体" panose="02010600040101010101" pitchFamily="2" charset="-122"/>
              </a:rPr>
              <a:t>是纯面向对象语言，其线程模型自然也是面向对象的。</a:t>
            </a:r>
            <a:r>
              <a:rPr lang="en-US" altLang="zh-CN" dirty="0">
                <a:latin typeface="华文宋体" panose="02010600040101010101" pitchFamily="2" charset="-122"/>
                <a:ea typeface="华文宋体" panose="02010600040101010101" pitchFamily="2" charset="-122"/>
              </a:rPr>
              <a:t>Java</a:t>
            </a:r>
            <a:r>
              <a:rPr lang="zh-CN" altLang="en-US" dirty="0">
                <a:latin typeface="华文宋体" panose="02010600040101010101" pitchFamily="2" charset="-122"/>
                <a:ea typeface="华文宋体" panose="02010600040101010101" pitchFamily="2" charset="-122"/>
              </a:rPr>
              <a:t>通过</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类将线程所必须的功能都封装了起来。要想建立一个线程，必须要有一个线程执行函数，这个线程执行函数就是</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类的</a:t>
            </a:r>
            <a:r>
              <a:rPr lang="en-US" altLang="zh-CN" dirty="0">
                <a:latin typeface="华文宋体" panose="02010600040101010101" pitchFamily="2" charset="-122"/>
                <a:ea typeface="华文宋体" panose="02010600040101010101" pitchFamily="2" charset="-122"/>
              </a:rPr>
              <a:t>run()</a:t>
            </a:r>
            <a:r>
              <a:rPr lang="zh-CN" altLang="en-US" dirty="0">
                <a:latin typeface="华文宋体" panose="02010600040101010101" pitchFamily="2" charset="-122"/>
                <a:ea typeface="华文宋体" panose="02010600040101010101" pitchFamily="2" charset="-122"/>
              </a:rPr>
              <a:t>方法。但在</a:t>
            </a:r>
            <a:r>
              <a:rPr lang="en-US" altLang="zh-CN" dirty="0">
                <a:latin typeface="华文宋体" panose="02010600040101010101" pitchFamily="2" charset="-122"/>
                <a:ea typeface="华文宋体" panose="02010600040101010101" pitchFamily="2" charset="-122"/>
              </a:rPr>
              <a:t>run()</a:t>
            </a:r>
            <a:r>
              <a:rPr lang="zh-CN" altLang="en-US" dirty="0">
                <a:latin typeface="华文宋体" panose="02010600040101010101" pitchFamily="2" charset="-122"/>
                <a:ea typeface="华文宋体" panose="02010600040101010101" pitchFamily="2" charset="-122"/>
              </a:rPr>
              <a:t>方法之前，</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类还有一个</a:t>
            </a:r>
            <a:r>
              <a:rPr lang="en-US" altLang="zh-CN" dirty="0">
                <a:latin typeface="华文宋体" panose="02010600040101010101" pitchFamily="2" charset="-122"/>
                <a:ea typeface="华文宋体" panose="02010600040101010101" pitchFamily="2" charset="-122"/>
              </a:rPr>
              <a:t>start()</a:t>
            </a:r>
            <a:r>
              <a:rPr lang="zh-CN" altLang="en-US" dirty="0">
                <a:latin typeface="华文宋体" panose="02010600040101010101" pitchFamily="2" charset="-122"/>
                <a:ea typeface="华文宋体" panose="02010600040101010101" pitchFamily="2" charset="-122"/>
              </a:rPr>
              <a:t>方法，这个方法的任务是负责建立线程，相当于调用</a:t>
            </a:r>
            <a:r>
              <a:rPr lang="en-US" altLang="zh-CN" dirty="0">
                <a:latin typeface="华文宋体" panose="02010600040101010101" pitchFamily="2" charset="-122"/>
                <a:ea typeface="华文宋体" panose="02010600040101010101" pitchFamily="2" charset="-122"/>
              </a:rPr>
              <a:t>Windows</a:t>
            </a:r>
            <a:r>
              <a:rPr lang="zh-CN" altLang="en-US" dirty="0">
                <a:latin typeface="华文宋体" panose="02010600040101010101" pitchFamily="2" charset="-122"/>
                <a:ea typeface="华文宋体" panose="02010600040101010101" pitchFamily="2" charset="-122"/>
              </a:rPr>
              <a:t>的建立线程函数</a:t>
            </a:r>
            <a:r>
              <a:rPr lang="en-US" altLang="zh-CN" dirty="0" err="1">
                <a:latin typeface="华文宋体" panose="02010600040101010101" pitchFamily="2" charset="-122"/>
                <a:ea typeface="华文宋体" panose="02010600040101010101" pitchFamily="2" charset="-122"/>
              </a:rPr>
              <a:t>CreateThread</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。当调用</a:t>
            </a:r>
            <a:r>
              <a:rPr lang="en-US" altLang="zh-CN" dirty="0">
                <a:latin typeface="华文宋体" panose="02010600040101010101" pitchFamily="2" charset="-122"/>
                <a:ea typeface="华文宋体" panose="02010600040101010101" pitchFamily="2" charset="-122"/>
              </a:rPr>
              <a:t>start()</a:t>
            </a:r>
            <a:r>
              <a:rPr lang="zh-CN" altLang="en-US" dirty="0">
                <a:latin typeface="华文宋体" panose="02010600040101010101" pitchFamily="2" charset="-122"/>
                <a:ea typeface="华文宋体" panose="02010600040101010101" pitchFamily="2" charset="-122"/>
              </a:rPr>
              <a:t>方法后，如果线程建立成功，则自动调用</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类的</a:t>
            </a:r>
            <a:r>
              <a:rPr lang="en-US" altLang="zh-CN" dirty="0">
                <a:latin typeface="华文宋体" panose="02010600040101010101" pitchFamily="2" charset="-122"/>
                <a:ea typeface="华文宋体" panose="02010600040101010101" pitchFamily="2" charset="-122"/>
              </a:rPr>
              <a:t>run()</a:t>
            </a:r>
            <a:r>
              <a:rPr lang="zh-CN" altLang="en-US" dirty="0">
                <a:latin typeface="华文宋体" panose="02010600040101010101" pitchFamily="2" charset="-122"/>
                <a:ea typeface="华文宋体" panose="02010600040101010101" pitchFamily="2" charset="-122"/>
              </a:rPr>
              <a:t>方法。因此，任何继承于</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的</a:t>
            </a:r>
            <a:r>
              <a:rPr lang="en-US" altLang="zh-CN" dirty="0">
                <a:latin typeface="华文宋体" panose="02010600040101010101" pitchFamily="2" charset="-122"/>
                <a:ea typeface="华文宋体" panose="02010600040101010101" pitchFamily="2" charset="-122"/>
              </a:rPr>
              <a:t>Java</a:t>
            </a:r>
            <a:r>
              <a:rPr lang="zh-CN" altLang="en-US" dirty="0">
                <a:latin typeface="华文宋体" panose="02010600040101010101" pitchFamily="2" charset="-122"/>
                <a:ea typeface="华文宋体" panose="02010600040101010101" pitchFamily="2" charset="-122"/>
              </a:rPr>
              <a:t>类都可以通过</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类中的</a:t>
            </a:r>
            <a:r>
              <a:rPr lang="en-US" altLang="zh-CN" dirty="0">
                <a:latin typeface="华文宋体" panose="02010600040101010101" pitchFamily="2" charset="-122"/>
                <a:ea typeface="华文宋体" panose="02010600040101010101" pitchFamily="2" charset="-122"/>
              </a:rPr>
              <a:t>start()</a:t>
            </a:r>
            <a:r>
              <a:rPr lang="zh-CN" altLang="en-US" dirty="0">
                <a:latin typeface="华文宋体" panose="02010600040101010101" pitchFamily="2" charset="-122"/>
                <a:ea typeface="华文宋体" panose="02010600040101010101" pitchFamily="2" charset="-122"/>
              </a:rPr>
              <a:t>方法来建立线程。如果想运行自己的线程执行函数，那就要覆盖</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类的</a:t>
            </a:r>
            <a:r>
              <a:rPr lang="en-US" altLang="zh-CN" dirty="0">
                <a:latin typeface="华文宋体" panose="02010600040101010101" pitchFamily="2" charset="-122"/>
                <a:ea typeface="华文宋体" panose="02010600040101010101" pitchFamily="2" charset="-122"/>
              </a:rPr>
              <a:t>run()</a:t>
            </a:r>
            <a:r>
              <a:rPr lang="zh-CN" altLang="en-US" dirty="0">
                <a:latin typeface="华文宋体" panose="02010600040101010101" pitchFamily="2" charset="-122"/>
                <a:ea typeface="华文宋体" panose="02010600040101010101" pitchFamily="2" charset="-122"/>
              </a:rPr>
              <a:t>方法。</a:t>
            </a:r>
          </a:p>
        </p:txBody>
      </p:sp>
      <p:sp>
        <p:nvSpPr>
          <p:cNvPr id="4" name="标题 1"/>
          <p:cNvSpPr txBox="1">
            <a:spLocks/>
          </p:cNvSpPr>
          <p:nvPr/>
        </p:nvSpPr>
        <p:spPr>
          <a:xfrm>
            <a:off x="621804" y="908720"/>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latin typeface="华文宋体" panose="02010600040101010101" pitchFamily="2" charset="-122"/>
                <a:ea typeface="华文宋体" panose="02010600040101010101" pitchFamily="2" charset="-122"/>
              </a:rPr>
              <a:t>Java</a:t>
            </a:r>
            <a:r>
              <a:rPr lang="zh-CN" altLang="en-US" sz="2800" dirty="0">
                <a:solidFill>
                  <a:srgbClr val="00B0F0"/>
                </a:solidFill>
                <a:latin typeface="华文宋体" panose="02010600040101010101" pitchFamily="2" charset="-122"/>
                <a:ea typeface="华文宋体" panose="02010600040101010101" pitchFamily="2" charset="-122"/>
              </a:rPr>
              <a:t>的线程模型</a:t>
            </a:r>
          </a:p>
        </p:txBody>
      </p:sp>
    </p:spTree>
    <p:extLst>
      <p:ext uri="{BB962C8B-B14F-4D97-AF65-F5344CB8AC3E}">
        <p14:creationId xmlns:p14="http://schemas.microsoft.com/office/powerpoint/2010/main" val="361041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创 建 线 程</a:t>
            </a:r>
          </a:p>
        </p:txBody>
      </p:sp>
      <p:sp>
        <p:nvSpPr>
          <p:cNvPr id="5" name="内容占位符 4"/>
          <p:cNvSpPr>
            <a:spLocks noGrp="1"/>
          </p:cNvSpPr>
          <p:nvPr>
            <p:ph sz="half" idx="1"/>
          </p:nvPr>
        </p:nvSpPr>
        <p:spPr>
          <a:xfrm>
            <a:off x="621804" y="1780238"/>
            <a:ext cx="10873208" cy="5332754"/>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因为在使用</a:t>
            </a:r>
            <a:r>
              <a:rPr lang="en-US" altLang="zh-CN" dirty="0">
                <a:latin typeface="华文宋体" panose="02010600040101010101" pitchFamily="2" charset="-122"/>
                <a:ea typeface="华文宋体" panose="02010600040101010101" pitchFamily="2" charset="-122"/>
              </a:rPr>
              <a:t>Runnable</a:t>
            </a:r>
            <a:r>
              <a:rPr lang="zh-CN" altLang="en-US" dirty="0">
                <a:latin typeface="华文宋体" panose="02010600040101010101" pitchFamily="2" charset="-122"/>
                <a:ea typeface="华文宋体" panose="02010600040101010101" pitchFamily="2" charset="-122"/>
              </a:rPr>
              <a:t>接口创建线程时需要先建立一个</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实例，所以无论是通过</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类还是</a:t>
            </a:r>
            <a:r>
              <a:rPr lang="en-US" altLang="zh-CN" dirty="0">
                <a:latin typeface="华文宋体" panose="02010600040101010101" pitchFamily="2" charset="-122"/>
                <a:ea typeface="华文宋体" panose="02010600040101010101" pitchFamily="2" charset="-122"/>
              </a:rPr>
              <a:t>Runnable</a:t>
            </a:r>
            <a:r>
              <a:rPr lang="zh-CN" altLang="en-US" dirty="0">
                <a:latin typeface="华文宋体" panose="02010600040101010101" pitchFamily="2" charset="-122"/>
                <a:ea typeface="华文宋体" panose="02010600040101010101" pitchFamily="2" charset="-122"/>
              </a:rPr>
              <a:t>接口建立线程，都必须建立</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类或它的子类的实例。</a:t>
            </a:r>
          </a:p>
          <a:p>
            <a:r>
              <a:rPr lang="en-US" altLang="zh-CN" dirty="0">
                <a:latin typeface="华文宋体" panose="02010600040101010101" pitchFamily="2" charset="-122"/>
                <a:ea typeface="华文宋体" panose="02010600040101010101" pitchFamily="2" charset="-122"/>
              </a:rPr>
              <a:t>public Thread( );</a:t>
            </a:r>
          </a:p>
          <a:p>
            <a:r>
              <a:rPr lang="en-US" altLang="zh-CN" dirty="0">
                <a:latin typeface="华文宋体" panose="02010600040101010101" pitchFamily="2" charset="-122"/>
                <a:ea typeface="华文宋体" panose="02010600040101010101" pitchFamily="2" charset="-122"/>
              </a:rPr>
              <a:t>public Thread(Runnable target);</a:t>
            </a:r>
          </a:p>
          <a:p>
            <a:r>
              <a:rPr lang="en-US" altLang="zh-CN" dirty="0">
                <a:latin typeface="华文宋体" panose="02010600040101010101" pitchFamily="2" charset="-122"/>
                <a:ea typeface="华文宋体" panose="02010600040101010101" pitchFamily="2" charset="-122"/>
              </a:rPr>
              <a:t>public Thread(String name);</a:t>
            </a:r>
          </a:p>
          <a:p>
            <a:r>
              <a:rPr lang="en-US" altLang="zh-CN" dirty="0">
                <a:latin typeface="华文宋体" panose="02010600040101010101" pitchFamily="2" charset="-122"/>
                <a:ea typeface="华文宋体" panose="02010600040101010101" pitchFamily="2" charset="-122"/>
              </a:rPr>
              <a:t>public Thread(Runnable target, String name);</a:t>
            </a:r>
          </a:p>
          <a:p>
            <a:r>
              <a:rPr lang="en-US" altLang="zh-CN" dirty="0">
                <a:latin typeface="华文宋体" panose="02010600040101010101" pitchFamily="2" charset="-122"/>
                <a:ea typeface="华文宋体" panose="02010600040101010101" pitchFamily="2" charset="-122"/>
              </a:rPr>
              <a:t>public Thread(</a:t>
            </a:r>
            <a:r>
              <a:rPr lang="en-US" altLang="zh-CN" dirty="0" err="1">
                <a:latin typeface="华文宋体" panose="02010600040101010101" pitchFamily="2" charset="-122"/>
                <a:ea typeface="华文宋体" panose="02010600040101010101" pitchFamily="2" charset="-122"/>
              </a:rPr>
              <a:t>ThreadGroup</a:t>
            </a:r>
            <a:r>
              <a:rPr lang="en-US" altLang="zh-CN" dirty="0">
                <a:latin typeface="华文宋体" panose="02010600040101010101" pitchFamily="2" charset="-122"/>
                <a:ea typeface="华文宋体" panose="02010600040101010101" pitchFamily="2" charset="-122"/>
              </a:rPr>
              <a:t> group, Runnable target);</a:t>
            </a:r>
          </a:p>
          <a:p>
            <a:r>
              <a:rPr lang="en-US" altLang="zh-CN" dirty="0">
                <a:latin typeface="华文宋体" panose="02010600040101010101" pitchFamily="2" charset="-122"/>
                <a:ea typeface="华文宋体" panose="02010600040101010101" pitchFamily="2" charset="-122"/>
              </a:rPr>
              <a:t>public Thread(</a:t>
            </a:r>
            <a:r>
              <a:rPr lang="en-US" altLang="zh-CN" dirty="0" err="1">
                <a:latin typeface="华文宋体" panose="02010600040101010101" pitchFamily="2" charset="-122"/>
                <a:ea typeface="华文宋体" panose="02010600040101010101" pitchFamily="2" charset="-122"/>
              </a:rPr>
              <a:t>ThreadGroup</a:t>
            </a:r>
            <a:r>
              <a:rPr lang="en-US" altLang="zh-CN" dirty="0">
                <a:latin typeface="华文宋体" panose="02010600040101010101" pitchFamily="2" charset="-122"/>
                <a:ea typeface="华文宋体" panose="02010600040101010101" pitchFamily="2" charset="-122"/>
              </a:rPr>
              <a:t> group, String name);</a:t>
            </a:r>
          </a:p>
          <a:p>
            <a:r>
              <a:rPr lang="en-US" altLang="zh-CN" dirty="0">
                <a:latin typeface="华文宋体" panose="02010600040101010101" pitchFamily="2" charset="-122"/>
                <a:ea typeface="华文宋体" panose="02010600040101010101" pitchFamily="2" charset="-122"/>
              </a:rPr>
              <a:t>public Thread(</a:t>
            </a:r>
            <a:r>
              <a:rPr lang="en-US" altLang="zh-CN" dirty="0" err="1">
                <a:latin typeface="华文宋体" panose="02010600040101010101" pitchFamily="2" charset="-122"/>
                <a:ea typeface="华文宋体" panose="02010600040101010101" pitchFamily="2" charset="-122"/>
              </a:rPr>
              <a:t>ThreadGroup</a:t>
            </a:r>
            <a:r>
              <a:rPr lang="en-US" altLang="zh-CN" dirty="0">
                <a:latin typeface="华文宋体" panose="02010600040101010101" pitchFamily="2" charset="-122"/>
                <a:ea typeface="华文宋体" panose="02010600040101010101" pitchFamily="2" charset="-122"/>
              </a:rPr>
              <a:t> group, Runnable target, String name);</a:t>
            </a:r>
          </a:p>
          <a:p>
            <a:r>
              <a:rPr lang="en-US" altLang="zh-CN" dirty="0">
                <a:latin typeface="华文宋体" panose="02010600040101010101" pitchFamily="2" charset="-122"/>
                <a:ea typeface="华文宋体" panose="02010600040101010101" pitchFamily="2" charset="-122"/>
              </a:rPr>
              <a:t>public Thread(</a:t>
            </a:r>
            <a:r>
              <a:rPr lang="en-US" altLang="zh-CN" dirty="0" err="1">
                <a:latin typeface="华文宋体" panose="02010600040101010101" pitchFamily="2" charset="-122"/>
                <a:ea typeface="华文宋体" panose="02010600040101010101" pitchFamily="2" charset="-122"/>
              </a:rPr>
              <a:t>ThreadGroup</a:t>
            </a:r>
            <a:r>
              <a:rPr lang="en-US" altLang="zh-CN" dirty="0">
                <a:latin typeface="华文宋体" panose="02010600040101010101" pitchFamily="2" charset="-122"/>
                <a:ea typeface="华文宋体" panose="02010600040101010101" pitchFamily="2" charset="-122"/>
              </a:rPr>
              <a:t> group, Runnable target, String name, long </a:t>
            </a:r>
            <a:r>
              <a:rPr lang="en-US" altLang="zh-CN" dirty="0" err="1">
                <a:latin typeface="华文宋体" panose="02010600040101010101" pitchFamily="2" charset="-122"/>
                <a:ea typeface="华文宋体" panose="02010600040101010101" pitchFamily="2" charset="-122"/>
              </a:rPr>
              <a:t>stackSize</a:t>
            </a:r>
            <a:r>
              <a:rPr lang="en-US" altLang="zh-CN" dirty="0">
                <a:latin typeface="华文宋体" panose="02010600040101010101" pitchFamily="2" charset="-122"/>
                <a:ea typeface="华文宋体" panose="02010600040101010101" pitchFamily="2" charset="-122"/>
              </a:rPr>
              <a:t>);</a:t>
            </a:r>
          </a:p>
        </p:txBody>
      </p:sp>
      <p:sp>
        <p:nvSpPr>
          <p:cNvPr id="4" name="标题 1"/>
          <p:cNvSpPr txBox="1">
            <a:spLocks/>
          </p:cNvSpPr>
          <p:nvPr/>
        </p:nvSpPr>
        <p:spPr>
          <a:xfrm>
            <a:off x="621804" y="980728"/>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Thread</a:t>
            </a:r>
            <a:r>
              <a:rPr lang="zh-CN" altLang="en-US" sz="2800" dirty="0">
                <a:solidFill>
                  <a:srgbClr val="00B0F0"/>
                </a:solidFill>
                <a:latin typeface="华文宋体" panose="02010600040101010101" pitchFamily="2" charset="-122"/>
                <a:ea typeface="华文宋体" panose="02010600040101010101" pitchFamily="2" charset="-122"/>
              </a:rPr>
              <a:t>类创建线程</a:t>
            </a:r>
          </a:p>
        </p:txBody>
      </p:sp>
    </p:spTree>
    <p:extLst>
      <p:ext uri="{BB962C8B-B14F-4D97-AF65-F5344CB8AC3E}">
        <p14:creationId xmlns:p14="http://schemas.microsoft.com/office/powerpoint/2010/main" val="270715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创 建 线 程</a:t>
            </a:r>
          </a:p>
        </p:txBody>
      </p:sp>
      <p:sp>
        <p:nvSpPr>
          <p:cNvPr id="5" name="内容占位符 4"/>
          <p:cNvSpPr>
            <a:spLocks noGrp="1"/>
          </p:cNvSpPr>
          <p:nvPr>
            <p:ph sz="half" idx="1"/>
          </p:nvPr>
        </p:nvSpPr>
        <p:spPr>
          <a:xfrm>
            <a:off x="621804" y="1984678"/>
            <a:ext cx="10873208" cy="487332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在实现</a:t>
            </a:r>
            <a:r>
              <a:rPr lang="en-US" altLang="zh-CN" dirty="0">
                <a:latin typeface="华文宋体" panose="02010600040101010101" pitchFamily="2" charset="-122"/>
                <a:ea typeface="华文宋体" panose="02010600040101010101" pitchFamily="2" charset="-122"/>
              </a:rPr>
              <a:t>Runnable</a:t>
            </a:r>
            <a:r>
              <a:rPr lang="zh-CN" altLang="en-US" dirty="0">
                <a:latin typeface="华文宋体" panose="02010600040101010101" pitchFamily="2" charset="-122"/>
                <a:ea typeface="华文宋体" panose="02010600040101010101" pitchFamily="2" charset="-122"/>
              </a:rPr>
              <a:t>接口的类时，必须使用类</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的实例才能创建线程。使用接口</a:t>
            </a:r>
            <a:r>
              <a:rPr lang="en-US" altLang="zh-CN" dirty="0">
                <a:latin typeface="华文宋体" panose="02010600040101010101" pitchFamily="2" charset="-122"/>
                <a:ea typeface="华文宋体" panose="02010600040101010101" pitchFamily="2" charset="-122"/>
              </a:rPr>
              <a:t>Runnable</a:t>
            </a:r>
            <a:r>
              <a:rPr lang="zh-CN" altLang="en-US" dirty="0">
                <a:latin typeface="华文宋体" panose="02010600040101010101" pitchFamily="2" charset="-122"/>
                <a:ea typeface="华文宋体" panose="02010600040101010101" pitchFamily="2" charset="-122"/>
              </a:rPr>
              <a:t>创建线程的过程分为如下两个步骤。</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）将实现</a:t>
            </a:r>
            <a:r>
              <a:rPr lang="en-US" altLang="zh-CN" dirty="0">
                <a:latin typeface="华文宋体" panose="02010600040101010101" pitchFamily="2" charset="-122"/>
                <a:ea typeface="华文宋体" panose="02010600040101010101" pitchFamily="2" charset="-122"/>
              </a:rPr>
              <a:t>Runnable</a:t>
            </a:r>
            <a:r>
              <a:rPr lang="zh-CN" altLang="en-US" dirty="0">
                <a:latin typeface="华文宋体" panose="02010600040101010101" pitchFamily="2" charset="-122"/>
                <a:ea typeface="华文宋体" panose="02010600040101010101" pitchFamily="2" charset="-122"/>
              </a:rPr>
              <a:t>接口的类实例化。</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）建立一个</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对象，并将第一步实例化后的对象作为参数传入</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类的构造方法，最后通过</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类的</a:t>
            </a:r>
            <a:r>
              <a:rPr lang="en-US" altLang="zh-CN" dirty="0">
                <a:latin typeface="华文宋体" panose="02010600040101010101" pitchFamily="2" charset="-122"/>
                <a:ea typeface="华文宋体" panose="02010600040101010101" pitchFamily="2" charset="-122"/>
              </a:rPr>
              <a:t>start()</a:t>
            </a:r>
            <a:r>
              <a:rPr lang="zh-CN" altLang="en-US" dirty="0">
                <a:latin typeface="华文宋体" panose="02010600040101010101" pitchFamily="2" charset="-122"/>
                <a:ea typeface="华文宋体" panose="02010600040101010101" pitchFamily="2" charset="-122"/>
              </a:rPr>
              <a:t>方法建立线程。</a:t>
            </a:r>
          </a:p>
          <a:p>
            <a:pPr marL="0" indent="0">
              <a:buNone/>
            </a:pPr>
            <a:endParaRPr lang="zh-CN" altLang="en-US"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980728"/>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Runnable</a:t>
            </a:r>
            <a:r>
              <a:rPr lang="zh-CN" altLang="en-US" sz="2800" dirty="0">
                <a:solidFill>
                  <a:srgbClr val="00B0F0"/>
                </a:solidFill>
                <a:latin typeface="华文宋体" panose="02010600040101010101" pitchFamily="2" charset="-122"/>
                <a:ea typeface="华文宋体" panose="02010600040101010101" pitchFamily="2" charset="-122"/>
              </a:rPr>
              <a:t>接口创建线程</a:t>
            </a:r>
          </a:p>
        </p:txBody>
      </p:sp>
    </p:spTree>
    <p:extLst>
      <p:ext uri="{BB962C8B-B14F-4D97-AF65-F5344CB8AC3E}">
        <p14:creationId xmlns:p14="http://schemas.microsoft.com/office/powerpoint/2010/main" val="384906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创 建 线 程</a:t>
            </a:r>
          </a:p>
        </p:txBody>
      </p:sp>
      <p:sp>
        <p:nvSpPr>
          <p:cNvPr id="5" name="内容占位符 4"/>
          <p:cNvSpPr>
            <a:spLocks noGrp="1"/>
          </p:cNvSpPr>
          <p:nvPr>
            <p:ph sz="half" idx="1"/>
          </p:nvPr>
        </p:nvSpPr>
        <p:spPr>
          <a:xfrm>
            <a:off x="621804" y="1984678"/>
            <a:ext cx="10873208" cy="487332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 9</a:t>
            </a:r>
            <a:r>
              <a:rPr lang="zh-CN" altLang="en-US" dirty="0">
                <a:latin typeface="华文宋体" panose="02010600040101010101" pitchFamily="2" charset="-122"/>
                <a:ea typeface="华文宋体" panose="02010600040101010101" pitchFamily="2" charset="-122"/>
              </a:rPr>
              <a:t>版本的类</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中新增了</a:t>
            </a:r>
            <a:r>
              <a:rPr lang="en-US" altLang="zh-CN" dirty="0" err="1">
                <a:latin typeface="华文宋体" panose="02010600040101010101" pitchFamily="2" charset="-122"/>
                <a:ea typeface="华文宋体" panose="02010600040101010101" pitchFamily="2" charset="-122"/>
              </a:rPr>
              <a:t>onSpinWait</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方法，功能是在循环中等待某个条件的发生。当这个条件为真时，暂停当前的线程操作。</a:t>
            </a:r>
          </a:p>
        </p:txBody>
      </p:sp>
      <p:sp>
        <p:nvSpPr>
          <p:cNvPr id="4" name="标题 1"/>
          <p:cNvSpPr txBox="1">
            <a:spLocks/>
          </p:cNvSpPr>
          <p:nvPr/>
        </p:nvSpPr>
        <p:spPr>
          <a:xfrm>
            <a:off x="549796" y="908720"/>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Thread.onSpinWait</a:t>
            </a:r>
            <a:r>
              <a:rPr lang="en-US" altLang="zh-CN" sz="2800" dirty="0">
                <a:solidFill>
                  <a:srgbClr val="00B0F0"/>
                </a:solidFill>
                <a:latin typeface="华文宋体" panose="02010600040101010101" pitchFamily="2" charset="-122"/>
                <a:ea typeface="华文宋体" panose="02010600040101010101" pitchFamily="2" charset="-122"/>
              </a:rPr>
              <a:t>()</a:t>
            </a:r>
            <a:r>
              <a:rPr lang="zh-CN" altLang="en-US" sz="2800" dirty="0">
                <a:solidFill>
                  <a:srgbClr val="00B0F0"/>
                </a:solidFill>
                <a:latin typeface="华文宋体" panose="02010600040101010101" pitchFamily="2" charset="-122"/>
                <a:ea typeface="华文宋体" panose="02010600040101010101" pitchFamily="2" charset="-122"/>
              </a:rPr>
              <a:t>方法实现循环等待（</a:t>
            </a:r>
            <a:r>
              <a:rPr lang="en-US" altLang="zh-CN" sz="2800" dirty="0">
                <a:solidFill>
                  <a:srgbClr val="00B0F0"/>
                </a:solidFill>
                <a:latin typeface="华文宋体" panose="02010600040101010101" pitchFamily="2" charset="-122"/>
                <a:ea typeface="华文宋体" panose="02010600040101010101" pitchFamily="2" charset="-122"/>
              </a:rPr>
              <a:t>Java 9</a:t>
            </a:r>
            <a:r>
              <a:rPr lang="zh-CN" altLang="en-US" sz="2800" dirty="0">
                <a:solidFill>
                  <a:srgbClr val="00B0F0"/>
                </a:solidFill>
                <a:latin typeface="华文宋体" panose="02010600040101010101" pitchFamily="2" charset="-122"/>
                <a:ea typeface="华文宋体" panose="02010600040101010101" pitchFamily="2" charset="-122"/>
              </a:rPr>
              <a:t>新增）</a:t>
            </a:r>
          </a:p>
        </p:txBody>
      </p:sp>
    </p:spTree>
    <p:extLst>
      <p:ext uri="{BB962C8B-B14F-4D97-AF65-F5344CB8AC3E}">
        <p14:creationId xmlns:p14="http://schemas.microsoft.com/office/powerpoint/2010/main" val="1692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线程的生命周期</a:t>
            </a:r>
          </a:p>
        </p:txBody>
      </p:sp>
      <p:sp>
        <p:nvSpPr>
          <p:cNvPr id="5" name="内容占位符 4"/>
          <p:cNvSpPr>
            <a:spLocks noGrp="1"/>
          </p:cNvSpPr>
          <p:nvPr>
            <p:ph sz="half" idx="1"/>
          </p:nvPr>
        </p:nvSpPr>
        <p:spPr>
          <a:xfrm>
            <a:off x="621804" y="1984678"/>
            <a:ext cx="10873208" cy="487332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线程在建立后并不会马上执行</a:t>
            </a:r>
            <a:r>
              <a:rPr lang="en-US" altLang="zh-CN" dirty="0">
                <a:latin typeface="华文宋体" panose="02010600040101010101" pitchFamily="2" charset="-122"/>
                <a:ea typeface="华文宋体" panose="02010600040101010101" pitchFamily="2" charset="-122"/>
              </a:rPr>
              <a:t>run</a:t>
            </a:r>
            <a:r>
              <a:rPr lang="zh-CN" altLang="en-US" dirty="0">
                <a:latin typeface="华文宋体" panose="02010600040101010101" pitchFamily="2" charset="-122"/>
                <a:ea typeface="华文宋体" panose="02010600040101010101" pitchFamily="2" charset="-122"/>
              </a:rPr>
              <a:t>方法中的代码，而是处于等待状态。在线程处于等待状态时，我们可以通过</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类的方法来设置线程的各种属性，如线程的优先级（</a:t>
            </a:r>
            <a:r>
              <a:rPr lang="en-US" altLang="zh-CN" dirty="0" err="1">
                <a:latin typeface="华文宋体" panose="02010600040101010101" pitchFamily="2" charset="-122"/>
                <a:ea typeface="华文宋体" panose="02010600040101010101" pitchFamily="2" charset="-122"/>
              </a:rPr>
              <a:t>setPriority</a:t>
            </a:r>
            <a:r>
              <a:rPr lang="zh-CN" altLang="en-US" dirty="0">
                <a:latin typeface="华文宋体" panose="02010600040101010101" pitchFamily="2" charset="-122"/>
                <a:ea typeface="华文宋体" panose="02010600040101010101" pitchFamily="2" charset="-122"/>
              </a:rPr>
              <a:t>）、线程名（</a:t>
            </a:r>
            <a:r>
              <a:rPr lang="en-US" altLang="zh-CN" dirty="0" err="1">
                <a:latin typeface="华文宋体" panose="02010600040101010101" pitchFamily="2" charset="-122"/>
                <a:ea typeface="华文宋体" panose="02010600040101010101" pitchFamily="2" charset="-122"/>
              </a:rPr>
              <a:t>setName</a:t>
            </a:r>
            <a:r>
              <a:rPr lang="zh-CN" altLang="en-US" dirty="0">
                <a:latin typeface="华文宋体" panose="02010600040101010101" pitchFamily="2" charset="-122"/>
                <a:ea typeface="华文宋体" panose="02010600040101010101" pitchFamily="2" charset="-122"/>
              </a:rPr>
              <a:t>）和线程的类型（</a:t>
            </a:r>
            <a:r>
              <a:rPr lang="en-US" altLang="zh-CN" dirty="0" err="1">
                <a:latin typeface="华文宋体" panose="02010600040101010101" pitchFamily="2" charset="-122"/>
                <a:ea typeface="华文宋体" panose="02010600040101010101" pitchFamily="2" charset="-122"/>
              </a:rPr>
              <a:t>setDaemon</a:t>
            </a:r>
            <a:r>
              <a:rPr lang="zh-CN" altLang="en-US" dirty="0">
                <a:latin typeface="华文宋体" panose="02010600040101010101" pitchFamily="2" charset="-122"/>
                <a:ea typeface="华文宋体" panose="02010600040101010101" pitchFamily="2" charset="-122"/>
              </a:rPr>
              <a:t>）等。</a:t>
            </a:r>
          </a:p>
          <a:p>
            <a:pPr marL="0" indent="0">
              <a:buNone/>
            </a:pPr>
            <a:r>
              <a:rPr lang="zh-CN" altLang="en-US" dirty="0">
                <a:latin typeface="华文宋体" panose="02010600040101010101" pitchFamily="2" charset="-122"/>
                <a:ea typeface="华文宋体" panose="02010600040101010101" pitchFamily="2" charset="-122"/>
              </a:rPr>
              <a:t>当调用</a:t>
            </a:r>
            <a:r>
              <a:rPr lang="en-US" altLang="zh-CN" dirty="0">
                <a:latin typeface="华文宋体" panose="02010600040101010101" pitchFamily="2" charset="-122"/>
                <a:ea typeface="华文宋体" panose="02010600040101010101" pitchFamily="2" charset="-122"/>
              </a:rPr>
              <a:t>start()</a:t>
            </a:r>
            <a:r>
              <a:rPr lang="zh-CN" altLang="en-US" dirty="0">
                <a:latin typeface="华文宋体" panose="02010600040101010101" pitchFamily="2" charset="-122"/>
                <a:ea typeface="华文宋体" panose="02010600040101010101" pitchFamily="2" charset="-122"/>
              </a:rPr>
              <a:t>方法后，线程开始执行</a:t>
            </a:r>
            <a:r>
              <a:rPr lang="en-US" altLang="zh-CN" dirty="0">
                <a:latin typeface="华文宋体" panose="02010600040101010101" pitchFamily="2" charset="-122"/>
                <a:ea typeface="华文宋体" panose="02010600040101010101" pitchFamily="2" charset="-122"/>
              </a:rPr>
              <a:t>run()</a:t>
            </a:r>
            <a:r>
              <a:rPr lang="zh-CN" altLang="en-US" dirty="0">
                <a:latin typeface="华文宋体" panose="02010600040101010101" pitchFamily="2" charset="-122"/>
                <a:ea typeface="华文宋体" panose="02010600040101010101" pitchFamily="2" charset="-122"/>
              </a:rPr>
              <a:t>方法中的代码。线程进入运行状态。可以通过</a:t>
            </a:r>
            <a:r>
              <a:rPr lang="en-US" altLang="zh-CN" dirty="0">
                <a:latin typeface="华文宋体" panose="02010600040101010101" pitchFamily="2" charset="-122"/>
                <a:ea typeface="华文宋体" panose="02010600040101010101" pitchFamily="2" charset="-122"/>
              </a:rPr>
              <a:t>Thread</a:t>
            </a:r>
            <a:r>
              <a:rPr lang="zh-CN" altLang="en-US" dirty="0">
                <a:latin typeface="华文宋体" panose="02010600040101010101" pitchFamily="2" charset="-122"/>
                <a:ea typeface="华文宋体" panose="02010600040101010101" pitchFamily="2" charset="-122"/>
              </a:rPr>
              <a:t>类的</a:t>
            </a:r>
            <a:r>
              <a:rPr lang="en-US" altLang="zh-CN" dirty="0" err="1">
                <a:latin typeface="华文宋体" panose="02010600040101010101" pitchFamily="2" charset="-122"/>
                <a:ea typeface="华文宋体" panose="02010600040101010101" pitchFamily="2" charset="-122"/>
              </a:rPr>
              <a:t>isAlive</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方法来判断线程是否处于运行状态。当线程处于运行状态时，</a:t>
            </a:r>
            <a:r>
              <a:rPr lang="en-US" altLang="zh-CN" dirty="0" err="1">
                <a:latin typeface="华文宋体" panose="02010600040101010101" pitchFamily="2" charset="-122"/>
                <a:ea typeface="华文宋体" panose="02010600040101010101" pitchFamily="2" charset="-122"/>
              </a:rPr>
              <a:t>isAlive</a:t>
            </a:r>
            <a:r>
              <a:rPr lang="zh-CN" altLang="en-US" dirty="0">
                <a:latin typeface="华文宋体" panose="02010600040101010101" pitchFamily="2" charset="-122"/>
                <a:ea typeface="华文宋体" panose="02010600040101010101" pitchFamily="2" charset="-122"/>
              </a:rPr>
              <a:t>返回</a:t>
            </a:r>
            <a:r>
              <a:rPr lang="en-US" altLang="zh-CN" dirty="0">
                <a:latin typeface="华文宋体" panose="02010600040101010101" pitchFamily="2" charset="-122"/>
                <a:ea typeface="华文宋体" panose="02010600040101010101" pitchFamily="2" charset="-122"/>
              </a:rPr>
              <a:t>true</a:t>
            </a:r>
            <a:r>
              <a:rPr lang="zh-CN" altLang="en-US" dirty="0">
                <a:latin typeface="华文宋体" panose="02010600040101010101" pitchFamily="2" charset="-122"/>
                <a:ea typeface="华文宋体" panose="02010600040101010101" pitchFamily="2" charset="-122"/>
              </a:rPr>
              <a:t>，当</a:t>
            </a:r>
            <a:r>
              <a:rPr lang="en-US" altLang="zh-CN" dirty="0" err="1">
                <a:latin typeface="华文宋体" panose="02010600040101010101" pitchFamily="2" charset="-122"/>
                <a:ea typeface="华文宋体" panose="02010600040101010101" pitchFamily="2" charset="-122"/>
              </a:rPr>
              <a:t>isAlive</a:t>
            </a:r>
            <a:r>
              <a:rPr lang="zh-CN" altLang="en-US" dirty="0">
                <a:latin typeface="华文宋体" panose="02010600040101010101" pitchFamily="2" charset="-122"/>
                <a:ea typeface="华文宋体" panose="02010600040101010101" pitchFamily="2" charset="-122"/>
              </a:rPr>
              <a:t>返回</a:t>
            </a:r>
            <a:r>
              <a:rPr lang="en-US" altLang="zh-CN" dirty="0">
                <a:latin typeface="华文宋体" panose="02010600040101010101" pitchFamily="2" charset="-122"/>
                <a:ea typeface="华文宋体" panose="02010600040101010101" pitchFamily="2" charset="-122"/>
              </a:rPr>
              <a:t>false</a:t>
            </a:r>
            <a:r>
              <a:rPr lang="zh-CN" altLang="en-US" dirty="0">
                <a:latin typeface="华文宋体" panose="02010600040101010101" pitchFamily="2" charset="-122"/>
                <a:ea typeface="华文宋体" panose="02010600040101010101" pitchFamily="2" charset="-122"/>
              </a:rPr>
              <a:t>时，可能线程处于等待状态，也可能处于停止状态。</a:t>
            </a:r>
          </a:p>
        </p:txBody>
      </p:sp>
      <p:sp>
        <p:nvSpPr>
          <p:cNvPr id="4" name="标题 1"/>
          <p:cNvSpPr txBox="1">
            <a:spLocks/>
          </p:cNvSpPr>
          <p:nvPr/>
        </p:nvSpPr>
        <p:spPr>
          <a:xfrm>
            <a:off x="643628" y="908720"/>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线程运行与停止</a:t>
            </a:r>
          </a:p>
        </p:txBody>
      </p:sp>
    </p:spTree>
    <p:extLst>
      <p:ext uri="{BB962C8B-B14F-4D97-AF65-F5344CB8AC3E}">
        <p14:creationId xmlns:p14="http://schemas.microsoft.com/office/powerpoint/2010/main" val="49239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回顾</Template>
  <TotalTime>0</TotalTime>
  <Words>1245</Words>
  <Application>Microsoft Office PowerPoint</Application>
  <PresentationFormat>自定义</PresentationFormat>
  <Paragraphs>71</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华文宋体</vt:lpstr>
      <vt:lpstr>宋体</vt:lpstr>
      <vt:lpstr>微软雅黑</vt:lpstr>
      <vt:lpstr>Calibri</vt:lpstr>
      <vt:lpstr>Calibri Light</vt:lpstr>
      <vt:lpstr>Wingdings</vt:lpstr>
      <vt:lpstr>回顾</vt:lpstr>
      <vt:lpstr>开 发 多 线 程 程 序</vt:lpstr>
      <vt:lpstr>本章内容</vt:lpstr>
      <vt:lpstr>  线 程 基 础</vt:lpstr>
      <vt:lpstr>  线 程 基 础</vt:lpstr>
      <vt:lpstr>  线 程 基 础</vt:lpstr>
      <vt:lpstr>  创 建 线 程</vt:lpstr>
      <vt:lpstr>  创 建 线 程</vt:lpstr>
      <vt:lpstr>  创 建 线 程</vt:lpstr>
      <vt:lpstr>  线程的生命周期</vt:lpstr>
      <vt:lpstr>  线程的生命周期</vt:lpstr>
      <vt:lpstr>  线程的生命周期</vt:lpstr>
      <vt:lpstr>  线程的生命周期</vt:lpstr>
      <vt:lpstr>  线程的生命周期</vt:lpstr>
      <vt:lpstr>  控 制 线 程</vt:lpstr>
      <vt:lpstr>  控 制 线 程</vt:lpstr>
      <vt:lpstr>  控 制 线 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2018-05-21T01:02:34Z</dcterms:created>
  <dcterms:modified xsi:type="dcterms:W3CDTF">2019-07-09T05:38:04Z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