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34"/>
  </p:notesMasterIdLst>
  <p:handoutMasterIdLst>
    <p:handoutMasterId r:id="rId35"/>
  </p:handoutMasterIdLst>
  <p:sldIdLst>
    <p:sldId id="264" r:id="rId5"/>
    <p:sldId id="276" r:id="rId6"/>
    <p:sldId id="312" r:id="rId7"/>
    <p:sldId id="313" r:id="rId8"/>
    <p:sldId id="314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8" r:id="rId19"/>
    <p:sldId id="297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howGuides="1">
      <p:cViewPr varScale="1">
        <p:scale>
          <a:sx n="78" d="100"/>
          <a:sy n="78" d="100"/>
        </p:scale>
        <p:origin x="20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2019/7/9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9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81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5771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5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892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3958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1926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75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56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65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74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62364" y="2060848"/>
            <a:ext cx="6102549" cy="1703155"/>
          </a:xfrm>
        </p:spPr>
        <p:txBody>
          <a:bodyPr rtlCol="0">
            <a:normAutofit/>
          </a:bodyPr>
          <a:lstStyle/>
          <a:p>
            <a:r>
              <a:rPr lang="en-US" altLang="zh-CN" sz="4000" dirty="0" smtClean="0"/>
              <a:t>Java </a:t>
            </a:r>
            <a:r>
              <a:rPr lang="zh-CN" altLang="en-US" sz="4000" dirty="0" smtClean="0"/>
              <a:t>基 础 语 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数 据 类 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byte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8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位，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字节，最大存储数据量是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255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，存放的数据范围是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-128~127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之间。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short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16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位，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字节，最大数据存储量是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65536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，数据范围是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-32768~32767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之间。</a:t>
            </a:r>
          </a:p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位，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字节，最大数据存储容量是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次方减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，数据范围是负的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次方到正的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次方减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long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64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位，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8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字节，最大数据存储容量是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64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次方减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，数据范围为负的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63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次方到正的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63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次方减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float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位，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字节，数据范围在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3.4e-45~1.4e38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，直接赋值时必须在数字后加上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或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double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64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位，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8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字节，数据范围在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4.9e-324~1.8e308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，赋值时可以加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或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也可以不加。</a:t>
            </a:r>
          </a:p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：只有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true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false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两个取值。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char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16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位，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字节，存储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Unicode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码，用单引号赋值。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简单</a:t>
            </a:r>
            <a:r>
              <a:rPr lang="zh-CN" altLang="en-US" sz="2800" dirty="0"/>
              <a:t>数据类型值的范围</a:t>
            </a:r>
          </a:p>
        </p:txBody>
      </p:sp>
    </p:spTree>
    <p:extLst>
      <p:ext uri="{BB962C8B-B14F-4D97-AF65-F5344CB8AC3E}">
        <p14:creationId xmlns:p14="http://schemas.microsoft.com/office/powerpoint/2010/main" val="310786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数 据 类 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直接通过单个字符来指定字符常量：例如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'A'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'9'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'0'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等。</a:t>
            </a: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通过转义字符表示特殊字符常量：例如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'\n'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'\f'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等。</a:t>
            </a: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直接使用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Unicode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值来表示字符常量，格式是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'\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uXXXX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'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，其中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XXXX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代表一个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16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进制的整数。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字符型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0144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数 据 类 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整型是有符号的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位整数数据类型，整型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用在数组、控制语句等多个地方，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系统会把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byte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short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自动提升为整型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。类型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是最常用的整数类型，在通常情况下，一个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整数常量默认就是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类型。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整型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499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数 据 类 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．单精度浮点型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—float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单精度浮点型是专指占用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位存储空间的单精度数据类型，在编程过程中，当需要小数部分且对精度要求不高时，一般使用单精度浮点型，这种数据类型很少用，不详细讲解。</a:t>
            </a:r>
          </a:p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．双精度浮点型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—double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双精度浮点类型占用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64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位存储空间，在计算中占有很大的比重，保证数值的准确。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double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类型代表双精度浮点数，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float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代表单精度浮点数。一个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double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类型的数值占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8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个字节，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64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位，一个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float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类型的数值占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个字节，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位。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加详细地说，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语言的浮点数有两种表示形式。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）十进制数形式：这种形式就是平常简单的浮点数，例如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5.12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512.0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0.512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。浮点数必须包含一个小数点，否则会被当成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类型处理。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）科学记数法形式：例如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5.12e2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（即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5.12×10</a:t>
            </a:r>
            <a:r>
              <a:rPr lang="en-US" altLang="zh-CN" baseline="300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5.12E2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（也是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5.12×10</a:t>
            </a:r>
            <a:r>
              <a:rPr lang="en-US" altLang="zh-CN" baseline="300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）。必须指出的是，只有浮点类型的数值才可以使用科学计数形式表示。例如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51200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是一个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类型的值，但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512E2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则是浮点型的值。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浮点</a:t>
            </a:r>
            <a:r>
              <a:rPr lang="zh-CN" altLang="en-US" sz="2800" dirty="0"/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36055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数 据 类 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布尔类型是一种表示逻辑值的简单类型，它的值只能是真或假这两个值中的一个。它是所有的诸如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a&lt;b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这样的关系运算的返回类型。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中的布尔型对应只有一个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——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类型，用于表示逻辑上的“真”或“假”。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类型的值只能是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true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或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false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，不能用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或者非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来代表。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布尔</a:t>
            </a:r>
            <a:r>
              <a:rPr lang="zh-CN" altLang="en-US" sz="2800" dirty="0"/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9419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运  </a:t>
            </a:r>
            <a:r>
              <a:rPr lang="zh-CN" altLang="en-US" dirty="0"/>
              <a:t>算  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．基本运算符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程序中，使用最广泛的便是基本运算符。</a:t>
            </a:r>
          </a:p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．求余运算符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程序中，求余运算符用于计算除法操作中的余数。由于求余运算符也需要进行除法运算，因此如果求余运算的两个运算数都是整数类型，则求余运算的第二个运算数不能是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，否则将引发除以零异常。如果求余运算的两个操作数中有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个或者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个是浮点数，则允许第二个操作数是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或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0.0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，只是求余运算的结果是非数：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NaN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NaN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中的特殊数字，表示非数字类型）。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或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0.0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对零以外的任何数求余都将得到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或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0.0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．递增递减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递增递减运算符分别是指“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++”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--”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，每执行一次，变量将会增加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或者减少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，它可以放在变量的前面，也可以放在变量的后面。</a:t>
            </a: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算术运算</a:t>
            </a:r>
            <a:r>
              <a:rPr lang="zh-CN" altLang="en-US" sz="2800" dirty="0"/>
              <a:t>符</a:t>
            </a:r>
          </a:p>
        </p:txBody>
      </p:sp>
    </p:spTree>
    <p:extLst>
      <p:ext uri="{BB962C8B-B14F-4D97-AF65-F5344CB8AC3E}">
        <p14:creationId xmlns:p14="http://schemas.microsoft.com/office/powerpoint/2010/main" val="365826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运  </a:t>
            </a:r>
            <a:r>
              <a:rPr lang="zh-CN" altLang="en-US" dirty="0"/>
              <a:t>算  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．关系运算符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在数学运算中有大于或者小于、等于、不等于的关系，在程序中可以使用关系运算符来表示上述关系。</a:t>
            </a:r>
          </a:p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．逻辑运算符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布尔逻辑运算符是最常见的逻辑运算符，用于对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型操作数进行布尔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逻辑运算。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关系</a:t>
            </a:r>
            <a:r>
              <a:rPr lang="zh-CN" altLang="en-US" sz="2800" dirty="0"/>
              <a:t>运算符和逻辑运算符</a:t>
            </a:r>
          </a:p>
        </p:txBody>
      </p:sp>
    </p:spTree>
    <p:extLst>
      <p:ext uri="{BB962C8B-B14F-4D97-AF65-F5344CB8AC3E}">
        <p14:creationId xmlns:p14="http://schemas.microsoft.com/office/powerpoint/2010/main" val="97693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运  </a:t>
            </a:r>
            <a:r>
              <a:rPr lang="zh-CN" altLang="en-US" dirty="0"/>
              <a:t>算  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程序设计中，使用位运算符来操作二进制数据。读者必须注意，位运算符只能操作二进制数据。如果用在其他进制的数据中，需要先将其他进制的数据转换成二进制的数据。位运算（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Bitwise Operators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）可以直接操作整数类型的位，这些整数类型包括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long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short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char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byte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位</a:t>
            </a:r>
            <a:r>
              <a:rPr lang="zh-CN" altLang="en-US" sz="2800" dirty="0"/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146729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运  </a:t>
            </a:r>
            <a:r>
              <a:rPr lang="zh-CN" altLang="en-US" dirty="0"/>
              <a:t>算  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条件运算符是一种特殊的运算符，也被称为三目运算符。它与前面所讲解的运算符有很大不同，在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中提供了一个三目运算符，其实这跟后面讲解的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语句有相似之处。条件运算符的目的是决定把哪个值赋给前面的变量。在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语言中使用条件运算符的语法格式如下所示。</a:t>
            </a:r>
          </a:p>
          <a:p>
            <a:pPr marL="0" indent="0">
              <a:buNone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变量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=(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布尔表达式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)? 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为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true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时所赋予的值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: 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为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false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时所赋予的值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;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条件</a:t>
            </a:r>
            <a:r>
              <a:rPr lang="zh-CN" altLang="en-US" sz="2800" dirty="0"/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95566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运  </a:t>
            </a:r>
            <a:r>
              <a:rPr lang="zh-CN" altLang="en-US" dirty="0"/>
              <a:t>算  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赋值运算符是一个等号“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=”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中的赋值运算与在其他计算机语言中的运算一样，起到了一个赋值的作用。在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中使用赋值运算符的格式如下所示。</a:t>
            </a:r>
          </a:p>
          <a:p>
            <a:pPr marL="0" indent="0">
              <a:buNone/>
            </a:pPr>
            <a:r>
              <a:rPr lang="en-US" altLang="zh-CN" sz="2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var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 = </a:t>
            </a:r>
            <a:r>
              <a:rPr lang="en-US" altLang="zh-CN" sz="2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eXPression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; 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其中，变量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var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的类型必须与表达式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expression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的类型一致。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赋值</a:t>
            </a:r>
            <a:r>
              <a:rPr lang="zh-CN" altLang="en-US" sz="2800" dirty="0"/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191424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关键字、标识符和</a:t>
            </a:r>
            <a:r>
              <a:rPr lang="zh-CN" altLang="en-US" dirty="0" smtClean="0"/>
              <a:t>注释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常量</a:t>
            </a:r>
            <a:r>
              <a:rPr lang="zh-CN" altLang="en-US" dirty="0"/>
              <a:t>和变量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数 据 类 型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运  算  符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字  符  串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类 型 转 </a:t>
            </a:r>
            <a:r>
              <a:rPr lang="zh-CN" altLang="en-US" dirty="0" smtClean="0"/>
              <a:t>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运  </a:t>
            </a:r>
            <a:r>
              <a:rPr lang="zh-CN" altLang="en-US" dirty="0"/>
              <a:t>算  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运算符</a:t>
            </a:r>
            <a:r>
              <a:rPr lang="zh-CN" altLang="en-US" sz="2800" dirty="0"/>
              <a:t>的优先级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5" y="1984460"/>
            <a:ext cx="6840760" cy="43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9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字  </a:t>
            </a:r>
            <a:r>
              <a:rPr lang="zh-CN" altLang="en-US" dirty="0"/>
              <a:t>符  串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程序中，使用关键字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new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来创建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String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实例，具体格式如下所示。</a:t>
            </a:r>
          </a:p>
          <a:p>
            <a:pPr marL="0" indent="0">
              <a:buNone/>
            </a:pP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String a=new String( );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上面的这段代码创建了一个名为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String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的类，并把它赋给变量，但它此时是一个空的字符串，接下来就为这个字符串赋值，赋值代码如下所示。</a:t>
            </a:r>
          </a:p>
          <a:p>
            <a:pPr marL="0" indent="0">
              <a:buNone/>
            </a:pP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a="I am a person Chongqing"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程序中，我们将上述两句代码合并，就可以产生一种简单的字符串表示。</a:t>
            </a:r>
          </a:p>
          <a:p>
            <a:pPr marL="0" indent="0">
              <a:buNone/>
            </a:pP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String s=new String ("I am a person Chongqing");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除了上面的表示方法，还有如下一种表示字符串的形式。</a:t>
            </a:r>
          </a:p>
          <a:p>
            <a:pPr marL="0" indent="0">
              <a:buNone/>
            </a:pP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String s= ("I am a person Chongqing");</a:t>
            </a:r>
          </a:p>
          <a:p>
            <a:pPr marL="0" indent="0">
              <a:buNone/>
            </a:pP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字符串</a:t>
            </a:r>
            <a:r>
              <a:rPr lang="zh-CN" altLang="en-US" sz="2800" dirty="0"/>
              <a:t>的初始化</a:t>
            </a:r>
          </a:p>
        </p:txBody>
      </p:sp>
    </p:spTree>
    <p:extLst>
      <p:ext uri="{BB962C8B-B14F-4D97-AF65-F5344CB8AC3E}">
        <p14:creationId xmlns:p14="http://schemas.microsoft.com/office/powerpoint/2010/main" val="239894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字  </a:t>
            </a:r>
            <a:r>
              <a:rPr lang="zh-CN" altLang="en-US" dirty="0"/>
              <a:t>符  串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．索引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程序中，通过索引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方法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charAt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可以返回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String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指定索引</a:t>
            </a:r>
            <a:r>
              <a:rPr lang="zh-CN" altLang="en-US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位置。读者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需要注意的是，它这里的索引数字从零开始，其使用格式如下所示。</a:t>
            </a:r>
          </a:p>
          <a:p>
            <a:pPr marL="0" indent="0">
              <a:buNone/>
            </a:pP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char </a:t>
            </a:r>
            <a:r>
              <a:rPr lang="en-US" altLang="zh-CN" sz="2000" i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charAt</a:t>
            </a: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(</a:t>
            </a:r>
            <a:r>
              <a:rPr lang="en-US" altLang="zh-CN" sz="2000" i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index)</a:t>
            </a:r>
          </a:p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．追加字符串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追加字符串函数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concat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的功能是指在字符串的末尾再添加字符串，追加字符串是一个比较常用的方法，具体语法格式如下所示。</a:t>
            </a:r>
          </a:p>
          <a:p>
            <a:pPr marL="0" indent="0">
              <a:buNone/>
            </a:pP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String </a:t>
            </a:r>
            <a:r>
              <a:rPr lang="en-US" altLang="zh-CN" sz="2000" i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concat</a:t>
            </a:r>
            <a:r>
              <a:rPr lang="en-US" altLang="zh-CN" sz="20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(String S)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smtClean="0"/>
              <a:t>String</a:t>
            </a:r>
            <a:r>
              <a:rPr lang="zh-CN" altLang="en-US" sz="2800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96754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字  </a:t>
            </a:r>
            <a:r>
              <a:rPr lang="zh-CN" altLang="en-US" dirty="0"/>
              <a:t>符  串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．比较字符串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比较字符串函数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equalsIgnoreCase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的功能是是将两个字符串进行比较，看是否相同，如果相同返回一个值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true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，如果不相同则返回一个值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false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，其格式如下。</a:t>
            </a:r>
          </a:p>
          <a:p>
            <a:pPr marL="0" indent="0">
              <a:buNone/>
            </a:pP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Boolean </a:t>
            </a:r>
            <a:r>
              <a:rPr lang="en-US" altLang="zh-CN" i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equalsIgnoreCase</a:t>
            </a: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(String s)</a:t>
            </a:r>
          </a:p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．取字符串长度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String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中有一个方法可以获取字符串的长度，其语法格式如下所示。</a:t>
            </a:r>
          </a:p>
          <a:p>
            <a:pPr marL="0" indent="0">
              <a:buNone/>
            </a:pP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i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length ( )</a:t>
            </a:r>
            <a:endParaRPr lang="en-US" altLang="zh-CN" sz="2000" i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smtClean="0"/>
              <a:t>String</a:t>
            </a:r>
            <a:r>
              <a:rPr lang="zh-CN" altLang="en-US" sz="2800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64209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字  </a:t>
            </a:r>
            <a:r>
              <a:rPr lang="zh-CN" altLang="en-US" dirty="0"/>
              <a:t>符  串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5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．替换字符串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替换是两个动作，第一个是查找，第二个是替换。在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中实现替换字符串的方法十分简单，只需要使用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replace()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方法即可实现。使用此方法的语法格声明式如下所示。</a:t>
            </a:r>
          </a:p>
          <a:p>
            <a:pPr marL="0" indent="0">
              <a:buNone/>
            </a:pP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String replace (char old, char  new) </a:t>
            </a:r>
          </a:p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6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．字符串的截取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在有的时候，经常需要从长的字符串中截取一段字符串，此功能可以通过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substring()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方法实现，此方法有两种语法使用格式。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第一种格式如下：</a:t>
            </a:r>
          </a:p>
          <a:p>
            <a:pPr marL="0" indent="0">
              <a:buNone/>
            </a:pP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String substring (</a:t>
            </a:r>
            <a:r>
              <a:rPr lang="en-US" altLang="zh-CN" i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begin)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第二种格式如下：</a:t>
            </a:r>
          </a:p>
          <a:p>
            <a:pPr marL="0" indent="0">
              <a:buNone/>
            </a:pP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String substring (</a:t>
            </a:r>
            <a:r>
              <a:rPr lang="en-US" altLang="zh-CN" i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begin, </a:t>
            </a:r>
            <a:r>
              <a:rPr lang="en-US" altLang="zh-CN" i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end)</a:t>
            </a:r>
            <a:endParaRPr lang="en-US" altLang="zh-CN" sz="2000" i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smtClean="0"/>
              <a:t>String</a:t>
            </a:r>
            <a:r>
              <a:rPr lang="zh-CN" altLang="en-US" sz="2800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86007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字  </a:t>
            </a:r>
            <a:r>
              <a:rPr lang="zh-CN" altLang="en-US" dirty="0"/>
              <a:t>符  串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7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．字符串大小写互转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在许多时候需要对字符串的字母进行转换，在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String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类里，用户可以使用专用方法进行互换。将大写字母转换成小写字母的方法的语法格式如下所示。</a:t>
            </a:r>
          </a:p>
          <a:p>
            <a:pPr marL="0" indent="0">
              <a:buNone/>
            </a:pP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String </a:t>
            </a:r>
            <a:r>
              <a:rPr lang="en-US" altLang="zh-CN" i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toLowerCase</a:t>
            </a: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( )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将小写转大写的方法的语法格式如下所示。</a:t>
            </a:r>
          </a:p>
          <a:p>
            <a:pPr marL="0" indent="0">
              <a:buNone/>
            </a:pP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String </a:t>
            </a:r>
            <a:r>
              <a:rPr lang="en-US" altLang="zh-CN" i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toUpperCase</a:t>
            </a: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( )</a:t>
            </a:r>
          </a:p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8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．消除字符串中的空格字符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在字符串中可能有空白字符，有时在一些特定的环境中并不需要这样的空白，此时我们可以使用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trim()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方法去除掉空白，此方法的语法格式如下所示。</a:t>
            </a:r>
          </a:p>
          <a:p>
            <a:pPr marL="0" indent="0">
              <a:buNone/>
            </a:pPr>
            <a:r>
              <a:rPr lang="en-US" altLang="zh-CN" i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pbulic</a:t>
            </a: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String trim ( )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smtClean="0"/>
              <a:t>String</a:t>
            </a:r>
            <a:r>
              <a:rPr lang="zh-CN" altLang="en-US" sz="2800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1959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字  </a:t>
            </a:r>
            <a:r>
              <a:rPr lang="zh-CN" altLang="en-US" dirty="0"/>
              <a:t>符  串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．追加字符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StringBuffer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中实现追加字符功能的方法的语法格式如下所示。</a:t>
            </a:r>
          </a:p>
          <a:p>
            <a:pPr marL="0" indent="0">
              <a:buNone/>
            </a:pP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synchronized </a:t>
            </a:r>
            <a:r>
              <a:rPr lang="en-US" altLang="zh-CN" i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StringBuffer</a:t>
            </a: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append(</a:t>
            </a:r>
            <a:r>
              <a:rPr lang="en-US" altLang="zh-CN" i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b)</a:t>
            </a:r>
          </a:p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．插入字符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前面的追加字符方法总是在末尾添加内容，倘若需要在字符中添加内容，就需要使用方法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insert()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，其语法格式如下所示。</a:t>
            </a:r>
          </a:p>
          <a:p>
            <a:pPr marL="0" indent="0">
              <a:buNone/>
            </a:pP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synchronized </a:t>
            </a:r>
            <a:r>
              <a:rPr lang="en-US" altLang="zh-CN" i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StringBuffer</a:t>
            </a: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insert (</a:t>
            </a:r>
            <a:r>
              <a:rPr lang="en-US" altLang="zh-CN" i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offset, String s)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上述格式的含义是：将第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个参数的内容添加到第一个参数指定的位置，换句话说，第一个参数表示要插入的起始位置，第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个参数是需要插入的内容，它可以是包括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String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的任何数据类型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659656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 smtClean="0"/>
              <a:t>StringBuffer</a:t>
            </a:r>
            <a:r>
              <a:rPr lang="zh-CN" altLang="en-US" sz="2800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87848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字  </a:t>
            </a:r>
            <a:r>
              <a:rPr lang="zh-CN" altLang="en-US" dirty="0"/>
              <a:t>符  串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．颠倒字符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颠倒字符方法能够将字符颠倒，例如“我是谁”，颠倒过来就变成“谁是我”，在许多的时候也很需要。颠倒字符方法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reverse()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的语法格式如下所示。</a:t>
            </a:r>
          </a:p>
          <a:p>
            <a:pPr marL="0" indent="0">
              <a:buNone/>
            </a:pP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synchronized </a:t>
            </a:r>
            <a:r>
              <a:rPr lang="en-US" altLang="zh-CN" i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StringBuffer</a:t>
            </a: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reverse ( )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659656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 smtClean="0"/>
              <a:t>StringBuffer</a:t>
            </a:r>
            <a:r>
              <a:rPr lang="zh-CN" altLang="en-US" sz="2800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490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类 </a:t>
            </a:r>
            <a:r>
              <a:rPr lang="zh-CN" altLang="en-US" dirty="0"/>
              <a:t>型 转 换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zh-CN" i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659656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自动</a:t>
            </a:r>
            <a:r>
              <a:rPr lang="zh-CN" altLang="en-US" sz="2800" dirty="0"/>
              <a:t>类型转换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2996952"/>
            <a:ext cx="997399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类 </a:t>
            </a:r>
            <a:r>
              <a:rPr lang="zh-CN" altLang="en-US" dirty="0"/>
              <a:t>型 转 换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如果希望把图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3-23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中箭头右边的类型转换为左边的类型，则必须使用强制转换实现。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中强制类型转换的语法格式如下所示。</a:t>
            </a:r>
          </a:p>
          <a:p>
            <a:pPr marL="0" indent="0">
              <a:buNone/>
            </a:pP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i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targetType</a:t>
            </a:r>
            <a:r>
              <a:rPr lang="en-US" altLang="zh-CN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)value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强制类型转换的运算符是圆括号“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 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)”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i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659656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强制</a:t>
            </a:r>
            <a:r>
              <a:rPr lang="zh-CN" altLang="en-US" sz="2800" dirty="0"/>
              <a:t>转换</a:t>
            </a:r>
          </a:p>
        </p:txBody>
      </p:sp>
    </p:spTree>
    <p:extLst>
      <p:ext uri="{BB962C8B-B14F-4D97-AF65-F5344CB8AC3E}">
        <p14:creationId xmlns:p14="http://schemas.microsoft.com/office/powerpoint/2010/main" val="152986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关键字、标识符和</a:t>
            </a:r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关键字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指的是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系统保留使用的标识符，也就是说这些标识符只有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系统才能使用，程序员不能使用这样的标识符。例如在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First.java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就是一个关键字。另外，关键字还只是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中的特殊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保留字。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关键字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34" y="3284984"/>
            <a:ext cx="1050618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2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关键字、标识符和</a:t>
            </a:r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标识符指的赋予类，方法或变量的名称，在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语言中，我们通常会用标识符来识别类名、变量名、方法名、类型名和数组名和文件名。例如在文件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First.java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中，代码行“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class first”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中的“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first”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就是一个标识符，它标识的是一个类，该类的被命名为“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first”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/>
              <a:t>标识符</a:t>
            </a:r>
          </a:p>
        </p:txBody>
      </p:sp>
    </p:spTree>
    <p:extLst>
      <p:ext uri="{BB962C8B-B14F-4D97-AF65-F5344CB8AC3E}">
        <p14:creationId xmlns:p14="http://schemas.microsoft.com/office/powerpoint/2010/main" val="19340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关键字、标识符和</a:t>
            </a:r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）单行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(single-line)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注释：使用双斜杠“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//”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写一行注释内容。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）块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(block)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注释：使用“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/*……*/”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格式（以单斜杠和一个星号开头，以一个星号和单斜杠结尾）可以写一段注释内容。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）文档注释：使用“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/**……*/”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格式（以单斜杠和两个星号开头，以一个星号和单斜杠结尾）可以生成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>
                <a:latin typeface="华文宋体" panose="02010600040101010101" pitchFamily="2" charset="-122"/>
                <a:ea typeface="华文宋体" panose="02010600040101010101" pitchFamily="2" charset="-122"/>
              </a:rPr>
              <a:t>文档注释，文档注释一般用于方法或类。</a:t>
            </a: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/>
              <a:t>注释</a:t>
            </a:r>
          </a:p>
        </p:txBody>
      </p:sp>
    </p:spTree>
    <p:extLst>
      <p:ext uri="{BB962C8B-B14F-4D97-AF65-F5344CB8AC3E}">
        <p14:creationId xmlns:p14="http://schemas.microsoft.com/office/powerpoint/2010/main" val="65265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常量</a:t>
            </a:r>
            <a:r>
              <a:rPr lang="zh-CN" altLang="en-US" dirty="0"/>
              <a:t>和变量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永远不变的量就是常量，常量的值不会随着时间的变化而发生改变，在程序中通常用来表示某一固定值的字符或字符串。在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程序中，我们经常会用大写字母来表示常量名，具体格式如下：</a:t>
            </a:r>
          </a:p>
          <a:p>
            <a:pPr marL="0" indent="0">
              <a:buNone/>
            </a:pP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final double PI=value;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在上述代码中，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PI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是常量的名称，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value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是常量的值。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常 量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458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常量</a:t>
            </a:r>
            <a:r>
              <a:rPr lang="zh-CN" altLang="en-US" dirty="0"/>
              <a:t>和变量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程序中，声明变量的基本格式与声明常量的方式有所不同，具体格式如下所示。</a:t>
            </a:r>
          </a:p>
          <a:p>
            <a:pPr marL="0" indent="0">
              <a:buNone/>
            </a:pP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typeSpencifier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varName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=value;</a:t>
            </a:r>
          </a:p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typeSpencifier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：可以是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语言中所有合法的数据类型，这和常量是一样的。</a:t>
            </a:r>
          </a:p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varName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：变量名，变量和常量的最大的区别是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value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的值是可有可无的，而且还可以对其进行动态初始化。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变量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91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常量</a:t>
            </a:r>
            <a:r>
              <a:rPr lang="zh-CN" altLang="en-US" dirty="0"/>
              <a:t>和变量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．局部变量</a:t>
            </a: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局部变量，顾名思义，就是在一个方法块或者一个函数内起作用，超过这个范围，它将没有任何作用。由此可以看出，变量在程序中是随时可以改变的，随时都在传递着数据。</a:t>
            </a:r>
          </a:p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．全局变量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明白了局部变量后就不难理解全局变量了，其实它就是比局部变量的作用区域更大的变量，能在整个程序内起作用。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变量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059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数 </a:t>
            </a:r>
            <a:r>
              <a:rPr lang="zh-CN" altLang="en-US" dirty="0"/>
              <a:t>据 类 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为什么</a:t>
            </a:r>
            <a:r>
              <a:rPr lang="zh-CN" altLang="en-US" sz="2800" dirty="0"/>
              <a:t>要使用数据类型</a:t>
            </a:r>
            <a:endParaRPr lang="en-US" altLang="zh-CN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448942"/>
              </p:ext>
            </p:extLst>
          </p:nvPr>
        </p:nvGraphicFramePr>
        <p:xfrm>
          <a:off x="1485900" y="1984677"/>
          <a:ext cx="9496962" cy="468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Visio" r:id="rId3" imgW="7973082" imgH="3923219" progId="Visio.Drawing.11">
                  <p:embed/>
                </p:oleObj>
              </mc:Choice>
              <mc:Fallback>
                <p:oleObj name="Visio" r:id="rId3" imgW="7973082" imgH="392321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984677"/>
                        <a:ext cx="9496962" cy="4684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619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0</TotalTime>
  <Words>2540</Words>
  <Application>Microsoft Office PowerPoint</Application>
  <PresentationFormat>自定义</PresentationFormat>
  <Paragraphs>165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华文宋体</vt:lpstr>
      <vt:lpstr>宋体</vt:lpstr>
      <vt:lpstr>微软雅黑</vt:lpstr>
      <vt:lpstr>Calibri</vt:lpstr>
      <vt:lpstr>Calibri Light</vt:lpstr>
      <vt:lpstr>Wingdings</vt:lpstr>
      <vt:lpstr>回顾</vt:lpstr>
      <vt:lpstr>Visio</vt:lpstr>
      <vt:lpstr>Java 基 础 语 法</vt:lpstr>
      <vt:lpstr>本章内容</vt:lpstr>
      <vt:lpstr>关键字、标识符和注释</vt:lpstr>
      <vt:lpstr>关键字、标识符和注释</vt:lpstr>
      <vt:lpstr>关键字、标识符和注释</vt:lpstr>
      <vt:lpstr>常量和变量</vt:lpstr>
      <vt:lpstr>常量和变量</vt:lpstr>
      <vt:lpstr>常量和变量</vt:lpstr>
      <vt:lpstr>数 据 类 型</vt:lpstr>
      <vt:lpstr>数 据 类 型</vt:lpstr>
      <vt:lpstr>数 据 类 型</vt:lpstr>
      <vt:lpstr>数 据 类 型</vt:lpstr>
      <vt:lpstr>数 据 类 型</vt:lpstr>
      <vt:lpstr>数 据 类 型</vt:lpstr>
      <vt:lpstr>运  算  符</vt:lpstr>
      <vt:lpstr>运  算  符</vt:lpstr>
      <vt:lpstr>运  算  符</vt:lpstr>
      <vt:lpstr>运  算  符</vt:lpstr>
      <vt:lpstr>运  算  符</vt:lpstr>
      <vt:lpstr>运  算  符</vt:lpstr>
      <vt:lpstr>字  符  串</vt:lpstr>
      <vt:lpstr>字  符  串</vt:lpstr>
      <vt:lpstr>字  符  串</vt:lpstr>
      <vt:lpstr>字  符  串</vt:lpstr>
      <vt:lpstr>字  符  串</vt:lpstr>
      <vt:lpstr>字  符  串</vt:lpstr>
      <vt:lpstr>字  符  串</vt:lpstr>
      <vt:lpstr>类 型 转 换</vt:lpstr>
      <vt:lpstr>类 型 转 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2018-05-21T01:02:34Z</dcterms:created>
  <dcterms:modified xsi:type="dcterms:W3CDTF">2019-07-09T03:43:19Z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