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0" r:id="rId4"/>
  </p:sldMasterIdLst>
  <p:notesMasterIdLst>
    <p:notesMasterId r:id="rId17"/>
  </p:notesMasterIdLst>
  <p:handoutMasterIdLst>
    <p:handoutMasterId r:id="rId18"/>
  </p:handoutMasterIdLst>
  <p:sldIdLst>
    <p:sldId id="264" r:id="rId5"/>
    <p:sldId id="276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</p:sldIdLst>
  <p:sldSz cx="12188825" cy="6858000"/>
  <p:notesSz cx="6858000" cy="9144000"/>
  <p:defaultTextStyle>
    <a:defPPr rtl="0">
      <a:defRPr lang="zh-CN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howGuides="1">
      <p:cViewPr varScale="1">
        <p:scale>
          <a:sx n="78" d="100"/>
          <a:sy n="78" d="100"/>
        </p:scale>
        <p:origin x="204" y="9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7178B13D-69C5-48FF-B4BC-F91E5DF1D623}" type="datetime1">
              <a:rPr lang="zh-CN" altLang="en-US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2019/7/9</a:t>
            </a:fld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CFD77566-CD65-4859-9FA1-43956DC85B8C}" type="slidenum">
              <a:rPr lang="en-US" altLang="zh-CN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6B449BB-9F99-43EE-A1AA-ED1E313F74C2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8796F01-7154-41E0-B48B-A6921757531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6994" y="758952"/>
            <a:ext cx="10055781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998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9764" y="4455620"/>
            <a:ext cx="10055781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 algn="ctr">
              <a:buNone/>
              <a:defRPr sz="2399"/>
            </a:lvl2pPr>
            <a:lvl3pPr marL="914126" indent="0" algn="ctr">
              <a:buNone/>
              <a:defRPr sz="23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14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C2AD-E193-40F2-8E09-6DD726A8C215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282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414779"/>
            <a:ext cx="262821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414778"/>
            <a:ext cx="7732286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C2AD-E193-40F2-8E09-6DD726A8C215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3805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B3D5-B3F4-4256-B6ED-4B874E5DE258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0BA0E-20D0-4E7C-B286-26C960A6788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84601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4" y="758952"/>
            <a:ext cx="10055781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7998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4453128"/>
            <a:ext cx="10055781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95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6993" y="1845734"/>
            <a:ext cx="4936474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6301" y="1845735"/>
            <a:ext cx="4936474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DE028-75A5-419A-B395-C2EDFBD58642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39362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6994" y="2582334"/>
            <a:ext cx="4936474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6301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6301" y="2582334"/>
            <a:ext cx="4936474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4F77-3742-4919-9EAD-96757A014E94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46837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B163-526A-4855-8844-4C6501B96975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932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C2AD-E193-40F2-8E09-6DD726A8C215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0116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" y="0"/>
            <a:ext cx="404973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39019" y="0"/>
            <a:ext cx="6399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594359"/>
            <a:ext cx="3199567" cy="2286000"/>
          </a:xfrm>
        </p:spPr>
        <p:txBody>
          <a:bodyPr anchor="b">
            <a:norm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9350" y="731520"/>
            <a:ext cx="6490549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81" y="2926080"/>
            <a:ext cx="3199567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391" y="6459786"/>
            <a:ext cx="2617828" cy="365125"/>
          </a:xfrm>
        </p:spPr>
        <p:txBody>
          <a:bodyPr/>
          <a:lstStyle>
            <a:lvl1pPr algn="l">
              <a:defRPr/>
            </a:lvl1pPr>
          </a:lstStyle>
          <a:p>
            <a:fld id="{474EC2AD-E193-40F2-8E09-6DD726A8C215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99350" y="6459786"/>
            <a:ext cx="464699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8335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5651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4" y="5074920"/>
            <a:ext cx="10110630" cy="822960"/>
          </a:xfrm>
        </p:spPr>
        <p:txBody>
          <a:bodyPr lIns="91440" tIns="0" rIns="91440" bIns="0" anchor="b">
            <a:no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88810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199">
                <a:solidFill>
                  <a:schemeClr val="bg1"/>
                </a:solidFill>
              </a:defRPr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994" y="5907023"/>
            <a:ext cx="1011063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C2AD-E193-40F2-8E09-6DD726A8C215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9328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88826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5734"/>
            <a:ext cx="1005578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95" y="6459786"/>
            <a:ext cx="2471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74EC2AD-E193-40F2-8E09-6DD726A8C215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5225" y="6459786"/>
            <a:ext cx="4821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7880" y="6459786"/>
            <a:ext cx="1311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221" y="1737845"/>
            <a:ext cx="996436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05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126" rtl="0" eaLnBrk="1" latinLnBrk="0" hangingPunct="1">
        <a:lnSpc>
          <a:spcPct val="85000"/>
        </a:lnSpc>
        <a:spcBef>
          <a:spcPct val="0"/>
        </a:spcBef>
        <a:buNone/>
        <a:defRPr sz="4799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13" indent="-91413" algn="l" defTabSz="914126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393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75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58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40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67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61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55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49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82244" y="2276872"/>
            <a:ext cx="4968552" cy="1703155"/>
          </a:xfrm>
        </p:spPr>
        <p:txBody>
          <a:bodyPr rtlCol="0">
            <a:normAutofit/>
          </a:bodyPr>
          <a:lstStyle/>
          <a:p>
            <a:r>
              <a:rPr lang="zh-CN" altLang="en-US" sz="4000" smtClean="0"/>
              <a:t>使   用   条  </a:t>
            </a:r>
            <a:r>
              <a:rPr lang="zh-CN" altLang="en-US" sz="4000" dirty="0" smtClean="0"/>
              <a:t>件  语  句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zh-CN" altLang="en-US" dirty="0"/>
              <a:t>条件语句演练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5" y="1984678"/>
            <a:ext cx="10871044" cy="4684681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switch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是控制选择的一种方式，编译器生成代码时可以对这种结构进行特定的优化，从而产生效率比较高的代码。请看下面的实例代码。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1340768"/>
            <a:ext cx="10658837" cy="643911"/>
          </a:xfrm>
          <a:prstGeom prst="rect">
            <a:avLst/>
          </a:prstGeom>
        </p:spPr>
        <p:txBody>
          <a:bodyPr vert="horz" lIns="121899" tIns="60949" rIns="121899" bIns="60949" rtlCol="0" anchor="b">
            <a:normAutofit fontScale="85000" lnSpcReduction="20000"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zh-CN" altLang="en-US" sz="2800" dirty="0"/>
          </a:p>
          <a:p>
            <a:r>
              <a:rPr lang="zh-CN" altLang="en-US" sz="3300" dirty="0"/>
              <a:t>正确使用</a:t>
            </a:r>
            <a:r>
              <a:rPr lang="en-US" altLang="zh-CN" sz="3300" dirty="0"/>
              <a:t>switch</a:t>
            </a:r>
            <a:r>
              <a:rPr lang="zh-CN" altLang="en-US" sz="3300" dirty="0"/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1442136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zh-CN" altLang="en-US" dirty="0"/>
              <a:t>条件语句演练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5" y="1984678"/>
            <a:ext cx="10871044" cy="4684681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zh-CN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条件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语句在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Java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应用中使用得比较广泛，难点在于如何准确地抽象条件。例如实现程序登录功能时，如果用户名和密码正确，则进入系统，否则弹出“密码错误”这样的提示框等。例如下面的实例是一段经典的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if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语句代码。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1340768"/>
            <a:ext cx="10658837" cy="643911"/>
          </a:xfrm>
          <a:prstGeom prst="rect">
            <a:avLst/>
          </a:prstGeom>
        </p:spPr>
        <p:txBody>
          <a:bodyPr vert="horz" lIns="121899" tIns="60949" rIns="121899" bIns="60949" rtlCol="0" anchor="b">
            <a:normAutofit fontScale="85000" lnSpcReduction="20000"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zh-CN" altLang="en-US" sz="2800" dirty="0"/>
          </a:p>
          <a:p>
            <a:r>
              <a:rPr lang="zh-CN" altLang="en-US" sz="3300" dirty="0"/>
              <a:t>正确使用</a:t>
            </a:r>
            <a:r>
              <a:rPr lang="en-US" altLang="zh-CN" sz="3300" dirty="0"/>
              <a:t>if</a:t>
            </a:r>
            <a:r>
              <a:rPr lang="zh-CN" altLang="en-US" sz="3300" dirty="0"/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3593794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zh-CN" altLang="en-US" dirty="0"/>
              <a:t>条件语句演练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5" y="1984678"/>
            <a:ext cx="10871044" cy="4684681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有很多读者学完了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switch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语句后，并不真正知道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switch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语句的执行顺序是怎么一回事。从前面所学的知识可以知道，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switch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表达式的值决定它执行哪个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case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分支，如果找不到相应的分支，就直接从“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default”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开始执行，当程序执行一条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case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语句后，因为例子中的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case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分支中没有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break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和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return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语句，所以程序会执行紧接于其后的语句。为了更好地说明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switch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语句的执行顺序，下面我们通过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3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段代码来进行详细说明。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1340768"/>
            <a:ext cx="10658837" cy="643911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800" dirty="0"/>
              <a:t>switch</a:t>
            </a:r>
            <a:r>
              <a:rPr lang="zh-CN" altLang="en-US" sz="2800" dirty="0"/>
              <a:t>语句的执行顺序</a:t>
            </a:r>
          </a:p>
        </p:txBody>
      </p:sp>
    </p:spTree>
    <p:extLst>
      <p:ext uri="{BB962C8B-B14F-4D97-AF65-F5344CB8AC3E}">
        <p14:creationId xmlns:p14="http://schemas.microsoft.com/office/powerpoint/2010/main" val="288336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本章</a:t>
            </a:r>
            <a:r>
              <a:rPr 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082451" y="1916832"/>
            <a:ext cx="10157354" cy="4470400"/>
          </a:xfrm>
        </p:spPr>
        <p:txBody>
          <a:bodyPr rtlCol="0"/>
          <a:lstStyle/>
          <a:p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if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语句详解</a:t>
            </a:r>
          </a:p>
          <a:p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switch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语句详解</a:t>
            </a:r>
          </a:p>
          <a:p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条件语句</a:t>
            </a:r>
            <a:r>
              <a:rPr lang="zh-CN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演练</a:t>
            </a:r>
            <a:endParaRPr lang="zh-CN" altLang="en-US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en-US" altLang="zh-CN" dirty="0" smtClean="0"/>
              <a:t>if</a:t>
            </a:r>
            <a:r>
              <a:rPr lang="zh-CN" altLang="en-US" dirty="0"/>
              <a:t>语句详解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5" y="1984678"/>
            <a:ext cx="10871044" cy="4684681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使用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if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语句的语法格式如下所示。</a:t>
            </a:r>
          </a:p>
          <a:p>
            <a:pPr marL="0" indent="0">
              <a:buNone/>
            </a:pPr>
            <a:r>
              <a:rPr lang="en-US" altLang="zh-CN" sz="2000" i="1" dirty="0">
                <a:latin typeface="华文宋体" panose="02010600040101010101" pitchFamily="2" charset="-122"/>
                <a:ea typeface="华文宋体" panose="02010600040101010101" pitchFamily="2" charset="-122"/>
              </a:rPr>
              <a:t>if (</a:t>
            </a:r>
            <a:r>
              <a:rPr lang="zh-CN" altLang="en-US" sz="2000" i="1" dirty="0">
                <a:latin typeface="华文宋体" panose="02010600040101010101" pitchFamily="2" charset="-122"/>
                <a:ea typeface="华文宋体" panose="02010600040101010101" pitchFamily="2" charset="-122"/>
              </a:rPr>
              <a:t>条件表达式</a:t>
            </a:r>
            <a:r>
              <a:rPr lang="en-US" altLang="zh-CN" sz="2000" i="1" dirty="0">
                <a:latin typeface="华文宋体" panose="02010600040101010101" pitchFamily="2" charset="-122"/>
                <a:ea typeface="华文宋体" panose="02010600040101010101" pitchFamily="2" charset="-122"/>
              </a:rPr>
              <a:t>)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语法说明：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if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是该语句中的关键字，后续紧跟一对小括号，该对小括号任何时候不能省略，小括号的内部是具体的条件，语法上要求该表达式结果为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boolean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类型。后续为功能的代码，也就是当条件成立时执行的代码，在程序书写时，一般为了直观地表达包含关系，功能代码一般需要缩进。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1340768"/>
            <a:ext cx="10658837" cy="643911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800" dirty="0" smtClean="0"/>
              <a:t>if</a:t>
            </a:r>
            <a:r>
              <a:rPr lang="zh-CN" altLang="en-US" sz="2800" dirty="0"/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64585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en-US" altLang="zh-CN" dirty="0" smtClean="0"/>
              <a:t>if</a:t>
            </a:r>
            <a:r>
              <a:rPr lang="zh-CN" altLang="en-US" dirty="0"/>
              <a:t>语句详解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5" y="1984678"/>
            <a:ext cx="10871044" cy="4684681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在第一种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if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语句中，大家可以看到，它并不对条件不符合的内容进行处理。因为这是不允许的，所以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Java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引进了另外一种条件语句：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if-else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，其基本语法格式如下所示。</a:t>
            </a:r>
          </a:p>
          <a:p>
            <a:pPr marL="0" indent="0">
              <a:buNone/>
            </a:pPr>
            <a:r>
              <a:rPr lang="en-US" altLang="zh-CN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if (condition)	</a:t>
            </a:r>
            <a:r>
              <a:rPr lang="en-US" altLang="zh-CN" sz="20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//</a:t>
            </a:r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设置一个条件</a:t>
            </a:r>
            <a:r>
              <a:rPr lang="en-US" altLang="zh-CN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condition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     statement1</a:t>
            </a:r>
            <a:r>
              <a:rPr lang="en-US" altLang="zh-CN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;	</a:t>
            </a:r>
            <a:r>
              <a:rPr lang="en-US" altLang="zh-CN" sz="20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//</a:t>
            </a:r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如果条件</a:t>
            </a:r>
            <a:r>
              <a:rPr lang="en-US" altLang="zh-CN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condition</a:t>
            </a:r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成立，则执行</a:t>
            </a:r>
            <a:r>
              <a:rPr lang="en-US" altLang="zh-CN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statement1</a:t>
            </a:r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这一行代码</a:t>
            </a:r>
          </a:p>
          <a:p>
            <a:pPr marL="0" indent="0">
              <a:buNone/>
            </a:pPr>
            <a:r>
              <a:rPr lang="en-US" altLang="zh-CN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else 		</a:t>
            </a:r>
            <a:r>
              <a:rPr lang="en-US" altLang="zh-CN" sz="20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//</a:t>
            </a:r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如果条件</a:t>
            </a:r>
            <a:r>
              <a:rPr lang="en-US" altLang="zh-CN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condition</a:t>
            </a:r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不成立，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    statement2</a:t>
            </a:r>
            <a:r>
              <a:rPr lang="en-US" altLang="zh-CN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; 	</a:t>
            </a:r>
            <a:r>
              <a:rPr lang="en-US" altLang="zh-CN" sz="20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//</a:t>
            </a:r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如果条件</a:t>
            </a:r>
            <a:r>
              <a:rPr lang="en-US" altLang="zh-CN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condition</a:t>
            </a:r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成立，则执行</a:t>
            </a:r>
            <a:r>
              <a:rPr lang="en-US" altLang="zh-CN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statement2</a:t>
            </a:r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这一行代码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1340768"/>
            <a:ext cx="10658837" cy="643911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800" dirty="0" smtClean="0"/>
              <a:t>if</a:t>
            </a:r>
            <a:r>
              <a:rPr lang="zh-CN" altLang="en-US" sz="2800" dirty="0"/>
              <a:t>语句的延伸</a:t>
            </a:r>
          </a:p>
        </p:txBody>
      </p:sp>
    </p:spTree>
    <p:extLst>
      <p:ext uri="{BB962C8B-B14F-4D97-AF65-F5344CB8AC3E}">
        <p14:creationId xmlns:p14="http://schemas.microsoft.com/office/powerpoint/2010/main" val="251029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en-US" altLang="zh-CN" dirty="0" smtClean="0"/>
              <a:t>if</a:t>
            </a:r>
            <a:r>
              <a:rPr lang="zh-CN" altLang="en-US" dirty="0" smtClean="0"/>
              <a:t>语句详解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5" y="1984678"/>
            <a:ext cx="10871044" cy="4684681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if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语句实际上是一种十分强大的条件语句，它可以对多种情况进行判断。可以判断多条件的语句是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if-else-if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，其语法格式如下所示。</a:t>
            </a:r>
          </a:p>
          <a:p>
            <a:pPr marL="0" indent="0">
              <a:buNone/>
            </a:pPr>
            <a:r>
              <a:rPr lang="en-US" altLang="zh-CN" i="1" dirty="0">
                <a:latin typeface="华文宋体" panose="02010600040101010101" pitchFamily="2" charset="-122"/>
                <a:ea typeface="华文宋体" panose="02010600040101010101" pitchFamily="2" charset="-122"/>
              </a:rPr>
              <a:t>if (condition1)</a:t>
            </a:r>
          </a:p>
          <a:p>
            <a:pPr marL="0" indent="0">
              <a:buNone/>
            </a:pPr>
            <a:r>
              <a:rPr lang="en-US" altLang="zh-CN" i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     statement1</a:t>
            </a:r>
            <a:r>
              <a:rPr lang="en-US" altLang="zh-CN" i="1" dirty="0">
                <a:latin typeface="华文宋体" panose="02010600040101010101" pitchFamily="2" charset="-122"/>
                <a:ea typeface="华文宋体" panose="02010600040101010101" pitchFamily="2" charset="-122"/>
              </a:rPr>
              <a:t>;</a:t>
            </a:r>
          </a:p>
          <a:p>
            <a:pPr marL="0" indent="0">
              <a:buNone/>
            </a:pPr>
            <a:r>
              <a:rPr lang="en-US" altLang="zh-CN" i="1" dirty="0">
                <a:latin typeface="华文宋体" panose="02010600040101010101" pitchFamily="2" charset="-122"/>
                <a:ea typeface="华文宋体" panose="02010600040101010101" pitchFamily="2" charset="-122"/>
              </a:rPr>
              <a:t>else if (condition2)</a:t>
            </a:r>
          </a:p>
          <a:p>
            <a:pPr marL="0" indent="0">
              <a:buNone/>
            </a:pPr>
            <a:r>
              <a:rPr lang="en-US" altLang="zh-CN" i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     statement2</a:t>
            </a:r>
            <a:r>
              <a:rPr lang="en-US" altLang="zh-CN" i="1" dirty="0">
                <a:latin typeface="华文宋体" panose="02010600040101010101" pitchFamily="2" charset="-122"/>
                <a:ea typeface="华文宋体" panose="02010600040101010101" pitchFamily="2" charset="-122"/>
              </a:rPr>
              <a:t>;</a:t>
            </a:r>
          </a:p>
          <a:p>
            <a:pPr marL="0" indent="0">
              <a:buNone/>
            </a:pPr>
            <a:r>
              <a:rPr lang="en-US" altLang="zh-CN" i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else</a:t>
            </a:r>
          </a:p>
          <a:p>
            <a:pPr marL="0" indent="0">
              <a:buNone/>
            </a:pPr>
            <a:r>
              <a:rPr lang="en-US" altLang="zh-CN" i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     statement3</a:t>
            </a:r>
            <a:endParaRPr lang="en-US" altLang="zh-CN" i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1340768"/>
            <a:ext cx="10658837" cy="643911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800" dirty="0" smtClean="0"/>
              <a:t>多</a:t>
            </a:r>
            <a:r>
              <a:rPr lang="zh-CN" altLang="en-US" sz="2800" dirty="0"/>
              <a:t>个条件判断的</a:t>
            </a:r>
            <a:r>
              <a:rPr lang="en-US" altLang="zh-CN" sz="2800" dirty="0"/>
              <a:t>if</a:t>
            </a:r>
            <a:r>
              <a:rPr lang="zh-CN" altLang="en-US" sz="2800" dirty="0"/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354325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en-US" altLang="zh-CN" dirty="0"/>
              <a:t>switch</a:t>
            </a:r>
            <a:r>
              <a:rPr lang="zh-CN" altLang="en-US" dirty="0"/>
              <a:t>语句详解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5" y="1984678"/>
            <a:ext cx="10871044" cy="4684681"/>
          </a:xfrm>
        </p:spPr>
        <p:txBody>
          <a:bodyPr rtlCol="0"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z="3400" dirty="0">
                <a:latin typeface="华文宋体" panose="02010600040101010101" pitchFamily="2" charset="-122"/>
                <a:ea typeface="华文宋体" panose="02010600040101010101" pitchFamily="2" charset="-122"/>
              </a:rPr>
              <a:t>switch</a:t>
            </a:r>
            <a:r>
              <a:rPr lang="zh-CN" altLang="en-US" sz="3400" dirty="0">
                <a:latin typeface="华文宋体" panose="02010600040101010101" pitchFamily="2" charset="-122"/>
                <a:ea typeface="华文宋体" panose="02010600040101010101" pitchFamily="2" charset="-122"/>
              </a:rPr>
              <a:t>语句能够对条件进行多次判断，具体语法格式如下所示。</a:t>
            </a:r>
          </a:p>
          <a:p>
            <a:pPr marL="0" indent="0">
              <a:buNone/>
            </a:pPr>
            <a:r>
              <a:rPr lang="en-US" altLang="zh-CN" sz="2200" i="1" dirty="0">
                <a:latin typeface="华文宋体" panose="02010600040101010101" pitchFamily="2" charset="-122"/>
                <a:ea typeface="华文宋体" panose="02010600040101010101" pitchFamily="2" charset="-122"/>
              </a:rPr>
              <a:t>switch(</a:t>
            </a:r>
            <a:r>
              <a:rPr lang="zh-CN" altLang="en-US" sz="2200" i="1" dirty="0">
                <a:latin typeface="华文宋体" panose="02010600040101010101" pitchFamily="2" charset="-122"/>
                <a:ea typeface="华文宋体" panose="02010600040101010101" pitchFamily="2" charset="-122"/>
              </a:rPr>
              <a:t>整数选择因子</a:t>
            </a:r>
            <a:r>
              <a:rPr lang="en-US" altLang="zh-CN" sz="2200" i="1" dirty="0">
                <a:latin typeface="华文宋体" panose="02010600040101010101" pitchFamily="2" charset="-122"/>
                <a:ea typeface="华文宋体" panose="02010600040101010101" pitchFamily="2" charset="-122"/>
              </a:rPr>
              <a:t>) {</a:t>
            </a:r>
          </a:p>
          <a:p>
            <a:pPr marL="0" indent="0">
              <a:buNone/>
            </a:pPr>
            <a:r>
              <a:rPr lang="en-US" altLang="zh-CN" sz="2200" i="1" dirty="0">
                <a:latin typeface="华文宋体" panose="02010600040101010101" pitchFamily="2" charset="-122"/>
                <a:ea typeface="华文宋体" panose="02010600040101010101" pitchFamily="2" charset="-122"/>
              </a:rPr>
              <a:t>case </a:t>
            </a:r>
            <a:r>
              <a:rPr lang="zh-CN" altLang="en-US" sz="2200" i="1" dirty="0">
                <a:latin typeface="华文宋体" panose="02010600040101010101" pitchFamily="2" charset="-122"/>
                <a:ea typeface="华文宋体" panose="02010600040101010101" pitchFamily="2" charset="-122"/>
              </a:rPr>
              <a:t>整数值</a:t>
            </a:r>
            <a:r>
              <a:rPr lang="en-US" altLang="zh-CN" sz="2200" i="1" dirty="0">
                <a:latin typeface="华文宋体" panose="02010600040101010101" pitchFamily="2" charset="-122"/>
                <a:ea typeface="华文宋体" panose="02010600040101010101" pitchFamily="2" charset="-122"/>
              </a:rPr>
              <a:t>1 : </a:t>
            </a:r>
            <a:r>
              <a:rPr lang="zh-CN" altLang="en-US" sz="2200" i="1" dirty="0">
                <a:latin typeface="华文宋体" panose="02010600040101010101" pitchFamily="2" charset="-122"/>
                <a:ea typeface="华文宋体" panose="02010600040101010101" pitchFamily="2" charset="-122"/>
              </a:rPr>
              <a:t>语句</a:t>
            </a:r>
            <a:r>
              <a:rPr lang="en-US" altLang="zh-CN" sz="2200" i="1" dirty="0">
                <a:latin typeface="华文宋体" panose="02010600040101010101" pitchFamily="2" charset="-122"/>
                <a:ea typeface="华文宋体" panose="02010600040101010101" pitchFamily="2" charset="-122"/>
              </a:rPr>
              <a:t>; break;</a:t>
            </a:r>
          </a:p>
          <a:p>
            <a:pPr marL="0" indent="0">
              <a:buNone/>
            </a:pPr>
            <a:r>
              <a:rPr lang="en-US" altLang="zh-CN" sz="2200" i="1" dirty="0">
                <a:latin typeface="华文宋体" panose="02010600040101010101" pitchFamily="2" charset="-122"/>
                <a:ea typeface="华文宋体" panose="02010600040101010101" pitchFamily="2" charset="-122"/>
              </a:rPr>
              <a:t>case </a:t>
            </a:r>
            <a:r>
              <a:rPr lang="zh-CN" altLang="en-US" sz="2200" i="1" dirty="0">
                <a:latin typeface="华文宋体" panose="02010600040101010101" pitchFamily="2" charset="-122"/>
                <a:ea typeface="华文宋体" panose="02010600040101010101" pitchFamily="2" charset="-122"/>
              </a:rPr>
              <a:t>整数值</a:t>
            </a:r>
            <a:r>
              <a:rPr lang="en-US" altLang="zh-CN" sz="2200" i="1" dirty="0">
                <a:latin typeface="华文宋体" panose="02010600040101010101" pitchFamily="2" charset="-122"/>
                <a:ea typeface="华文宋体" panose="02010600040101010101" pitchFamily="2" charset="-122"/>
              </a:rPr>
              <a:t>2 : </a:t>
            </a:r>
            <a:r>
              <a:rPr lang="zh-CN" altLang="en-US" sz="2200" i="1" dirty="0">
                <a:latin typeface="华文宋体" panose="02010600040101010101" pitchFamily="2" charset="-122"/>
                <a:ea typeface="华文宋体" panose="02010600040101010101" pitchFamily="2" charset="-122"/>
              </a:rPr>
              <a:t>语句</a:t>
            </a:r>
            <a:r>
              <a:rPr lang="en-US" altLang="zh-CN" sz="2200" i="1" dirty="0">
                <a:latin typeface="华文宋体" panose="02010600040101010101" pitchFamily="2" charset="-122"/>
                <a:ea typeface="华文宋体" panose="02010600040101010101" pitchFamily="2" charset="-122"/>
              </a:rPr>
              <a:t>; break;</a:t>
            </a:r>
          </a:p>
          <a:p>
            <a:pPr marL="0" indent="0">
              <a:buNone/>
            </a:pPr>
            <a:r>
              <a:rPr lang="en-US" altLang="zh-CN" sz="2200" i="1" dirty="0">
                <a:latin typeface="华文宋体" panose="02010600040101010101" pitchFamily="2" charset="-122"/>
                <a:ea typeface="华文宋体" panose="02010600040101010101" pitchFamily="2" charset="-122"/>
              </a:rPr>
              <a:t>case </a:t>
            </a:r>
            <a:r>
              <a:rPr lang="zh-CN" altLang="en-US" sz="2200" i="1" dirty="0">
                <a:latin typeface="华文宋体" panose="02010600040101010101" pitchFamily="2" charset="-122"/>
                <a:ea typeface="华文宋体" panose="02010600040101010101" pitchFamily="2" charset="-122"/>
              </a:rPr>
              <a:t>整数值</a:t>
            </a:r>
            <a:r>
              <a:rPr lang="en-US" altLang="zh-CN" sz="2200" i="1" dirty="0">
                <a:latin typeface="华文宋体" panose="02010600040101010101" pitchFamily="2" charset="-122"/>
                <a:ea typeface="华文宋体" panose="02010600040101010101" pitchFamily="2" charset="-122"/>
              </a:rPr>
              <a:t>3 : </a:t>
            </a:r>
            <a:r>
              <a:rPr lang="zh-CN" altLang="en-US" sz="2200" i="1" dirty="0">
                <a:latin typeface="华文宋体" panose="02010600040101010101" pitchFamily="2" charset="-122"/>
                <a:ea typeface="华文宋体" panose="02010600040101010101" pitchFamily="2" charset="-122"/>
              </a:rPr>
              <a:t>语句</a:t>
            </a:r>
            <a:r>
              <a:rPr lang="en-US" altLang="zh-CN" sz="2200" i="1" dirty="0">
                <a:latin typeface="华文宋体" panose="02010600040101010101" pitchFamily="2" charset="-122"/>
                <a:ea typeface="华文宋体" panose="02010600040101010101" pitchFamily="2" charset="-122"/>
              </a:rPr>
              <a:t>; break;</a:t>
            </a:r>
          </a:p>
          <a:p>
            <a:pPr marL="0" indent="0">
              <a:buNone/>
            </a:pPr>
            <a:r>
              <a:rPr lang="en-US" altLang="zh-CN" sz="2200" i="1" dirty="0">
                <a:latin typeface="华文宋体" panose="02010600040101010101" pitchFamily="2" charset="-122"/>
                <a:ea typeface="华文宋体" panose="02010600040101010101" pitchFamily="2" charset="-122"/>
              </a:rPr>
              <a:t>case </a:t>
            </a:r>
            <a:r>
              <a:rPr lang="zh-CN" altLang="en-US" sz="2200" i="1" dirty="0">
                <a:latin typeface="华文宋体" panose="02010600040101010101" pitchFamily="2" charset="-122"/>
                <a:ea typeface="华文宋体" panose="02010600040101010101" pitchFamily="2" charset="-122"/>
              </a:rPr>
              <a:t>整数值</a:t>
            </a:r>
            <a:r>
              <a:rPr lang="en-US" altLang="zh-CN" sz="2200" i="1" dirty="0">
                <a:latin typeface="华文宋体" panose="02010600040101010101" pitchFamily="2" charset="-122"/>
                <a:ea typeface="华文宋体" panose="02010600040101010101" pitchFamily="2" charset="-122"/>
              </a:rPr>
              <a:t>4 : </a:t>
            </a:r>
            <a:r>
              <a:rPr lang="zh-CN" altLang="en-US" sz="2200" i="1" dirty="0">
                <a:latin typeface="华文宋体" panose="02010600040101010101" pitchFamily="2" charset="-122"/>
                <a:ea typeface="华文宋体" panose="02010600040101010101" pitchFamily="2" charset="-122"/>
              </a:rPr>
              <a:t>语句</a:t>
            </a:r>
            <a:r>
              <a:rPr lang="en-US" altLang="zh-CN" sz="2200" i="1" dirty="0">
                <a:latin typeface="华文宋体" panose="02010600040101010101" pitchFamily="2" charset="-122"/>
                <a:ea typeface="华文宋体" panose="02010600040101010101" pitchFamily="2" charset="-122"/>
              </a:rPr>
              <a:t>; break;</a:t>
            </a:r>
          </a:p>
          <a:p>
            <a:pPr marL="0" indent="0">
              <a:buNone/>
            </a:pPr>
            <a:r>
              <a:rPr lang="en-US" altLang="zh-CN" sz="2200" i="1" dirty="0">
                <a:latin typeface="华文宋体" panose="02010600040101010101" pitchFamily="2" charset="-122"/>
                <a:ea typeface="华文宋体" panose="02010600040101010101" pitchFamily="2" charset="-122"/>
              </a:rPr>
              <a:t>case </a:t>
            </a:r>
            <a:r>
              <a:rPr lang="zh-CN" altLang="en-US" sz="2200" i="1" dirty="0">
                <a:latin typeface="华文宋体" panose="02010600040101010101" pitchFamily="2" charset="-122"/>
                <a:ea typeface="华文宋体" panose="02010600040101010101" pitchFamily="2" charset="-122"/>
              </a:rPr>
              <a:t>整数值</a:t>
            </a:r>
            <a:r>
              <a:rPr lang="en-US" altLang="zh-CN" sz="2200" i="1" dirty="0">
                <a:latin typeface="华文宋体" panose="02010600040101010101" pitchFamily="2" charset="-122"/>
                <a:ea typeface="华文宋体" panose="02010600040101010101" pitchFamily="2" charset="-122"/>
              </a:rPr>
              <a:t>5 : </a:t>
            </a:r>
            <a:r>
              <a:rPr lang="zh-CN" altLang="en-US" sz="2200" i="1" dirty="0">
                <a:latin typeface="华文宋体" panose="02010600040101010101" pitchFamily="2" charset="-122"/>
                <a:ea typeface="华文宋体" panose="02010600040101010101" pitchFamily="2" charset="-122"/>
              </a:rPr>
              <a:t>语句</a:t>
            </a:r>
            <a:r>
              <a:rPr lang="en-US" altLang="zh-CN" sz="2200" i="1" dirty="0">
                <a:latin typeface="华文宋体" panose="02010600040101010101" pitchFamily="2" charset="-122"/>
                <a:ea typeface="华文宋体" panose="02010600040101010101" pitchFamily="2" charset="-122"/>
              </a:rPr>
              <a:t>; break;</a:t>
            </a:r>
          </a:p>
          <a:p>
            <a:pPr marL="0" indent="0">
              <a:buNone/>
            </a:pPr>
            <a:r>
              <a:rPr lang="en-US" altLang="zh-CN" sz="2200" i="1" dirty="0">
                <a:latin typeface="华文宋体" panose="02010600040101010101" pitchFamily="2" charset="-122"/>
                <a:ea typeface="华文宋体" panose="02010600040101010101" pitchFamily="2" charset="-122"/>
              </a:rPr>
              <a:t>//..</a:t>
            </a:r>
          </a:p>
          <a:p>
            <a:pPr marL="0" indent="0">
              <a:buNone/>
            </a:pPr>
            <a:r>
              <a:rPr lang="en-US" altLang="zh-CN" sz="2200" i="1" dirty="0">
                <a:latin typeface="华文宋体" panose="02010600040101010101" pitchFamily="2" charset="-122"/>
                <a:ea typeface="华文宋体" panose="02010600040101010101" pitchFamily="2" charset="-122"/>
              </a:rPr>
              <a:t>case </a:t>
            </a:r>
            <a:r>
              <a:rPr lang="zh-CN" altLang="en-US" sz="2200" i="1" dirty="0">
                <a:latin typeface="华文宋体" panose="02010600040101010101" pitchFamily="2" charset="-122"/>
                <a:ea typeface="华文宋体" panose="02010600040101010101" pitchFamily="2" charset="-122"/>
              </a:rPr>
              <a:t>整数值</a:t>
            </a:r>
            <a:r>
              <a:rPr lang="en-US" altLang="zh-CN" sz="2200" i="1" dirty="0">
                <a:latin typeface="华文宋体" panose="02010600040101010101" pitchFamily="2" charset="-122"/>
                <a:ea typeface="华文宋体" panose="02010600040101010101" pitchFamily="2" charset="-122"/>
              </a:rPr>
              <a:t>n : </a:t>
            </a:r>
            <a:r>
              <a:rPr lang="zh-CN" altLang="en-US" sz="2200" i="1" dirty="0">
                <a:latin typeface="华文宋体" panose="02010600040101010101" pitchFamily="2" charset="-122"/>
                <a:ea typeface="华文宋体" panose="02010600040101010101" pitchFamily="2" charset="-122"/>
              </a:rPr>
              <a:t>语句</a:t>
            </a:r>
            <a:r>
              <a:rPr lang="en-US" altLang="zh-CN" sz="2200" i="1" dirty="0">
                <a:latin typeface="华文宋体" panose="02010600040101010101" pitchFamily="2" charset="-122"/>
                <a:ea typeface="华文宋体" panose="02010600040101010101" pitchFamily="2" charset="-122"/>
              </a:rPr>
              <a:t>; break;</a:t>
            </a:r>
          </a:p>
          <a:p>
            <a:pPr marL="0" indent="0">
              <a:buNone/>
            </a:pPr>
            <a:r>
              <a:rPr lang="en-US" altLang="zh-CN" sz="2200" i="1" dirty="0">
                <a:latin typeface="华文宋体" panose="02010600040101010101" pitchFamily="2" charset="-122"/>
                <a:ea typeface="华文宋体" panose="02010600040101010101" pitchFamily="2" charset="-122"/>
              </a:rPr>
              <a:t>default:</a:t>
            </a:r>
            <a:r>
              <a:rPr lang="zh-CN" altLang="en-US" sz="2200" i="1" dirty="0">
                <a:latin typeface="华文宋体" panose="02010600040101010101" pitchFamily="2" charset="-122"/>
                <a:ea typeface="华文宋体" panose="02010600040101010101" pitchFamily="2" charset="-122"/>
              </a:rPr>
              <a:t>语句</a:t>
            </a:r>
            <a:r>
              <a:rPr lang="en-US" altLang="zh-CN" sz="2200" i="1" dirty="0">
                <a:latin typeface="华文宋体" panose="02010600040101010101" pitchFamily="2" charset="-122"/>
                <a:ea typeface="华文宋体" panose="02010600040101010101" pitchFamily="2" charset="-122"/>
              </a:rPr>
              <a:t>;</a:t>
            </a:r>
          </a:p>
          <a:p>
            <a:pPr marL="0" indent="0">
              <a:buNone/>
            </a:pPr>
            <a:r>
              <a:rPr lang="en-US" altLang="zh-CN" sz="2200" i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}</a:t>
            </a:r>
            <a:endParaRPr lang="en-US" altLang="zh-CN" sz="2200" i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1340768"/>
            <a:ext cx="10658837" cy="643911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800" dirty="0"/>
              <a:t>switch</a:t>
            </a:r>
            <a:r>
              <a:rPr lang="zh-CN" altLang="en-US" sz="2800" dirty="0"/>
              <a:t>语句的形式</a:t>
            </a:r>
          </a:p>
        </p:txBody>
      </p:sp>
    </p:spTree>
    <p:extLst>
      <p:ext uri="{BB962C8B-B14F-4D97-AF65-F5344CB8AC3E}">
        <p14:creationId xmlns:p14="http://schemas.microsoft.com/office/powerpoint/2010/main" val="276561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en-US" altLang="zh-CN" dirty="0"/>
              <a:t>switch</a:t>
            </a:r>
            <a:r>
              <a:rPr lang="zh-CN" altLang="en-US" dirty="0"/>
              <a:t>语句详解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5" y="1984678"/>
            <a:ext cx="10871044" cy="4684681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在本章前面演示的代码中，都多次出现了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break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语句，其实在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switch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语句中可以没有这个关键字。一般来说，当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switch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遇到一些关键字“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break”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时，程序会自动结束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switch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语句，如果把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switch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语句中的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break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关键字去掉了，程序将继续向下执行，一直到整个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switch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语句结束。</a:t>
            </a:r>
            <a:endParaRPr lang="en-US" altLang="zh-CN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1340768"/>
            <a:ext cx="10658837" cy="643911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800" dirty="0"/>
              <a:t>无</a:t>
            </a:r>
            <a:r>
              <a:rPr lang="en-US" altLang="zh-CN" sz="2800" dirty="0"/>
              <a:t>break</a:t>
            </a:r>
            <a:r>
              <a:rPr lang="zh-CN" altLang="en-US" sz="2800" dirty="0"/>
              <a:t>的情况</a:t>
            </a:r>
          </a:p>
        </p:txBody>
      </p:sp>
    </p:spTree>
    <p:extLst>
      <p:ext uri="{BB962C8B-B14F-4D97-AF65-F5344CB8AC3E}">
        <p14:creationId xmlns:p14="http://schemas.microsoft.com/office/powerpoint/2010/main" val="416312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en-US" altLang="zh-CN" dirty="0"/>
              <a:t>switch</a:t>
            </a:r>
            <a:r>
              <a:rPr lang="zh-CN" altLang="en-US" dirty="0"/>
              <a:t>语句详解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5" y="1984678"/>
            <a:ext cx="10871044" cy="4684681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在前面的讲解中，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switch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里的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case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语句都有执行语句，倘若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case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里没有执行语句会怎么样呢？下面我们就通过一个实例进行来了解一下。</a:t>
            </a:r>
            <a:endParaRPr lang="en-US" altLang="zh-CN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1340768"/>
            <a:ext cx="10658837" cy="643911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800" dirty="0"/>
              <a:t>case</a:t>
            </a:r>
            <a:r>
              <a:rPr lang="zh-CN" altLang="en-US" sz="2800" dirty="0"/>
              <a:t>没有执行语句</a:t>
            </a:r>
          </a:p>
        </p:txBody>
      </p:sp>
    </p:spTree>
    <p:extLst>
      <p:ext uri="{BB962C8B-B14F-4D97-AF65-F5344CB8AC3E}">
        <p14:creationId xmlns:p14="http://schemas.microsoft.com/office/powerpoint/2010/main" val="344337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en-US" altLang="zh-CN" dirty="0"/>
              <a:t>switch</a:t>
            </a:r>
            <a:r>
              <a:rPr lang="zh-CN" altLang="en-US" dirty="0"/>
              <a:t>语句详解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5" y="1984678"/>
            <a:ext cx="10871044" cy="4684681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通过前面的学习，很多初学者可能会误认为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default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一定位于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switch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的结尾。其实不然，它可以位于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switch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的任意位置，请看下面的实例代码。</a:t>
            </a:r>
            <a:endParaRPr lang="en-US" altLang="zh-CN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1340768"/>
            <a:ext cx="10658837" cy="643911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800" dirty="0"/>
              <a:t>default</a:t>
            </a:r>
            <a:r>
              <a:rPr lang="zh-CN" altLang="en-US" sz="2800" dirty="0"/>
              <a:t>可以不在末尾</a:t>
            </a:r>
          </a:p>
        </p:txBody>
      </p:sp>
    </p:spTree>
    <p:extLst>
      <p:ext uri="{BB962C8B-B14F-4D97-AF65-F5344CB8AC3E}">
        <p14:creationId xmlns:p14="http://schemas.microsoft.com/office/powerpoint/2010/main" val="346795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01D382-32B0-43EE-932C-28906AF37617}">
  <ds:schemaRefs>
    <ds:schemaRef ds:uri="http://purl.org/dc/terms/"/>
    <ds:schemaRef ds:uri="4873beb7-5857-4685-be1f-d57550cc96cc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回顾</Template>
  <TotalTime>0</TotalTime>
  <Words>706</Words>
  <Application>Microsoft Office PowerPoint</Application>
  <PresentationFormat>自定义</PresentationFormat>
  <Paragraphs>59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华文宋体</vt:lpstr>
      <vt:lpstr>宋体</vt:lpstr>
      <vt:lpstr>微软雅黑</vt:lpstr>
      <vt:lpstr>Calibri</vt:lpstr>
      <vt:lpstr>Calibri Light</vt:lpstr>
      <vt:lpstr>回顾</vt:lpstr>
      <vt:lpstr>使   用   条  件  语  句</vt:lpstr>
      <vt:lpstr>本章内容</vt:lpstr>
      <vt:lpstr>if语句详解</vt:lpstr>
      <vt:lpstr>if语句详解</vt:lpstr>
      <vt:lpstr>if语句详解</vt:lpstr>
      <vt:lpstr>switch语句详解</vt:lpstr>
      <vt:lpstr>switch语句详解</vt:lpstr>
      <vt:lpstr>switch语句详解</vt:lpstr>
      <vt:lpstr>switch语句详解</vt:lpstr>
      <vt:lpstr>条件语句演练</vt:lpstr>
      <vt:lpstr>条件语句演练</vt:lpstr>
      <vt:lpstr>条件语句演练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2018-05-21T01:02:34Z</dcterms:created>
  <dcterms:modified xsi:type="dcterms:W3CDTF">2019-07-09T03:44:55Z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