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3" r:id="rId18"/>
    <p:sldId id="299" r:id="rId19"/>
    <p:sldId id="301" r:id="rId20"/>
    <p:sldId id="302" r:id="rId2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8843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901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640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6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5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58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2244" y="2204864"/>
            <a:ext cx="4104456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  用   数   组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三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程序中，创建一个三维数组的方法也十分的简单，例如下面的代码。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[][][] a=new </a:t>
            </a:r>
            <a:r>
              <a:rPr lang="en-US" altLang="zh-CN" sz="2000" i="1" dirty="0" err="1"/>
              <a:t>int</a:t>
            </a:r>
            <a:r>
              <a:rPr lang="en-US" altLang="zh-CN" sz="2000" i="1" dirty="0"/>
              <a:t>[2][2][3];</a:t>
            </a:r>
          </a:p>
          <a:p>
            <a:pPr marL="0" indent="0">
              <a:buNone/>
            </a:pPr>
            <a:r>
              <a:rPr lang="zh-CN" altLang="en-US" dirty="0"/>
              <a:t>在上面创建数组的代码中，定义了一个</a:t>
            </a:r>
            <a:r>
              <a:rPr lang="en-US" altLang="zh-CN" dirty="0"/>
              <a:t>2*2*3</a:t>
            </a:r>
            <a:r>
              <a:rPr lang="zh-CN" altLang="en-US" dirty="0"/>
              <a:t>的三维数组，我们可以将其想象成一个</a:t>
            </a:r>
            <a:r>
              <a:rPr lang="en-US" altLang="zh-CN" dirty="0"/>
              <a:t>2*3</a:t>
            </a:r>
            <a:r>
              <a:rPr lang="zh-CN" altLang="en-US" dirty="0"/>
              <a:t>的二维数组即可。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创建三维数组的方法</a:t>
            </a:r>
          </a:p>
        </p:txBody>
      </p:sp>
    </p:spTree>
    <p:extLst>
      <p:ext uri="{BB962C8B-B14F-4D97-AF65-F5344CB8AC3E}">
        <p14:creationId xmlns:p14="http://schemas.microsoft.com/office/powerpoint/2010/main" val="14491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三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初始化三维数组的方法十分简单，例如下面的代码初始化了一个三维数组。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[][][]a={  </a:t>
            </a:r>
          </a:p>
          <a:p>
            <a:pPr marL="0" indent="0">
              <a:buNone/>
            </a:pPr>
            <a:r>
              <a:rPr lang="en-US" altLang="zh-CN" sz="2000" i="1" dirty="0"/>
              <a:t> //</a:t>
            </a:r>
            <a:r>
              <a:rPr lang="zh-CN" altLang="en-US" sz="2000" i="1" dirty="0"/>
              <a:t>初始化三维数组</a:t>
            </a:r>
          </a:p>
          <a:p>
            <a:pPr marL="0" indent="0">
              <a:buNone/>
            </a:pPr>
            <a:r>
              <a:rPr lang="en-US" altLang="zh-CN" sz="2000" i="1" dirty="0"/>
              <a:t>{{1,2,3}, {4,5,6}}</a:t>
            </a:r>
          </a:p>
          <a:p>
            <a:pPr marL="0" indent="0">
              <a:buNone/>
            </a:pPr>
            <a:r>
              <a:rPr lang="en-US" altLang="zh-CN" sz="2000" i="1" dirty="0"/>
              <a:t>{{7,8,9},{10,11,12}}</a:t>
            </a:r>
          </a:p>
          <a:p>
            <a:pPr marL="0" indent="0">
              <a:buNone/>
            </a:pPr>
            <a:r>
              <a:rPr lang="en-US" altLang="zh-CN" sz="2000" i="1" dirty="0"/>
              <a:t>}</a:t>
            </a:r>
          </a:p>
          <a:p>
            <a:pPr marL="0" indent="0">
              <a:buNone/>
            </a:pPr>
            <a:r>
              <a:rPr lang="zh-CN" altLang="en-US" dirty="0"/>
              <a:t>通过上述代码，定义了并且初始化了三维数组的元素值。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初始化三维数组</a:t>
            </a:r>
          </a:p>
        </p:txBody>
      </p:sp>
    </p:spTree>
    <p:extLst>
      <p:ext uri="{BB962C8B-B14F-4D97-AF65-F5344CB8AC3E}">
        <p14:creationId xmlns:p14="http://schemas.microsoft.com/office/powerpoint/2010/main" val="1675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复制数组是指复制一个数组内的数值，在</a:t>
            </a:r>
            <a:r>
              <a:rPr lang="en-US" altLang="zh-CN" dirty="0"/>
              <a:t>Java</a:t>
            </a:r>
            <a:r>
              <a:rPr lang="zh-CN" altLang="en-US" dirty="0"/>
              <a:t>中可以使用</a:t>
            </a:r>
            <a:r>
              <a:rPr lang="en-US" altLang="zh-CN" dirty="0"/>
              <a:t>System</a:t>
            </a:r>
            <a:r>
              <a:rPr lang="zh-CN" altLang="en-US" dirty="0"/>
              <a:t>中的方法</a:t>
            </a:r>
            <a:r>
              <a:rPr lang="en-US" altLang="zh-CN" dirty="0" err="1"/>
              <a:t>arraycopy</a:t>
            </a:r>
            <a:r>
              <a:rPr lang="en-US" altLang="zh-CN" dirty="0"/>
              <a:t>()</a:t>
            </a:r>
            <a:r>
              <a:rPr lang="zh-CN" altLang="en-US" dirty="0"/>
              <a:t>实现复制数组功能。方法</a:t>
            </a:r>
            <a:r>
              <a:rPr lang="en-US" altLang="zh-CN" dirty="0" err="1"/>
              <a:t>arraycopy</a:t>
            </a:r>
            <a:r>
              <a:rPr lang="en-US" altLang="zh-CN" dirty="0"/>
              <a:t>()</a:t>
            </a:r>
            <a:r>
              <a:rPr lang="zh-CN" altLang="en-US" dirty="0"/>
              <a:t>有两种的语法格式，其中第一种语法格式如下所示。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System.arraycopy</a:t>
            </a:r>
            <a:r>
              <a:rPr lang="en-US" altLang="zh-CN" sz="2000" i="1" dirty="0"/>
              <a:t>(arrayA,0,arrayB,0,a.length);</a:t>
            </a:r>
          </a:p>
          <a:p>
            <a:pPr marL="0" indent="0">
              <a:buNone/>
            </a:pPr>
            <a:r>
              <a:rPr lang="zh-CN" altLang="en-US" dirty="0"/>
              <a:t>上述复制数组方法</a:t>
            </a:r>
            <a:r>
              <a:rPr lang="en-US" altLang="zh-CN" dirty="0" err="1"/>
              <a:t>arraycopy</a:t>
            </a:r>
            <a:r>
              <a:rPr lang="en-US" altLang="zh-CN" dirty="0"/>
              <a:t>()</a:t>
            </a:r>
            <a:r>
              <a:rPr lang="zh-CN" altLang="en-US" dirty="0"/>
              <a:t>有一定局限，我们可以改写这个可以考虑使用方法</a:t>
            </a:r>
            <a:r>
              <a:rPr lang="en-US" altLang="zh-CN" dirty="0" err="1"/>
              <a:t>arraycopy</a:t>
            </a:r>
            <a:r>
              <a:rPr lang="en-US" altLang="zh-CN" dirty="0"/>
              <a:t>()</a:t>
            </a:r>
            <a:r>
              <a:rPr lang="zh-CN" altLang="en-US" dirty="0"/>
              <a:t>方法的第二种格式，让此方法的功能更加强大使用第二种格式，可以复制数组内的任何元素。第二种语法格式如下所示。具体格式如下所示。</a:t>
            </a:r>
          </a:p>
          <a:p>
            <a:pPr marL="0" indent="0">
              <a:buNone/>
            </a:pPr>
            <a:r>
              <a:rPr lang="en-US" altLang="zh-CN" dirty="0" err="1" smtClean="0"/>
              <a:t>System.arraycopy</a:t>
            </a:r>
            <a:r>
              <a:rPr lang="en-US" altLang="zh-CN" sz="2000" i="1" dirty="0" smtClean="0"/>
              <a:t>(arrayA,2,arrayB,3,3</a:t>
            </a:r>
            <a:r>
              <a:rPr lang="en-US" altLang="zh-CN" sz="2000" i="1" dirty="0"/>
              <a:t>);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复制数组</a:t>
            </a:r>
          </a:p>
        </p:txBody>
      </p:sp>
    </p:spTree>
    <p:extLst>
      <p:ext uri="{BB962C8B-B14F-4D97-AF65-F5344CB8AC3E}">
        <p14:creationId xmlns:p14="http://schemas.microsoft.com/office/powerpoint/2010/main" val="32374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比较数组就是检查两个数组是否相等，如果相等则返回一个布尔值</a:t>
            </a:r>
            <a:r>
              <a:rPr lang="en-US" altLang="zh-CN" dirty="0"/>
              <a:t>true</a:t>
            </a:r>
            <a:r>
              <a:rPr lang="zh-CN" altLang="en-US" dirty="0"/>
              <a:t>；如果不相等，则返回布尔值</a:t>
            </a:r>
            <a:r>
              <a:rPr lang="en-US" altLang="zh-CN" dirty="0"/>
              <a:t>false</a:t>
            </a:r>
            <a:r>
              <a:rPr lang="zh-CN" altLang="en-US" dirty="0"/>
              <a:t>。在</a:t>
            </a:r>
            <a:r>
              <a:rPr lang="en-US" altLang="zh-CN" dirty="0"/>
              <a:t>Java</a:t>
            </a:r>
            <a:r>
              <a:rPr lang="zh-CN" altLang="en-US" dirty="0"/>
              <a:t>中可以使用方法</a:t>
            </a:r>
            <a:r>
              <a:rPr lang="en-US" altLang="zh-CN" dirty="0" err="1"/>
              <a:t>equalse</a:t>
            </a:r>
            <a:r>
              <a:rPr lang="en-US" altLang="zh-CN" dirty="0"/>
              <a:t>()</a:t>
            </a:r>
            <a:r>
              <a:rPr lang="zh-CN" altLang="en-US" dirty="0"/>
              <a:t>比较数组是否相等，具体格式如下所示。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Arrays.equalse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arrayA,arrayB</a:t>
            </a:r>
            <a:r>
              <a:rPr lang="en-US" altLang="zh-CN" sz="2000" i="1" dirty="0"/>
              <a:t>);</a:t>
            </a:r>
          </a:p>
          <a:p>
            <a:r>
              <a:rPr lang="en-US" altLang="zh-CN" dirty="0" err="1" smtClean="0"/>
              <a:t>arrayA</a:t>
            </a:r>
            <a:r>
              <a:rPr lang="zh-CN" altLang="en-US" dirty="0"/>
              <a:t>：待比较数组名称。</a:t>
            </a:r>
          </a:p>
          <a:p>
            <a:r>
              <a:rPr lang="en-US" altLang="zh-CN" dirty="0" err="1" smtClean="0"/>
              <a:t>arrayB</a:t>
            </a:r>
            <a:r>
              <a:rPr lang="zh-CN" altLang="en-US" dirty="0"/>
              <a:t>：待比较数组名称。</a:t>
            </a:r>
          </a:p>
          <a:p>
            <a:pPr marL="0" indent="0">
              <a:buNone/>
            </a:pPr>
            <a:r>
              <a:rPr lang="zh-CN" altLang="en-US" dirty="0"/>
              <a:t>如果两个数组相等就会</a:t>
            </a:r>
            <a:r>
              <a:rPr lang="en-US" altLang="zh-CN" dirty="0"/>
              <a:t>true</a:t>
            </a:r>
            <a:r>
              <a:rPr lang="zh-CN" altLang="en-US" dirty="0"/>
              <a:t>，如果两个数组不相等就会返回</a:t>
            </a:r>
            <a:r>
              <a:rPr lang="en-US" altLang="zh-CN" dirty="0"/>
              <a:t>false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比较数组</a:t>
            </a:r>
          </a:p>
        </p:txBody>
      </p:sp>
    </p:spTree>
    <p:extLst>
      <p:ext uri="{BB962C8B-B14F-4D97-AF65-F5344CB8AC3E}">
        <p14:creationId xmlns:p14="http://schemas.microsoft.com/office/powerpoint/2010/main" val="2376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中可以使用方法</a:t>
            </a:r>
            <a:r>
              <a:rPr lang="en-US" altLang="zh-CN" dirty="0" err="1"/>
              <a:t>binarySearch</a:t>
            </a:r>
            <a:r>
              <a:rPr lang="en-US" altLang="zh-CN" dirty="0"/>
              <a:t>()</a:t>
            </a:r>
            <a:r>
              <a:rPr lang="zh-CN" altLang="en-US" dirty="0"/>
              <a:t>搜索数组中的某一个元素，其语法格式如下所示。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i</a:t>
            </a:r>
            <a:r>
              <a:rPr lang="en-US" altLang="zh-CN" sz="2000" i="1" dirty="0"/>
              <a:t>=</a:t>
            </a:r>
            <a:r>
              <a:rPr lang="en-US" altLang="zh-CN" sz="2000" i="1" dirty="0" err="1"/>
              <a:t>binarySearch</a:t>
            </a:r>
            <a:r>
              <a:rPr lang="en-US" altLang="zh-CN" sz="2000" i="1" dirty="0"/>
              <a:t> (a, "</a:t>
            </a:r>
            <a:r>
              <a:rPr lang="en-US" altLang="zh-CN" sz="2000" i="1" dirty="0" err="1"/>
              <a:t>abcde</a:t>
            </a:r>
            <a:r>
              <a:rPr lang="en-US" altLang="zh-CN" sz="2000" i="1" dirty="0"/>
              <a:t>");</a:t>
            </a:r>
          </a:p>
          <a:p>
            <a:r>
              <a:rPr lang="en-US" altLang="zh-CN" dirty="0" smtClean="0"/>
              <a:t>a</a:t>
            </a:r>
            <a:r>
              <a:rPr lang="zh-CN" altLang="en-US" dirty="0"/>
              <a:t>：搜索数组的名称。</a:t>
            </a:r>
          </a:p>
          <a:p>
            <a:r>
              <a:rPr lang="en-US" altLang="zh-CN" dirty="0" err="1" smtClean="0"/>
              <a:t>abcde</a:t>
            </a:r>
            <a:r>
              <a:rPr lang="zh-CN" altLang="en-US" dirty="0"/>
              <a:t>：需要在数组中查找的内容。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搜索数组中的元素</a:t>
            </a:r>
          </a:p>
        </p:txBody>
      </p:sp>
    </p:spTree>
    <p:extLst>
      <p:ext uri="{BB962C8B-B14F-4D97-AF65-F5344CB8AC3E}">
        <p14:creationId xmlns:p14="http://schemas.microsoft.com/office/powerpoint/2010/main" val="34886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排序数组是指对数组内的元素进行排序，在</a:t>
            </a:r>
            <a:r>
              <a:rPr lang="en-US" altLang="zh-CN" dirty="0"/>
              <a:t>Java</a:t>
            </a:r>
            <a:r>
              <a:rPr lang="zh-CN" altLang="en-US" dirty="0"/>
              <a:t>中可以使用方法</a:t>
            </a:r>
            <a:r>
              <a:rPr lang="en-US" altLang="zh-CN" dirty="0"/>
              <a:t>sort()</a:t>
            </a:r>
            <a:r>
              <a:rPr lang="zh-CN" altLang="en-US" dirty="0"/>
              <a:t>实现排序功能，并且排序规则是默认的。使用方法</a:t>
            </a:r>
            <a:r>
              <a:rPr lang="en-US" altLang="zh-CN" dirty="0"/>
              <a:t>sort()</a:t>
            </a:r>
            <a:r>
              <a:rPr lang="zh-CN" altLang="en-US" dirty="0"/>
              <a:t>的语法格式如下所示。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Arrays.sort</a:t>
            </a:r>
            <a:r>
              <a:rPr lang="en-US" altLang="zh-CN" sz="2000" i="1" dirty="0"/>
              <a:t>(a);</a:t>
            </a:r>
          </a:p>
          <a:p>
            <a:pPr marL="0" indent="0">
              <a:buNone/>
            </a:pPr>
            <a:r>
              <a:rPr lang="zh-CN" altLang="en-US" dirty="0"/>
              <a:t>参数</a:t>
            </a:r>
            <a:r>
              <a:rPr lang="en-US" altLang="zh-CN" dirty="0"/>
              <a:t>a</a:t>
            </a:r>
            <a:r>
              <a:rPr lang="zh-CN" altLang="en-US" dirty="0"/>
              <a:t>是待排序数组名称。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排序数组</a:t>
            </a:r>
          </a:p>
        </p:txBody>
      </p:sp>
    </p:spTree>
    <p:extLst>
      <p:ext uri="{BB962C8B-B14F-4D97-AF65-F5344CB8AC3E}">
        <p14:creationId xmlns:p14="http://schemas.microsoft.com/office/powerpoint/2010/main" val="34281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Java</a:t>
            </a:r>
            <a:r>
              <a:rPr lang="zh-CN" altLang="en-US" dirty="0">
                <a:solidFill>
                  <a:srgbClr val="00B050"/>
                </a:solidFill>
              </a:rPr>
              <a:t>程序设计里，可以使用</a:t>
            </a:r>
            <a:r>
              <a:rPr lang="en-US" altLang="zh-CN" dirty="0">
                <a:solidFill>
                  <a:srgbClr val="00B050"/>
                </a:solidFill>
              </a:rPr>
              <a:t>fill()</a:t>
            </a:r>
            <a:r>
              <a:rPr lang="zh-CN" altLang="en-US" dirty="0">
                <a:solidFill>
                  <a:srgbClr val="00B050"/>
                </a:solidFill>
              </a:rPr>
              <a:t>方法向一个数组中填充元素，此方法的功能十分有限，只能使用同一个数值进行填充。使用此方法的语法格式如下所示。</a:t>
            </a:r>
          </a:p>
          <a:p>
            <a:pPr marL="0" indent="0"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int</a:t>
            </a:r>
            <a:r>
              <a:rPr lang="en-US" altLang="zh-CN" sz="2000" i="1" dirty="0">
                <a:solidFill>
                  <a:schemeClr val="tx2"/>
                </a:solidFill>
              </a:rPr>
              <a:t> a []=new </a:t>
            </a:r>
            <a:r>
              <a:rPr lang="en-US" altLang="zh-CN" sz="2000" i="1" dirty="0" err="1">
                <a:solidFill>
                  <a:schemeClr val="tx2"/>
                </a:solidFill>
              </a:rPr>
              <a:t>int</a:t>
            </a:r>
            <a:r>
              <a:rPr lang="en-US" altLang="zh-CN" sz="2000" i="1" dirty="0">
                <a:solidFill>
                  <a:schemeClr val="tx2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2000" i="1" dirty="0" err="1">
                <a:solidFill>
                  <a:schemeClr val="tx2"/>
                </a:solidFill>
              </a:rPr>
              <a:t>Arrays.fill</a:t>
            </a:r>
            <a:r>
              <a:rPr lang="en-US" altLang="zh-CN" sz="2000" i="1" dirty="0">
                <a:solidFill>
                  <a:schemeClr val="tx2"/>
                </a:solidFill>
              </a:rPr>
              <a:t>(array,11);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其中参数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是指将要填充数组的名称，上述格式的含义是将数值</a:t>
            </a:r>
            <a:r>
              <a:rPr lang="en-US" altLang="zh-CN" dirty="0">
                <a:solidFill>
                  <a:srgbClr val="00B050"/>
                </a:solidFill>
              </a:rPr>
              <a:t>11</a:t>
            </a:r>
            <a:r>
              <a:rPr lang="zh-CN" altLang="en-US" dirty="0">
                <a:solidFill>
                  <a:srgbClr val="00B050"/>
                </a:solidFill>
              </a:rPr>
              <a:t>填充到数组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中。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填充数组</a:t>
            </a:r>
          </a:p>
        </p:txBody>
      </p:sp>
    </p:spTree>
    <p:extLst>
      <p:ext uri="{BB962C8B-B14F-4D97-AF65-F5344CB8AC3E}">
        <p14:creationId xmlns:p14="http://schemas.microsoft.com/office/powerpoint/2010/main" val="23693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操 作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foreach</a:t>
            </a:r>
            <a:r>
              <a:rPr lang="zh-CN" altLang="en-US" dirty="0">
                <a:solidFill>
                  <a:schemeClr val="tx1"/>
                </a:solidFill>
              </a:rPr>
              <a:t>并不是一个关键字，习惯上将这种特殊的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语句格式称为“</a:t>
            </a:r>
            <a:r>
              <a:rPr lang="en-US" altLang="zh-CN" dirty="0" err="1">
                <a:solidFill>
                  <a:schemeClr val="tx1"/>
                </a:solidFill>
              </a:rPr>
              <a:t>foreach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语句。从英文字面意思理解，</a:t>
            </a:r>
            <a:r>
              <a:rPr lang="en-US" altLang="zh-CN" dirty="0" err="1">
                <a:solidFill>
                  <a:schemeClr val="tx1"/>
                </a:solidFill>
              </a:rPr>
              <a:t>foreach</a:t>
            </a:r>
            <a:r>
              <a:rPr lang="zh-CN" altLang="en-US" dirty="0">
                <a:solidFill>
                  <a:schemeClr val="tx1"/>
                </a:solidFill>
              </a:rPr>
              <a:t>就是“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每一个”的意思。</a:t>
            </a:r>
            <a:r>
              <a:rPr lang="en-US" altLang="zh-CN" dirty="0" err="1">
                <a:solidFill>
                  <a:schemeClr val="tx1"/>
                </a:solidFill>
              </a:rPr>
              <a:t>foreach</a:t>
            </a:r>
            <a:r>
              <a:rPr lang="zh-CN" altLang="en-US" dirty="0">
                <a:solidFill>
                  <a:schemeClr val="tx1"/>
                </a:solidFill>
              </a:rPr>
              <a:t>语句的语法格式如下所示。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for(type </a:t>
            </a:r>
            <a:r>
              <a:rPr lang="zh-CN" altLang="en-US" sz="2000" i="1" dirty="0">
                <a:solidFill>
                  <a:schemeClr val="tx1"/>
                </a:solidFill>
              </a:rPr>
              <a:t>变量</a:t>
            </a:r>
            <a:r>
              <a:rPr lang="en-US" altLang="zh-CN" sz="2000" i="1" dirty="0">
                <a:solidFill>
                  <a:schemeClr val="tx1"/>
                </a:solidFill>
              </a:rPr>
              <a:t>x : </a:t>
            </a:r>
            <a:r>
              <a:rPr lang="zh-CN" altLang="en-US" sz="2000" i="1" dirty="0">
                <a:solidFill>
                  <a:schemeClr val="tx1"/>
                </a:solidFill>
              </a:rPr>
              <a:t>遍历对象</a:t>
            </a:r>
            <a:r>
              <a:rPr lang="en-US" altLang="zh-CN" sz="2000" i="1" dirty="0" err="1">
                <a:solidFill>
                  <a:schemeClr val="tx1"/>
                </a:solidFill>
              </a:rPr>
              <a:t>obj</a:t>
            </a:r>
            <a:r>
              <a:rPr lang="en-US" altLang="zh-CN" sz="2000" i="1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   </a:t>
            </a:r>
            <a:r>
              <a:rPr lang="zh-CN" altLang="en-US" sz="2000" i="1" dirty="0">
                <a:solidFill>
                  <a:schemeClr val="tx1"/>
                </a:solidFill>
              </a:rPr>
              <a:t>引用了</a:t>
            </a:r>
            <a:r>
              <a:rPr lang="en-US" altLang="zh-CN" sz="2000" i="1" dirty="0">
                <a:solidFill>
                  <a:schemeClr val="tx1"/>
                </a:solidFill>
              </a:rPr>
              <a:t>x</a:t>
            </a:r>
            <a:r>
              <a:rPr lang="zh-CN" altLang="en-US" sz="2000" i="1" dirty="0">
                <a:solidFill>
                  <a:schemeClr val="tx1"/>
                </a:solidFill>
              </a:rPr>
              <a:t>的</a:t>
            </a:r>
            <a:r>
              <a:rPr lang="en-US" altLang="zh-CN" sz="2000" i="1" dirty="0">
                <a:solidFill>
                  <a:schemeClr val="tx1"/>
                </a:solidFill>
              </a:rPr>
              <a:t>Java</a:t>
            </a:r>
            <a:r>
              <a:rPr lang="zh-CN" altLang="en-US" sz="2000" i="1" dirty="0">
                <a:solidFill>
                  <a:schemeClr val="tx1"/>
                </a:solidFill>
              </a:rPr>
              <a:t>语句</a:t>
            </a:r>
            <a:r>
              <a:rPr lang="en-US" altLang="zh-CN" sz="2000" i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}</a:t>
            </a:r>
            <a:endParaRPr lang="zh-CN" altLang="en-US" sz="2000" i="1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遍历数组</a:t>
            </a:r>
          </a:p>
        </p:txBody>
      </p:sp>
    </p:spTree>
    <p:extLst>
      <p:ext uri="{BB962C8B-B14F-4D97-AF65-F5344CB8AC3E}">
        <p14:creationId xmlns:p14="http://schemas.microsoft.com/office/powerpoint/2010/main" val="3438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96994" y="1988840"/>
            <a:ext cx="10055781" cy="3880254"/>
          </a:xfrm>
        </p:spPr>
        <p:txBody>
          <a:bodyPr rtlCol="0"/>
          <a:lstStyle/>
          <a:p>
            <a:r>
              <a:rPr lang="zh-CN" altLang="en-US" dirty="0"/>
              <a:t>简单的一维数组</a:t>
            </a:r>
          </a:p>
          <a:p>
            <a:r>
              <a:rPr lang="zh-CN" altLang="en-US" dirty="0"/>
              <a:t>二 维 数 组</a:t>
            </a:r>
          </a:p>
          <a:p>
            <a:r>
              <a:rPr lang="zh-CN" altLang="en-US" dirty="0"/>
              <a:t>三 维 数 组</a:t>
            </a:r>
          </a:p>
          <a:p>
            <a:r>
              <a:rPr lang="zh-CN" altLang="en-US" dirty="0"/>
              <a:t>操 作 数 组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foreach</a:t>
            </a:r>
            <a:r>
              <a:rPr lang="zh-CN" altLang="en-US" dirty="0"/>
              <a:t>循环深入理解</a:t>
            </a:r>
            <a:r>
              <a:rPr lang="zh-CN" altLang="en-US" dirty="0" smtClean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简单的一维数组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19" y="1984678"/>
            <a:ext cx="10727029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中声明一维数组的的格式如下所示。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 array;</a:t>
            </a:r>
            <a:endParaRPr lang="zh-CN" altLang="zh-CN" sz="2000" i="1" dirty="0"/>
          </a:p>
          <a:p>
            <a:pPr marL="0" indent="0">
              <a:buNone/>
            </a:pPr>
            <a:r>
              <a:rPr lang="zh-CN" altLang="zh-CN" dirty="0"/>
              <a:t>也可以用下面的格式：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 array[];</a:t>
            </a:r>
            <a:endParaRPr lang="zh-CN" altLang="zh-CN" sz="2000" i="1" dirty="0"/>
          </a:p>
          <a:p>
            <a:pPr marL="0" indent="0">
              <a:buNone/>
            </a:pPr>
            <a:r>
              <a:rPr lang="zh-CN" altLang="zh-CN" dirty="0"/>
              <a:t>虽然这两种格式的形式不同，但是含义是一样的，各个参数的具体说明如下所示。</a:t>
            </a:r>
          </a:p>
          <a:p>
            <a:r>
              <a:rPr lang="en-US" altLang="zh-CN" dirty="0" err="1" smtClean="0"/>
              <a:t>int</a:t>
            </a:r>
            <a:r>
              <a:rPr lang="zh-CN" altLang="zh-CN" dirty="0"/>
              <a:t>：数组元素类型。</a:t>
            </a:r>
          </a:p>
          <a:p>
            <a:r>
              <a:rPr lang="en-US" altLang="zh-CN" dirty="0" smtClean="0"/>
              <a:t>array</a:t>
            </a:r>
            <a:r>
              <a:rPr lang="zh-CN" altLang="zh-CN" dirty="0"/>
              <a:t>：数组名称。</a:t>
            </a:r>
          </a:p>
          <a:p>
            <a:r>
              <a:rPr lang="en-US" altLang="zh-CN" dirty="0" smtClean="0"/>
              <a:t>[]</a:t>
            </a:r>
            <a:r>
              <a:rPr lang="zh-CN" altLang="zh-CN" dirty="0"/>
              <a:t>：一维数组的内容都是通过这个符号括起来。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声明一维数组</a:t>
            </a:r>
          </a:p>
        </p:txBody>
      </p:sp>
    </p:spTree>
    <p:extLst>
      <p:ext uri="{BB962C8B-B14F-4D97-AF65-F5344CB8AC3E}">
        <p14:creationId xmlns:p14="http://schemas.microsoft.com/office/powerpoint/2010/main" val="645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简单的一维数组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创建数组实质上就是为数组申请相应的存储的空间，数组的创建需要用大括号“</a:t>
            </a:r>
            <a:r>
              <a:rPr lang="en-US" altLang="zh-CN" dirty="0"/>
              <a:t>{}”</a:t>
            </a:r>
            <a:r>
              <a:rPr lang="zh-CN" altLang="en-US" dirty="0"/>
              <a:t>括起来，然后将一组相同类型的数据放在存储空间里，</a:t>
            </a:r>
            <a:r>
              <a:rPr lang="en-US" altLang="zh-CN" dirty="0"/>
              <a:t>Java</a:t>
            </a:r>
            <a:r>
              <a:rPr lang="zh-CN" altLang="en-US" dirty="0"/>
              <a:t>编译器负责管理存储空间的分配。创建数组的方法十分简单，具体格式如下所示。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 a={1,2,3,5,8,9,15};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创建一维数组</a:t>
            </a:r>
          </a:p>
        </p:txBody>
      </p:sp>
    </p:spTree>
    <p:extLst>
      <p:ext uri="{BB962C8B-B14F-4D97-AF65-F5344CB8AC3E}">
        <p14:creationId xmlns:p14="http://schemas.microsoft.com/office/powerpoint/2010/main" val="13673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简单的一维数组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下面的代码演示了三种初始化一维数组的方法。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 a=new </a:t>
            </a:r>
            <a:r>
              <a:rPr lang="en-US" altLang="zh-CN" sz="2000" i="1" dirty="0" err="1"/>
              <a:t>int</a:t>
            </a:r>
            <a:r>
              <a:rPr lang="en-US" altLang="zh-CN" sz="2000" i="1" dirty="0"/>
              <a:t>[8];		</a:t>
            </a:r>
            <a:r>
              <a:rPr lang="en-US" altLang="zh-CN" sz="2000" i="1" dirty="0" smtClean="0"/>
              <a:t>//</a:t>
            </a:r>
            <a:r>
              <a:rPr lang="zh-CN" altLang="en-US" sz="2000" i="1" dirty="0"/>
              <a:t>使用</a:t>
            </a:r>
            <a:r>
              <a:rPr lang="en-US" altLang="zh-CN" sz="2000" i="1" dirty="0"/>
              <a:t>new</a:t>
            </a:r>
            <a:r>
              <a:rPr lang="zh-CN" altLang="en-US" sz="2000" i="1" dirty="0"/>
              <a:t>关键字创建一个含有</a:t>
            </a:r>
            <a:r>
              <a:rPr lang="en-US" altLang="zh-CN" sz="2000" i="1" dirty="0"/>
              <a:t>8</a:t>
            </a:r>
            <a:r>
              <a:rPr lang="zh-CN" altLang="en-US" sz="2000" i="1" dirty="0"/>
              <a:t>个元素的</a:t>
            </a:r>
            <a:r>
              <a:rPr lang="en-US" altLang="zh-CN" sz="2000" i="1" dirty="0" err="1"/>
              <a:t>int</a:t>
            </a:r>
            <a:r>
              <a:rPr lang="zh-CN" altLang="en-US" sz="2000" i="1" dirty="0"/>
              <a:t>类型的数组</a:t>
            </a:r>
            <a:r>
              <a:rPr lang="en-US" altLang="zh-CN" sz="2000" i="1" dirty="0"/>
              <a:t>a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 a=new </a:t>
            </a:r>
            <a:r>
              <a:rPr lang="en-US" altLang="zh-CN" sz="2000" i="1" dirty="0" err="1"/>
              <a:t>int</a:t>
            </a:r>
            <a:r>
              <a:rPr lang="en-US" altLang="zh-CN" sz="2000" i="1" dirty="0"/>
              <a:t>{1,2,3,4,5,6,7,8};	</a:t>
            </a:r>
            <a:r>
              <a:rPr lang="en-US" altLang="zh-CN" sz="2000" i="1" dirty="0" smtClean="0"/>
              <a:t>//</a:t>
            </a:r>
            <a:r>
              <a:rPr lang="zh-CN" altLang="en-US" sz="2000" i="1" dirty="0"/>
              <a:t>初始化并设置数组</a:t>
            </a:r>
            <a:r>
              <a:rPr lang="en-US" altLang="zh-CN" sz="2000" i="1" dirty="0"/>
              <a:t>a</a:t>
            </a:r>
            <a:r>
              <a:rPr lang="zh-CN" altLang="en-US" sz="2000" i="1" dirty="0"/>
              <a:t>中的</a:t>
            </a:r>
            <a:r>
              <a:rPr lang="en-US" altLang="zh-CN" sz="2000" i="1" dirty="0"/>
              <a:t>8</a:t>
            </a:r>
            <a:r>
              <a:rPr lang="zh-CN" altLang="en-US" sz="2000" i="1" dirty="0"/>
              <a:t>个数组元素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[] a={1,2,3,4};		</a:t>
            </a:r>
            <a:r>
              <a:rPr lang="zh-CN" altLang="en-US" sz="2000" i="1" dirty="0" smtClean="0"/>
              <a:t>初始化</a:t>
            </a:r>
            <a:r>
              <a:rPr lang="zh-CN" altLang="en-US" sz="2000" i="1" dirty="0"/>
              <a:t>并设置数组</a:t>
            </a:r>
            <a:r>
              <a:rPr lang="en-US" altLang="zh-CN" sz="2000" i="1" dirty="0"/>
              <a:t>a</a:t>
            </a:r>
            <a:r>
              <a:rPr lang="zh-CN" altLang="en-US" sz="2000" i="1" dirty="0"/>
              <a:t>中的</a:t>
            </a:r>
            <a:r>
              <a:rPr lang="en-US" altLang="zh-CN" sz="2000" i="1" dirty="0"/>
              <a:t>4</a:t>
            </a:r>
            <a:r>
              <a:rPr lang="zh-CN" altLang="en-US" sz="2000" i="1" dirty="0"/>
              <a:t>个数组元素</a:t>
            </a:r>
          </a:p>
          <a:p>
            <a:pPr marL="0" indent="0">
              <a:buNone/>
            </a:pPr>
            <a:r>
              <a:rPr lang="zh-CN" altLang="en-US" dirty="0"/>
              <a:t>对上述代码的具体说明如下所示。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：数组类型。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：数组名称。</a:t>
            </a:r>
          </a:p>
          <a:p>
            <a:r>
              <a:rPr lang="en-US" altLang="zh-CN" dirty="0"/>
              <a:t>new</a:t>
            </a:r>
            <a:r>
              <a:rPr lang="zh-CN" altLang="en-US" dirty="0"/>
              <a:t>：对象初始化语句。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 smtClean="0"/>
              <a:t>初始化</a:t>
            </a:r>
            <a:r>
              <a:rPr lang="zh-CN" altLang="en-US" sz="2800" dirty="0"/>
              <a:t>一维数组</a:t>
            </a:r>
          </a:p>
        </p:txBody>
      </p:sp>
    </p:spTree>
    <p:extLst>
      <p:ext uri="{BB962C8B-B14F-4D97-AF65-F5344CB8AC3E}">
        <p14:creationId xmlns:p14="http://schemas.microsoft.com/office/powerpoint/2010/main" val="23486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二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声明二维数组的语法格式如下所示。</a:t>
            </a:r>
          </a:p>
          <a:p>
            <a:pPr marL="0" indent="0">
              <a:buNone/>
            </a:pPr>
            <a:r>
              <a:rPr lang="en-US" altLang="zh-CN" sz="2000" i="1" dirty="0"/>
              <a:t>float A[][];			//float</a:t>
            </a:r>
            <a:r>
              <a:rPr lang="zh-CN" altLang="en-US" sz="2000" i="1" dirty="0"/>
              <a:t>类型的二维数组</a:t>
            </a:r>
            <a:r>
              <a:rPr lang="en-US" altLang="zh-CN" sz="2000" i="1" dirty="0"/>
              <a:t>A</a:t>
            </a:r>
          </a:p>
          <a:p>
            <a:pPr marL="0" indent="0">
              <a:buNone/>
            </a:pPr>
            <a:r>
              <a:rPr lang="en-US" altLang="zh-CN" sz="2000" i="1" dirty="0"/>
              <a:t>char B[][];			//char</a:t>
            </a:r>
            <a:r>
              <a:rPr lang="zh-CN" altLang="en-US" sz="2000" i="1" dirty="0"/>
              <a:t>类型的二维数组</a:t>
            </a:r>
            <a:r>
              <a:rPr lang="en-US" altLang="zh-CN" sz="2000" i="1" dirty="0"/>
              <a:t>B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 C[][];			//</a:t>
            </a:r>
            <a:r>
              <a:rPr lang="en-US" altLang="zh-CN" sz="2000" i="1" dirty="0" err="1"/>
              <a:t>int</a:t>
            </a:r>
            <a:r>
              <a:rPr lang="zh-CN" altLang="en-US" sz="2000" i="1" dirty="0"/>
              <a:t>类型的二维数组</a:t>
            </a:r>
            <a:r>
              <a:rPr lang="en-US" altLang="zh-CN" sz="2000" i="1" dirty="0"/>
              <a:t>C</a:t>
            </a:r>
          </a:p>
          <a:p>
            <a:pPr marL="0" indent="0">
              <a:buNone/>
            </a:pPr>
            <a:r>
              <a:rPr lang="zh-CN" altLang="en-US" dirty="0"/>
              <a:t>上述代码中各个参数的具体说明如下所示。</a:t>
            </a:r>
          </a:p>
          <a:p>
            <a:r>
              <a:rPr lang="en-US" altLang="zh-CN" dirty="0" smtClean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和</a:t>
            </a:r>
            <a:r>
              <a:rPr lang="en-US" altLang="zh-CN" dirty="0" err="1"/>
              <a:t>int</a:t>
            </a:r>
            <a:r>
              <a:rPr lang="zh-CN" altLang="en-US" dirty="0"/>
              <a:t>：都表示数组的类型。</a:t>
            </a:r>
          </a:p>
          <a:p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：都表示数组的名称。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声明二维数组</a:t>
            </a:r>
          </a:p>
        </p:txBody>
      </p:sp>
    </p:spTree>
    <p:extLst>
      <p:ext uri="{BB962C8B-B14F-4D97-AF65-F5344CB8AC3E}">
        <p14:creationId xmlns:p14="http://schemas.microsoft.com/office/powerpoint/2010/main" val="15327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二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创建二维数组的过程，实际上就是在计算机上申请一个存储空间的过程，例如下面是创建二维数组的代码。</a:t>
            </a:r>
          </a:p>
          <a:p>
            <a:pPr marL="0" indent="0">
              <a:buNone/>
            </a:pPr>
            <a:r>
              <a:rPr lang="en-US" altLang="zh-CN" sz="2000" i="1" dirty="0" err="1"/>
              <a:t>int</a:t>
            </a:r>
            <a:r>
              <a:rPr lang="en-US" altLang="zh-CN" sz="2000" i="1" dirty="0"/>
              <a:t> A</a:t>
            </a:r>
            <a:r>
              <a:rPr lang="en-US" altLang="zh-CN" sz="2000" i="1" dirty="0" smtClean="0"/>
              <a:t>[][]={1,3,5},{</a:t>
            </a:r>
            <a:r>
              <a:rPr lang="en-US" altLang="zh-CN" sz="2000" i="1" dirty="0"/>
              <a:t>2,4,6,8};</a:t>
            </a:r>
          </a:p>
          <a:p>
            <a:pPr marL="0" indent="0">
              <a:buNone/>
            </a:pPr>
            <a:r>
              <a:rPr lang="zh-CN" altLang="en-US" dirty="0"/>
              <a:t>通过上述代码创建了一个二维数组，</a:t>
            </a:r>
            <a:r>
              <a:rPr lang="en-US" altLang="zh-CN" dirty="0"/>
              <a:t>A</a:t>
            </a:r>
            <a:r>
              <a:rPr lang="zh-CN" altLang="en-US" dirty="0"/>
              <a:t>是数组名，实质上此二维数组相当于一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</a:t>
            </a:r>
            <a:r>
              <a:rPr lang="zh-CN" altLang="en-US" dirty="0"/>
              <a:t>的矩阵，当需要取多维中的值时，可以使用索引来显示。具体格式如下所示。</a:t>
            </a:r>
          </a:p>
          <a:p>
            <a:pPr marL="0" indent="0">
              <a:buNone/>
            </a:pPr>
            <a:r>
              <a:rPr lang="en-US" altLang="zh-CN" sz="2000" i="1" dirty="0"/>
              <a:t>Array[i-1][j-1]</a:t>
            </a:r>
          </a:p>
          <a:p>
            <a:pPr marL="0" indent="0">
              <a:buNone/>
            </a:pPr>
            <a:r>
              <a:rPr lang="zh-CN" altLang="en-US" dirty="0"/>
              <a:t>上述代码中各个参数的具体说明如下所示。</a:t>
            </a:r>
          </a:p>
          <a:p>
            <a:r>
              <a:rPr lang="en-US" altLang="zh-CN" dirty="0" err="1" smtClean="0"/>
              <a:t>i</a:t>
            </a:r>
            <a:r>
              <a:rPr lang="zh-CN" altLang="en-US" dirty="0"/>
              <a:t>：数组的行数。</a:t>
            </a:r>
          </a:p>
          <a:p>
            <a:r>
              <a:rPr lang="en-US" altLang="zh-CN" dirty="0" smtClean="0"/>
              <a:t>j</a:t>
            </a:r>
            <a:r>
              <a:rPr lang="zh-CN" altLang="en-US" dirty="0"/>
              <a:t>：数组的列数。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创建二维数组</a:t>
            </a:r>
          </a:p>
        </p:txBody>
      </p:sp>
    </p:spTree>
    <p:extLst>
      <p:ext uri="{BB962C8B-B14F-4D97-AF65-F5344CB8AC3E}">
        <p14:creationId xmlns:p14="http://schemas.microsoft.com/office/powerpoint/2010/main" val="137678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二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初始化二维数组的方法非常简单，特别是在学习过初始化一维数组的方法后就感觉更为简单了，因为初始化二维数组和初始化一维数组的方法一样，也是使用下面的语法格式实现的。</a:t>
            </a:r>
          </a:p>
          <a:p>
            <a:pPr marL="0" indent="0">
              <a:buNone/>
            </a:pPr>
            <a:r>
              <a:rPr lang="en-US" altLang="zh-CN" sz="2000" i="1" dirty="0"/>
              <a:t>array=new </a:t>
            </a:r>
            <a:r>
              <a:rPr lang="en-US" altLang="zh-CN" sz="2000" i="1" dirty="0" err="1"/>
              <a:t>int</a:t>
            </a:r>
            <a:r>
              <a:rPr lang="en-US" altLang="zh-CN" sz="2000" i="1" dirty="0"/>
              <a:t>[]…[]{</a:t>
            </a:r>
            <a:r>
              <a:rPr lang="zh-CN" altLang="en-US" sz="2000" i="1" dirty="0"/>
              <a:t>第一个元素的值</a:t>
            </a:r>
            <a:r>
              <a:rPr lang="en-US" altLang="zh-CN" sz="2000" i="1" dirty="0"/>
              <a:t>, </a:t>
            </a:r>
            <a:r>
              <a:rPr lang="zh-CN" altLang="en-US" sz="2000" i="1" dirty="0"/>
              <a:t>第二个元素的值</a:t>
            </a:r>
            <a:r>
              <a:rPr lang="en-US" altLang="zh-CN" sz="2000" i="1" dirty="0"/>
              <a:t>, </a:t>
            </a:r>
            <a:r>
              <a:rPr lang="zh-CN" altLang="en-US" sz="2000" i="1" dirty="0"/>
              <a:t>第三个元素的值</a:t>
            </a:r>
            <a:r>
              <a:rPr lang="en-US" altLang="zh-CN" sz="2000" i="1" dirty="0"/>
              <a:t>, …}</a:t>
            </a:r>
            <a:r>
              <a:rPr lang="zh-CN" altLang="en-US" sz="2000" i="1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或者用对象数组的语法实现：</a:t>
            </a:r>
          </a:p>
          <a:p>
            <a:pPr marL="0" indent="0">
              <a:buNone/>
            </a:pPr>
            <a:r>
              <a:rPr lang="en-US" altLang="zh-CN" sz="2000" i="1" dirty="0"/>
              <a:t>array=new </a:t>
            </a:r>
            <a:r>
              <a:rPr lang="en-US" altLang="zh-CN" sz="2000" i="1" dirty="0" err="1"/>
              <a:t>int</a:t>
            </a:r>
            <a:r>
              <a:rPr lang="en-US" altLang="zh-CN" sz="2000" i="1" dirty="0"/>
              <a:t>[]…[]{new</a:t>
            </a:r>
            <a:r>
              <a:rPr lang="zh-CN" altLang="en-US" sz="2000" i="1" dirty="0"/>
              <a:t>构造方法 </a:t>
            </a:r>
            <a:r>
              <a:rPr lang="en-US" altLang="zh-CN" sz="2000" i="1" dirty="0"/>
              <a:t>(</a:t>
            </a:r>
            <a:r>
              <a:rPr lang="zh-CN" altLang="en-US" sz="2000" i="1" dirty="0"/>
              <a:t>参数列</a:t>
            </a:r>
            <a:r>
              <a:rPr lang="en-US" altLang="zh-CN" sz="2000" i="1" dirty="0"/>
              <a:t>), {new</a:t>
            </a:r>
            <a:r>
              <a:rPr lang="zh-CN" altLang="en-US" sz="2000" i="1" dirty="0"/>
              <a:t>构造方法 </a:t>
            </a:r>
            <a:r>
              <a:rPr lang="en-US" altLang="zh-CN" sz="2000" i="1" dirty="0"/>
              <a:t>(</a:t>
            </a:r>
            <a:r>
              <a:rPr lang="zh-CN" altLang="en-US" sz="2000" i="1" dirty="0"/>
              <a:t>参数列</a:t>
            </a:r>
            <a:r>
              <a:rPr lang="en-US" altLang="zh-CN" sz="2000" i="1" dirty="0"/>
              <a:t>), …}</a:t>
            </a:r>
            <a:r>
              <a:rPr lang="zh-CN" altLang="en-US" sz="2000" i="1" dirty="0"/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初始化二维数组</a:t>
            </a:r>
          </a:p>
        </p:txBody>
      </p:sp>
    </p:spTree>
    <p:extLst>
      <p:ext uri="{BB962C8B-B14F-4D97-AF65-F5344CB8AC3E}">
        <p14:creationId xmlns:p14="http://schemas.microsoft.com/office/powerpoint/2010/main" val="19788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/>
              <a:t>三 维 数 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5" y="1984678"/>
            <a:ext cx="10871044" cy="4684681"/>
          </a:xfrm>
          <a:ln>
            <a:solidFill>
              <a:srgbClr val="00B050"/>
            </a:solidFill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声明三维数组的方法十分简单，与声明一、二维数组的方法很相似，具体格式如下所示。</a:t>
            </a:r>
          </a:p>
          <a:p>
            <a:pPr marL="0" indent="0">
              <a:buNone/>
            </a:pPr>
            <a:r>
              <a:rPr lang="en-US" altLang="zh-CN" sz="2000" i="1" dirty="0"/>
              <a:t>float a[][][];</a:t>
            </a:r>
          </a:p>
          <a:p>
            <a:pPr marL="0" indent="0">
              <a:buNone/>
            </a:pPr>
            <a:r>
              <a:rPr lang="en-US" altLang="zh-CN" sz="2000" i="1" dirty="0"/>
              <a:t>char b[][][];</a:t>
            </a:r>
          </a:p>
          <a:p>
            <a:pPr marL="0" indent="0">
              <a:buNone/>
            </a:pPr>
            <a:r>
              <a:rPr lang="zh-CN" altLang="en-US" dirty="0"/>
              <a:t>上述代码中各个参数的具体说明如下所示。</a:t>
            </a:r>
          </a:p>
          <a:p>
            <a:r>
              <a:rPr lang="en-US" altLang="zh-CN" dirty="0" smtClean="0"/>
              <a:t>float</a:t>
            </a:r>
            <a:r>
              <a:rPr lang="zh-CN" altLang="en-US" dirty="0"/>
              <a:t>：数组类型。</a:t>
            </a:r>
          </a:p>
          <a:p>
            <a:r>
              <a:rPr lang="en-US" altLang="zh-CN" dirty="0" smtClean="0"/>
              <a:t>a</a:t>
            </a:r>
            <a:r>
              <a:rPr lang="zh-CN" altLang="en-US" dirty="0"/>
              <a:t>：数组名称。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：数组</a:t>
            </a:r>
            <a:r>
              <a:rPr lang="zh-CN" altLang="en-US" dirty="0"/>
              <a:t>名称。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340768"/>
            <a:ext cx="10658837" cy="64391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声明三维数组</a:t>
            </a:r>
          </a:p>
        </p:txBody>
      </p:sp>
    </p:spTree>
    <p:extLst>
      <p:ext uri="{BB962C8B-B14F-4D97-AF65-F5344CB8AC3E}">
        <p14:creationId xmlns:p14="http://schemas.microsoft.com/office/powerpoint/2010/main" val="29717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1143</Words>
  <Application>Microsoft Office PowerPoint</Application>
  <PresentationFormat>自定义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Calibri</vt:lpstr>
      <vt:lpstr>Calibri Light</vt:lpstr>
      <vt:lpstr>回顾</vt:lpstr>
      <vt:lpstr>使   用   数   组</vt:lpstr>
      <vt:lpstr>本章内容</vt:lpstr>
      <vt:lpstr>简单的一维数组</vt:lpstr>
      <vt:lpstr>简单的一维数组</vt:lpstr>
      <vt:lpstr>简单的一维数组</vt:lpstr>
      <vt:lpstr>二 维 数 组</vt:lpstr>
      <vt:lpstr>二 维 数 组</vt:lpstr>
      <vt:lpstr>二 维 数 组</vt:lpstr>
      <vt:lpstr>三 维 数 组</vt:lpstr>
      <vt:lpstr>三 维 数 组</vt:lpstr>
      <vt:lpstr>三 维 数 组</vt:lpstr>
      <vt:lpstr>操 作 数 组</vt:lpstr>
      <vt:lpstr>操 作 数 组</vt:lpstr>
      <vt:lpstr>操 作 数 组</vt:lpstr>
      <vt:lpstr>操 作 数 组</vt:lpstr>
      <vt:lpstr>操 作 数 组</vt:lpstr>
      <vt:lpstr>操 作 数 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