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33"/>
  </p:notesMasterIdLst>
  <p:handoutMasterIdLst>
    <p:handoutMasterId r:id="rId34"/>
  </p:handoutMasterIdLst>
  <p:sldIdLst>
    <p:sldId id="264" r:id="rId5"/>
    <p:sldId id="276"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5" r:id="rId19"/>
    <p:sldId id="314"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howGuides="1">
      <p:cViewPr varScale="1">
        <p:scale>
          <a:sx n="78" d="100"/>
          <a:sy n="78" d="100"/>
        </p:scale>
        <p:origin x="204" y="96"/>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2019/7/9</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2019/7/9</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99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887713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58028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2BB3D5-B3F4-4256-B6ED-4B874E5DE258}"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pPr rtl="0"/>
            <a:endParaRPr lang="zh-CN" altLang="en-US" noProof="0" dirty="0"/>
          </a:p>
        </p:txBody>
      </p:sp>
      <p:sp>
        <p:nvSpPr>
          <p:cNvPr id="6" name="Slide Number Placeholder 5"/>
          <p:cNvSpPr>
            <a:spLocks noGrp="1"/>
          </p:cNvSpPr>
          <p:nvPr>
            <p:ph type="sldNum" sz="quarter" idx="12"/>
          </p:nvPr>
        </p:nvSpPr>
        <p:spPr/>
        <p:txBody>
          <a:bodyPr/>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259664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70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9DE028-75A5-419A-B395-C2EDFBD58642}"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pPr rtl="0"/>
            <a:endParaRPr lang="zh-CN" altLang="en-U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65355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6994"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6301"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DB54F77-3742-4919-9EAD-96757A014E94}"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p>
            <a:pPr rtl="0"/>
            <a:endParaRPr lang="zh-CN" altLang="en-U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116164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C6EB163-526A-4855-8844-4C6501B96975}" type="datetime1">
              <a:rPr lang="zh-CN" altLang="en-US" smtClean="0"/>
              <a:pPr/>
              <a:t>2019/7/9</a:t>
            </a:fld>
            <a:endParaRPr lang="zh-CN" altLang="en-US" dirty="0"/>
          </a:p>
        </p:txBody>
      </p:sp>
      <p:sp>
        <p:nvSpPr>
          <p:cNvPr id="4" name="Footer Placeholder 3"/>
          <p:cNvSpPr>
            <a:spLocks noGrp="1"/>
          </p:cNvSpPr>
          <p:nvPr>
            <p:ph type="ftr" sz="quarter" idx="11"/>
          </p:nvPr>
        </p:nvSpPr>
        <p:spPr/>
        <p:txBody>
          <a:bodyPr/>
          <a:lstStyle/>
          <a:p>
            <a:pPr rtl="0"/>
            <a:endParaRPr lang="zh-CN" altLang="en-U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181012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noProof="0" dirty="0"/>
          </a:p>
        </p:txBody>
      </p:sp>
      <p:sp>
        <p:nvSpPr>
          <p:cNvPr id="9" name="Slide Number Placeholder 8"/>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421865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zh-CN" alt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67229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endParaRPr lang="zh-CN" altLang="en-US" noProof="0" dirty="0"/>
          </a:p>
        </p:txBody>
      </p:sp>
      <p:sp>
        <p:nvSpPr>
          <p:cNvPr id="7" name="Slide Number Placeholder 6"/>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53002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B37DED6-D4C7-42EE-AB49-D2E39E64FDE4}" type="slidenum">
              <a:rPr lang="en-US" altLang="zh-CN" smtClean="0"/>
              <a:pPr/>
              <a:t>‹#›</a:t>
            </a:fld>
            <a:endParaRPr lang="zh-CN" alt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60287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78188" y="2276872"/>
            <a:ext cx="5472608" cy="1703155"/>
          </a:xfrm>
        </p:spPr>
        <p:txBody>
          <a:bodyPr rtlCol="0">
            <a:normAutofit/>
          </a:bodyPr>
          <a:lstStyle/>
          <a:p>
            <a:r>
              <a:rPr lang="zh-CN" altLang="en-US" sz="4000" dirty="0" smtClean="0"/>
              <a:t>类  和  方  法</a:t>
            </a:r>
            <a:endParaRPr lang="zh-CN" altLang="en-US" sz="4000"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创建类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smtClean="0">
                <a:solidFill>
                  <a:srgbClr val="00B050"/>
                </a:solidFill>
              </a:rPr>
              <a:t>构造</a:t>
            </a:r>
            <a:r>
              <a:rPr lang="zh-CN" altLang="en-US" dirty="0">
                <a:solidFill>
                  <a:srgbClr val="00B050"/>
                </a:solidFill>
              </a:rPr>
              <a:t>器是一个特殊的方法，用于构造该类的实例 。定义构造器的语法格式与定义方法的语法格式非常像，在调用时，我们可以通过关键字</a:t>
            </a:r>
            <a:r>
              <a:rPr lang="en-US" altLang="zh-CN" dirty="0">
                <a:solidFill>
                  <a:srgbClr val="00B050"/>
                </a:solidFill>
              </a:rPr>
              <a:t>new</a:t>
            </a:r>
            <a:r>
              <a:rPr lang="zh-CN" altLang="en-US" dirty="0">
                <a:solidFill>
                  <a:srgbClr val="00B050"/>
                </a:solidFill>
              </a:rPr>
              <a:t>来调用构造器，从而返回该类的实例。定义构造器的语法格式与定义方法的语法格式非常像。 下面，我们先来看一下在</a:t>
            </a:r>
            <a:r>
              <a:rPr lang="en-US" altLang="zh-CN" dirty="0">
                <a:solidFill>
                  <a:srgbClr val="00B050"/>
                </a:solidFill>
              </a:rPr>
              <a:t>Java</a:t>
            </a:r>
            <a:r>
              <a:rPr lang="zh-CN" altLang="en-US" dirty="0">
                <a:solidFill>
                  <a:srgbClr val="00B050"/>
                </a:solidFill>
              </a:rPr>
              <a:t>中定义构造器的语法格式如下所示。：</a:t>
            </a:r>
          </a:p>
          <a:p>
            <a:pPr marL="0" indent="0">
              <a:buNone/>
            </a:pPr>
            <a:r>
              <a:rPr lang="en-US" altLang="zh-CN" sz="2000" i="1" dirty="0">
                <a:solidFill>
                  <a:srgbClr val="002060"/>
                </a:solidFill>
              </a:rPr>
              <a:t>[</a:t>
            </a:r>
            <a:r>
              <a:rPr lang="zh-CN" altLang="en-US" sz="2000" i="1" dirty="0">
                <a:solidFill>
                  <a:srgbClr val="002060"/>
                </a:solidFill>
              </a:rPr>
              <a:t>修饰符</a:t>
            </a:r>
            <a:r>
              <a:rPr lang="en-US" altLang="zh-CN" sz="2000" i="1" dirty="0">
                <a:solidFill>
                  <a:srgbClr val="002060"/>
                </a:solidFill>
              </a:rPr>
              <a:t>] </a:t>
            </a:r>
            <a:r>
              <a:rPr lang="zh-CN" altLang="en-US" sz="2000" i="1" dirty="0">
                <a:solidFill>
                  <a:srgbClr val="002060"/>
                </a:solidFill>
              </a:rPr>
              <a:t>构造器名 </a:t>
            </a:r>
            <a:r>
              <a:rPr lang="en-US" altLang="zh-CN" sz="2000" i="1" dirty="0">
                <a:solidFill>
                  <a:srgbClr val="002060"/>
                </a:solidFill>
              </a:rPr>
              <a:t>(</a:t>
            </a:r>
            <a:r>
              <a:rPr lang="zh-CN" altLang="en-US" sz="2000" i="1" dirty="0">
                <a:solidFill>
                  <a:srgbClr val="002060"/>
                </a:solidFill>
              </a:rPr>
              <a:t>形参列表</a:t>
            </a:r>
            <a:r>
              <a:rPr lang="en-US" altLang="zh-CN" sz="2000" i="1" dirty="0">
                <a:solidFill>
                  <a:srgbClr val="002060"/>
                </a:solidFill>
              </a:rPr>
              <a:t>);</a:t>
            </a:r>
          </a:p>
          <a:p>
            <a:pPr marL="0" indent="0">
              <a:buNone/>
            </a:pPr>
            <a:r>
              <a:rPr lang="en-US" altLang="zh-CN" sz="2000" i="1" dirty="0">
                <a:solidFill>
                  <a:srgbClr val="002060"/>
                </a:solidFill>
              </a:rPr>
              <a:t>{</a:t>
            </a:r>
          </a:p>
          <a:p>
            <a:pPr marL="0" indent="0">
              <a:buNone/>
            </a:pPr>
            <a:r>
              <a:rPr lang="zh-CN" altLang="en-US" sz="2000" i="1" dirty="0">
                <a:solidFill>
                  <a:srgbClr val="002060"/>
                </a:solidFill>
              </a:rPr>
              <a:t>由零条或多条可执行语句组成的构造器执行体</a:t>
            </a:r>
          </a:p>
          <a:p>
            <a:pPr marL="0" indent="0">
              <a:buNone/>
            </a:pPr>
            <a:r>
              <a:rPr lang="en-US" altLang="zh-CN" sz="2000" i="1" dirty="0">
                <a:solidFill>
                  <a:srgbClr val="002060"/>
                </a:solidFill>
              </a:rPr>
              <a:t>}</a:t>
            </a:r>
          </a:p>
          <a:p>
            <a:pPr marL="0" indent="0">
              <a:buNone/>
            </a:pPr>
            <a:endParaRPr lang="en-US" altLang="zh-CN" dirty="0">
              <a:solidFill>
                <a:srgbClr val="00B050"/>
              </a:solidFill>
            </a:endParaRP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定义构造器</a:t>
            </a:r>
          </a:p>
        </p:txBody>
      </p:sp>
    </p:spTree>
    <p:extLst>
      <p:ext uri="{BB962C8B-B14F-4D97-AF65-F5344CB8AC3E}">
        <p14:creationId xmlns:p14="http://schemas.microsoft.com/office/powerpoint/2010/main" val="182635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修  饰  符</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程序中，如果将属性和方法定义为</a:t>
            </a:r>
            <a:r>
              <a:rPr lang="en-US" altLang="zh-CN" dirty="0">
                <a:solidFill>
                  <a:srgbClr val="00B050"/>
                </a:solidFill>
              </a:rPr>
              <a:t>public</a:t>
            </a:r>
            <a:r>
              <a:rPr lang="zh-CN" altLang="en-US" dirty="0">
                <a:solidFill>
                  <a:srgbClr val="00B050"/>
                </a:solidFill>
              </a:rPr>
              <a:t>类型，那么此属性和方法所在的类和及其子类，同一个包中的类，不同包中的类都可以访问这些属性和方法。</a:t>
            </a:r>
          </a:p>
          <a:p>
            <a:pPr marL="0" indent="0">
              <a:buNone/>
            </a:pPr>
            <a:endParaRPr lang="en-US" altLang="zh-CN" dirty="0">
              <a:solidFill>
                <a:srgbClr val="00B050"/>
              </a:solidFill>
            </a:endParaRP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rPr>
              <a:t>public</a:t>
            </a:r>
            <a:r>
              <a:rPr lang="zh-CN" altLang="en-US" sz="2800" dirty="0">
                <a:solidFill>
                  <a:srgbClr val="00B0F0"/>
                </a:solidFill>
              </a:rPr>
              <a:t>修饰符</a:t>
            </a:r>
          </a:p>
        </p:txBody>
      </p:sp>
    </p:spTree>
    <p:extLst>
      <p:ext uri="{BB962C8B-B14F-4D97-AF65-F5344CB8AC3E}">
        <p14:creationId xmlns:p14="http://schemas.microsoft.com/office/powerpoint/2010/main" val="220915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修  饰  符</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程序里，如果将属性和方法定义为</a:t>
            </a:r>
            <a:r>
              <a:rPr lang="en-US" altLang="zh-CN" dirty="0">
                <a:solidFill>
                  <a:srgbClr val="00B050"/>
                </a:solidFill>
              </a:rPr>
              <a:t>private</a:t>
            </a:r>
            <a:r>
              <a:rPr lang="zh-CN" altLang="en-US" dirty="0">
                <a:solidFill>
                  <a:srgbClr val="00B050"/>
                </a:solidFill>
              </a:rPr>
              <a:t>类型，那么该属性和方法只能在自己的类中被访问，在其他类中不能被访问。下面的实例代码很好地说明了这一特点：私有属性和私有方法可以在本类中起作用。</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rPr>
              <a:t>private</a:t>
            </a:r>
            <a:r>
              <a:rPr lang="zh-CN" altLang="en-US" sz="2800" dirty="0">
                <a:solidFill>
                  <a:srgbClr val="00B0F0"/>
                </a:solidFill>
              </a:rPr>
              <a:t>私有修饰符</a:t>
            </a:r>
          </a:p>
        </p:txBody>
      </p:sp>
    </p:spTree>
    <p:extLst>
      <p:ext uri="{BB962C8B-B14F-4D97-AF65-F5344CB8AC3E}">
        <p14:creationId xmlns:p14="http://schemas.microsoft.com/office/powerpoint/2010/main" val="17309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修  饰  符</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在编写</a:t>
            </a:r>
            <a:r>
              <a:rPr lang="en-US" altLang="zh-CN" dirty="0">
                <a:solidFill>
                  <a:srgbClr val="00B050"/>
                </a:solidFill>
              </a:rPr>
              <a:t>Java</a:t>
            </a:r>
            <a:r>
              <a:rPr lang="zh-CN" altLang="en-US" dirty="0">
                <a:solidFill>
                  <a:srgbClr val="00B050"/>
                </a:solidFill>
              </a:rPr>
              <a:t>应用程序时，如果使用了修饰符“</a:t>
            </a:r>
            <a:r>
              <a:rPr lang="en-US" altLang="zh-CN" dirty="0">
                <a:solidFill>
                  <a:srgbClr val="00B050"/>
                </a:solidFill>
              </a:rPr>
              <a:t>protected”</a:t>
            </a:r>
            <a:r>
              <a:rPr lang="zh-CN" altLang="en-US" dirty="0">
                <a:solidFill>
                  <a:srgbClr val="00B050"/>
                </a:solidFill>
              </a:rPr>
              <a:t>修饰属性和方法，那么该属性和方法只能在自己的子类和类中被访问。</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rPr>
              <a:t>protected</a:t>
            </a:r>
            <a:r>
              <a:rPr lang="zh-CN" altLang="en-US" sz="2800" dirty="0">
                <a:solidFill>
                  <a:srgbClr val="00B0F0"/>
                </a:solidFill>
              </a:rPr>
              <a:t>保护修饰符</a:t>
            </a:r>
          </a:p>
        </p:txBody>
      </p:sp>
    </p:spTree>
    <p:extLst>
      <p:ext uri="{BB962C8B-B14F-4D97-AF65-F5344CB8AC3E}">
        <p14:creationId xmlns:p14="http://schemas.microsoft.com/office/powerpoint/2010/main" val="389158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修  饰  符</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r>
              <a:rPr lang="zh-CN" altLang="en-US" dirty="0">
                <a:solidFill>
                  <a:srgbClr val="00B050"/>
                </a:solidFill>
              </a:rPr>
              <a:t>默认修饰符：如果没有指定访问控制修饰符，则表示使用默认修饰符，这时变量和方法只能在自己的类及该类同一个包下的类中访问。</a:t>
            </a:r>
          </a:p>
          <a:p>
            <a:r>
              <a:rPr lang="en-US" altLang="zh-CN" dirty="0" smtClean="0">
                <a:solidFill>
                  <a:srgbClr val="00B050"/>
                </a:solidFill>
              </a:rPr>
              <a:t>static</a:t>
            </a:r>
            <a:r>
              <a:rPr lang="zh-CN" altLang="en-US" dirty="0">
                <a:solidFill>
                  <a:srgbClr val="00B050"/>
                </a:solidFill>
              </a:rPr>
              <a:t>：被</a:t>
            </a:r>
            <a:r>
              <a:rPr lang="en-US" altLang="zh-CN" dirty="0">
                <a:solidFill>
                  <a:srgbClr val="00B050"/>
                </a:solidFill>
              </a:rPr>
              <a:t>static</a:t>
            </a:r>
            <a:r>
              <a:rPr lang="zh-CN" altLang="en-US" dirty="0">
                <a:solidFill>
                  <a:srgbClr val="00B050"/>
                </a:solidFill>
              </a:rPr>
              <a:t>修饰的变量为静态变量，被</a:t>
            </a:r>
            <a:r>
              <a:rPr lang="en-US" altLang="zh-CN" dirty="0">
                <a:solidFill>
                  <a:srgbClr val="00B050"/>
                </a:solidFill>
              </a:rPr>
              <a:t>static</a:t>
            </a:r>
            <a:r>
              <a:rPr lang="zh-CN" altLang="en-US" dirty="0">
                <a:solidFill>
                  <a:srgbClr val="00B050"/>
                </a:solidFill>
              </a:rPr>
              <a:t>修饰的方法为静态方法。</a:t>
            </a:r>
          </a:p>
          <a:p>
            <a:r>
              <a:rPr lang="en-US" altLang="zh-CN" dirty="0" smtClean="0">
                <a:solidFill>
                  <a:srgbClr val="00B050"/>
                </a:solidFill>
              </a:rPr>
              <a:t>final</a:t>
            </a:r>
            <a:r>
              <a:rPr lang="zh-CN" altLang="en-US" dirty="0">
                <a:solidFill>
                  <a:srgbClr val="00B050"/>
                </a:solidFill>
              </a:rPr>
              <a:t>：被</a:t>
            </a:r>
            <a:r>
              <a:rPr lang="en-US" altLang="zh-CN" dirty="0">
                <a:solidFill>
                  <a:srgbClr val="00B050"/>
                </a:solidFill>
              </a:rPr>
              <a:t>final</a:t>
            </a:r>
            <a:r>
              <a:rPr lang="zh-CN" altLang="en-US" dirty="0">
                <a:solidFill>
                  <a:srgbClr val="00B050"/>
                </a:solidFill>
              </a:rPr>
              <a:t>修饰的变量在程序整个执行过程中最多赋一次值，所以经常它被定义为常量。</a:t>
            </a:r>
          </a:p>
          <a:p>
            <a:r>
              <a:rPr lang="en-US" altLang="zh-CN" dirty="0" smtClean="0">
                <a:solidFill>
                  <a:srgbClr val="00B050"/>
                </a:solidFill>
              </a:rPr>
              <a:t>transient</a:t>
            </a:r>
            <a:r>
              <a:rPr lang="zh-CN" altLang="en-US" dirty="0">
                <a:solidFill>
                  <a:srgbClr val="00B050"/>
                </a:solidFill>
              </a:rPr>
              <a:t>：它只能修饰非静态的变量，当对象被序列化时，被</a:t>
            </a:r>
            <a:r>
              <a:rPr lang="en-US" altLang="zh-CN" dirty="0">
                <a:solidFill>
                  <a:srgbClr val="00B050"/>
                </a:solidFill>
              </a:rPr>
              <a:t>transient</a:t>
            </a:r>
            <a:r>
              <a:rPr lang="zh-CN" altLang="en-US" dirty="0">
                <a:solidFill>
                  <a:srgbClr val="00B050"/>
                </a:solidFill>
              </a:rPr>
              <a:t>修饰的变量不会被序列化到目标文件。当对象从序列化文件重构对象时（反序列化过程），被</a:t>
            </a:r>
            <a:r>
              <a:rPr lang="en-US" altLang="zh-CN" dirty="0">
                <a:solidFill>
                  <a:srgbClr val="00B050"/>
                </a:solidFill>
              </a:rPr>
              <a:t>transient</a:t>
            </a:r>
            <a:r>
              <a:rPr lang="zh-CN" altLang="en-US" dirty="0">
                <a:solidFill>
                  <a:srgbClr val="00B050"/>
                </a:solidFill>
              </a:rPr>
              <a:t>字段修饰的变量不会被恢复</a:t>
            </a:r>
            <a:r>
              <a:rPr lang="zh-CN" altLang="en-US" dirty="0" smtClean="0">
                <a:solidFill>
                  <a:srgbClr val="00B050"/>
                </a:solidFill>
              </a:rPr>
              <a:t>。</a:t>
            </a:r>
            <a:endParaRPr lang="zh-CN" altLang="en-US" dirty="0">
              <a:solidFill>
                <a:srgbClr val="00B050"/>
              </a:solidFill>
            </a:endParaRP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其他修饰符</a:t>
            </a:r>
          </a:p>
        </p:txBody>
      </p:sp>
    </p:spTree>
    <p:extLst>
      <p:ext uri="{BB962C8B-B14F-4D97-AF65-F5344CB8AC3E}">
        <p14:creationId xmlns:p14="http://schemas.microsoft.com/office/powerpoint/2010/main" val="12710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方 法 详 解</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总结</a:t>
            </a:r>
            <a:r>
              <a:rPr lang="en-US" altLang="zh-CN" dirty="0">
                <a:solidFill>
                  <a:srgbClr val="00B050"/>
                </a:solidFill>
              </a:rPr>
              <a:t>Java</a:t>
            </a:r>
            <a:r>
              <a:rPr lang="zh-CN" altLang="en-US" dirty="0">
                <a:solidFill>
                  <a:srgbClr val="00B050"/>
                </a:solidFill>
              </a:rPr>
              <a:t>里的方法有如下主要属性：</a:t>
            </a:r>
          </a:p>
          <a:p>
            <a:r>
              <a:rPr lang="zh-CN" altLang="en-US" dirty="0" smtClean="0">
                <a:solidFill>
                  <a:srgbClr val="00B050"/>
                </a:solidFill>
              </a:rPr>
              <a:t>方法</a:t>
            </a:r>
            <a:r>
              <a:rPr lang="zh-CN" altLang="en-US" dirty="0">
                <a:solidFill>
                  <a:srgbClr val="00B050"/>
                </a:solidFill>
              </a:rPr>
              <a:t>不能独立定义，只能在类体里定义。</a:t>
            </a:r>
          </a:p>
          <a:p>
            <a:r>
              <a:rPr lang="zh-CN" altLang="en-US" dirty="0" smtClean="0">
                <a:solidFill>
                  <a:srgbClr val="00B050"/>
                </a:solidFill>
              </a:rPr>
              <a:t>从</a:t>
            </a:r>
            <a:r>
              <a:rPr lang="zh-CN" altLang="en-US" dirty="0">
                <a:solidFill>
                  <a:srgbClr val="00B050"/>
                </a:solidFill>
              </a:rPr>
              <a:t>逻辑意义上来看，方法要么属于该类本身，要么属于该类的一个对象。</a:t>
            </a:r>
          </a:p>
          <a:p>
            <a:r>
              <a:rPr lang="zh-CN" altLang="en-US" dirty="0" smtClean="0">
                <a:solidFill>
                  <a:srgbClr val="00B050"/>
                </a:solidFill>
              </a:rPr>
              <a:t>永远</a:t>
            </a:r>
            <a:r>
              <a:rPr lang="zh-CN" altLang="en-US" dirty="0">
                <a:solidFill>
                  <a:srgbClr val="00B050"/>
                </a:solidFill>
              </a:rPr>
              <a:t>不能独立执行方法，执行方法必须使用类或对象作为调用者。</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方法与函数的关系</a:t>
            </a:r>
          </a:p>
        </p:txBody>
      </p:sp>
    </p:spTree>
    <p:extLst>
      <p:ext uri="{BB962C8B-B14F-4D97-AF65-F5344CB8AC3E}">
        <p14:creationId xmlns:p14="http://schemas.microsoft.com/office/powerpoint/2010/main" val="186436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方 法 详 解</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en-US" altLang="zh-CN" dirty="0">
                <a:solidFill>
                  <a:srgbClr val="00B050"/>
                </a:solidFill>
              </a:rPr>
              <a:t>Java</a:t>
            </a:r>
            <a:r>
              <a:rPr lang="zh-CN" altLang="en-US" dirty="0">
                <a:solidFill>
                  <a:srgbClr val="00B050"/>
                </a:solidFill>
              </a:rPr>
              <a:t>里的方法是不能独立存在的，调用方法也必须使用类或对象作为主调者。如果在声明方法时包含了形参声明，则调用方法时必须给这些形参指定参数值，调用方法时实际传给形参的参数值也被称为实参。究竟</a:t>
            </a:r>
            <a:r>
              <a:rPr lang="en-US" altLang="zh-CN" dirty="0">
                <a:solidFill>
                  <a:srgbClr val="00B050"/>
                </a:solidFill>
              </a:rPr>
              <a:t>Java</a:t>
            </a:r>
            <a:r>
              <a:rPr lang="zh-CN" altLang="en-US" dirty="0">
                <a:solidFill>
                  <a:srgbClr val="00B050"/>
                </a:solidFill>
              </a:rPr>
              <a:t>的实参值是如何传入方法的呢？这是由</a:t>
            </a:r>
            <a:r>
              <a:rPr lang="en-US" altLang="zh-CN" dirty="0">
                <a:solidFill>
                  <a:srgbClr val="00B050"/>
                </a:solidFill>
              </a:rPr>
              <a:t>Java</a:t>
            </a:r>
            <a:r>
              <a:rPr lang="zh-CN" altLang="en-US" dirty="0">
                <a:solidFill>
                  <a:srgbClr val="00B050"/>
                </a:solidFill>
              </a:rPr>
              <a:t>方法的参数传递机制来控制的。传递</a:t>
            </a:r>
            <a:r>
              <a:rPr lang="en-US" altLang="zh-CN" dirty="0">
                <a:solidFill>
                  <a:srgbClr val="00B050"/>
                </a:solidFill>
              </a:rPr>
              <a:t>Java</a:t>
            </a:r>
            <a:r>
              <a:rPr lang="zh-CN" altLang="en-US" dirty="0">
                <a:solidFill>
                  <a:srgbClr val="00B050"/>
                </a:solidFill>
              </a:rPr>
              <a:t>方法的参数的方式只有一种，即使用值传递方式。值传递是指将实际参数值的副本（复制品）传入方法中，而参数本身不会受到任何影响。</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传递方法参数</a:t>
            </a:r>
          </a:p>
        </p:txBody>
      </p:sp>
    </p:spTree>
    <p:extLst>
      <p:ext uri="{BB962C8B-B14F-4D97-AF65-F5344CB8AC3E}">
        <p14:creationId xmlns:p14="http://schemas.microsoft.com/office/powerpoint/2010/main" val="28760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方 法 详 解</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自</a:t>
            </a:r>
            <a:r>
              <a:rPr lang="en-US" altLang="zh-CN" dirty="0">
                <a:solidFill>
                  <a:srgbClr val="00B050"/>
                </a:solidFill>
              </a:rPr>
              <a:t>JDK l.5</a:t>
            </a:r>
            <a:r>
              <a:rPr lang="zh-CN" altLang="en-US" dirty="0">
                <a:solidFill>
                  <a:srgbClr val="00B050"/>
                </a:solidFill>
              </a:rPr>
              <a:t>之后，在</a:t>
            </a:r>
            <a:r>
              <a:rPr lang="en-US" altLang="zh-CN" dirty="0">
                <a:solidFill>
                  <a:srgbClr val="00B050"/>
                </a:solidFill>
              </a:rPr>
              <a:t>Java</a:t>
            </a:r>
            <a:r>
              <a:rPr lang="zh-CN" altLang="en-US" dirty="0">
                <a:solidFill>
                  <a:srgbClr val="00B050"/>
                </a:solidFill>
              </a:rPr>
              <a:t>中可以定义形参长度可变的参数，从而允许为方法指定数量不确定的形参。如果在定义方法时，在最后一个形参的类型后增加</a:t>
            </a:r>
            <a:r>
              <a:rPr lang="en-US" altLang="zh-CN" dirty="0">
                <a:solidFill>
                  <a:srgbClr val="00B050"/>
                </a:solidFill>
              </a:rPr>
              <a:t>3</a:t>
            </a:r>
            <a:r>
              <a:rPr lang="zh-CN" altLang="en-US" dirty="0">
                <a:solidFill>
                  <a:srgbClr val="00B050"/>
                </a:solidFill>
              </a:rPr>
              <a:t>点“</a:t>
            </a:r>
            <a:r>
              <a:rPr lang="en-US" altLang="zh-CN" dirty="0">
                <a:solidFill>
                  <a:srgbClr val="00B050"/>
                </a:solidFill>
              </a:rPr>
              <a:t>…”</a:t>
            </a:r>
            <a:r>
              <a:rPr lang="zh-CN" altLang="en-US" dirty="0">
                <a:solidFill>
                  <a:srgbClr val="00B050"/>
                </a:solidFill>
              </a:rPr>
              <a:t>，则表明该形参可以接受多个参数值，多个参数值被当成数组传入。</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长度可变的方法</a:t>
            </a:r>
          </a:p>
        </p:txBody>
      </p:sp>
    </p:spTree>
    <p:extLst>
      <p:ext uri="{BB962C8B-B14F-4D97-AF65-F5344CB8AC3E}">
        <p14:creationId xmlns:p14="http://schemas.microsoft.com/office/powerpoint/2010/main" val="301160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方 法 详 解</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本章前面</a:t>
            </a:r>
            <a:r>
              <a:rPr lang="en-US" altLang="zh-CN" dirty="0">
                <a:solidFill>
                  <a:srgbClr val="00B050"/>
                </a:solidFill>
              </a:rPr>
              <a:t>7.2.4</a:t>
            </a:r>
            <a:r>
              <a:rPr lang="zh-CN" altLang="en-US" dirty="0">
                <a:solidFill>
                  <a:srgbClr val="00B050"/>
                </a:solidFill>
              </a:rPr>
              <a:t>中已经讲解了构造器的知识，在此提醒读者，构造方法名不使用</a:t>
            </a:r>
            <a:r>
              <a:rPr lang="en-US" altLang="zh-CN" dirty="0">
                <a:solidFill>
                  <a:srgbClr val="00B050"/>
                </a:solidFill>
              </a:rPr>
              <a:t>void</a:t>
            </a:r>
            <a:r>
              <a:rPr lang="zh-CN" altLang="en-US" dirty="0">
                <a:solidFill>
                  <a:srgbClr val="00B050"/>
                </a:solidFill>
              </a:rPr>
              <a:t>关键字，只是有一个</a:t>
            </a:r>
            <a:r>
              <a:rPr lang="en-US" altLang="zh-CN" dirty="0">
                <a:solidFill>
                  <a:srgbClr val="00B050"/>
                </a:solidFill>
              </a:rPr>
              <a:t>public</a:t>
            </a:r>
            <a:r>
              <a:rPr lang="zh-CN" altLang="en-US" dirty="0">
                <a:solidFill>
                  <a:srgbClr val="00B050"/>
                </a:solidFill>
              </a:rPr>
              <a:t>之类的修饰符而已。</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fontScale="85000" lnSpcReduction="20000"/>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800" dirty="0">
              <a:solidFill>
                <a:srgbClr val="00B0F0"/>
              </a:solidFill>
            </a:endParaRPr>
          </a:p>
          <a:p>
            <a:r>
              <a:rPr lang="zh-CN" altLang="en-US" sz="3300" dirty="0">
                <a:solidFill>
                  <a:srgbClr val="00B0F0"/>
                </a:solidFill>
              </a:rPr>
              <a:t>构造方法名不使用</a:t>
            </a:r>
            <a:r>
              <a:rPr lang="en-US" altLang="zh-CN" sz="3300" dirty="0">
                <a:solidFill>
                  <a:srgbClr val="00B0F0"/>
                </a:solidFill>
              </a:rPr>
              <a:t>void</a:t>
            </a:r>
            <a:r>
              <a:rPr lang="zh-CN" altLang="en-US" sz="3300" dirty="0">
                <a:solidFill>
                  <a:srgbClr val="00B0F0"/>
                </a:solidFill>
              </a:rPr>
              <a:t>关键字</a:t>
            </a:r>
          </a:p>
        </p:txBody>
      </p:sp>
    </p:spTree>
    <p:extLst>
      <p:ext uri="{BB962C8B-B14F-4D97-AF65-F5344CB8AC3E}">
        <p14:creationId xmlns:p14="http://schemas.microsoft.com/office/powerpoint/2010/main" val="337166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方 法 详 解</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如果一个方法在其方法体内调用它自身，这被称为方法的递归。方法递归包含了一种隐式的循环，它会重复执行某段代码，但这种重复执行无须循环控制。例如有如下数学题。</a:t>
            </a:r>
          </a:p>
          <a:p>
            <a:pPr marL="0" indent="0">
              <a:buNone/>
            </a:pPr>
            <a:r>
              <a:rPr lang="zh-CN" altLang="en-US" dirty="0">
                <a:solidFill>
                  <a:srgbClr val="00B050"/>
                </a:solidFill>
              </a:rPr>
              <a:t>已知有一个数列：</a:t>
            </a:r>
            <a:r>
              <a:rPr lang="en-US" altLang="zh-CN" dirty="0">
                <a:solidFill>
                  <a:srgbClr val="00B050"/>
                </a:solidFill>
              </a:rPr>
              <a:t>f(0)=1</a:t>
            </a:r>
            <a:r>
              <a:rPr lang="zh-CN" altLang="en-US" dirty="0">
                <a:solidFill>
                  <a:srgbClr val="00B050"/>
                </a:solidFill>
              </a:rPr>
              <a:t>，</a:t>
            </a:r>
            <a:r>
              <a:rPr lang="en-US" altLang="zh-CN" dirty="0">
                <a:solidFill>
                  <a:srgbClr val="00B050"/>
                </a:solidFill>
              </a:rPr>
              <a:t>f(1)=4</a:t>
            </a:r>
            <a:r>
              <a:rPr lang="zh-CN" altLang="en-US" dirty="0">
                <a:solidFill>
                  <a:srgbClr val="00B050"/>
                </a:solidFill>
              </a:rPr>
              <a:t>，</a:t>
            </a:r>
            <a:r>
              <a:rPr lang="en-US" altLang="zh-CN" dirty="0">
                <a:solidFill>
                  <a:srgbClr val="00B050"/>
                </a:solidFill>
              </a:rPr>
              <a:t>f(n+2)=2* f(n+1)+f(n)</a:t>
            </a:r>
            <a:r>
              <a:rPr lang="zh-CN" altLang="en-US" dirty="0">
                <a:solidFill>
                  <a:srgbClr val="00B050"/>
                </a:solidFill>
              </a:rPr>
              <a:t>，其中</a:t>
            </a:r>
            <a:r>
              <a:rPr lang="en-US" altLang="zh-CN" dirty="0">
                <a:solidFill>
                  <a:srgbClr val="00B050"/>
                </a:solidFill>
              </a:rPr>
              <a:t>n</a:t>
            </a:r>
            <a:r>
              <a:rPr lang="zh-CN" altLang="en-US" dirty="0">
                <a:solidFill>
                  <a:srgbClr val="00B050"/>
                </a:solidFill>
              </a:rPr>
              <a:t>是大于</a:t>
            </a:r>
            <a:r>
              <a:rPr lang="en-US" altLang="zh-CN" dirty="0">
                <a:solidFill>
                  <a:srgbClr val="00B050"/>
                </a:solidFill>
              </a:rPr>
              <a:t>0</a:t>
            </a:r>
            <a:r>
              <a:rPr lang="zh-CN" altLang="en-US" dirty="0">
                <a:solidFill>
                  <a:srgbClr val="00B050"/>
                </a:solidFill>
              </a:rPr>
              <a:t>的整数，求</a:t>
            </a:r>
            <a:r>
              <a:rPr lang="en-US" altLang="zh-CN" dirty="0">
                <a:solidFill>
                  <a:srgbClr val="00B050"/>
                </a:solidFill>
              </a:rPr>
              <a:t>f(10)</a:t>
            </a:r>
            <a:r>
              <a:rPr lang="zh-CN" altLang="en-US" dirty="0">
                <a:solidFill>
                  <a:srgbClr val="00B050"/>
                </a:solidFill>
              </a:rPr>
              <a:t>的值。</a:t>
            </a:r>
          </a:p>
          <a:p>
            <a:pPr marL="0" indent="0">
              <a:buNone/>
            </a:pPr>
            <a:r>
              <a:rPr lang="zh-CN" altLang="en-US" dirty="0">
                <a:solidFill>
                  <a:srgbClr val="00B050"/>
                </a:solidFill>
              </a:rPr>
              <a:t>上述数学题目可以使用递归来求得，例如在下面的实例代码中，定义了</a:t>
            </a:r>
            <a:r>
              <a:rPr lang="en-US" altLang="zh-CN" dirty="0" err="1">
                <a:solidFill>
                  <a:srgbClr val="00B050"/>
                </a:solidFill>
              </a:rPr>
              <a:t>fn</a:t>
            </a:r>
            <a:r>
              <a:rPr lang="zh-CN" altLang="en-US" dirty="0">
                <a:solidFill>
                  <a:srgbClr val="00B050"/>
                </a:solidFill>
              </a:rPr>
              <a:t>方法来计算</a:t>
            </a:r>
            <a:r>
              <a:rPr lang="en-US" altLang="zh-CN" dirty="0">
                <a:solidFill>
                  <a:srgbClr val="00B050"/>
                </a:solidFill>
              </a:rPr>
              <a:t>f(10)</a:t>
            </a:r>
            <a:r>
              <a:rPr lang="zh-CN" altLang="en-US" dirty="0">
                <a:solidFill>
                  <a:srgbClr val="00B050"/>
                </a:solidFill>
              </a:rPr>
              <a:t>。</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递归方法</a:t>
            </a:r>
          </a:p>
        </p:txBody>
      </p:sp>
    </p:spTree>
    <p:extLst>
      <p:ext uri="{BB962C8B-B14F-4D97-AF65-F5344CB8AC3E}">
        <p14:creationId xmlns:p14="http://schemas.microsoft.com/office/powerpoint/2010/main" val="311012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微软雅黑" panose="020B0503020204020204" pitchFamily="34" charset="-122"/>
                <a:ea typeface="微软雅黑" panose="020B0503020204020204" pitchFamily="34" charset="-122"/>
              </a:rPr>
              <a:t>本章</a:t>
            </a:r>
            <a:r>
              <a:rPr lang="zh-CN" dirty="0" smtClean="0">
                <a:latin typeface="微软雅黑" panose="020B0503020204020204" pitchFamily="34" charset="-122"/>
                <a:ea typeface="微软雅黑" panose="020B0503020204020204" pitchFamily="34" charset="-122"/>
              </a:rPr>
              <a:t>内容</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17309" y="1701800"/>
            <a:ext cx="10157354" cy="5156200"/>
          </a:xfrm>
        </p:spPr>
        <p:txBody>
          <a:bodyPr rtlCol="0">
            <a:noAutofit/>
          </a:bodyPr>
          <a:lstStyle/>
          <a:p>
            <a:r>
              <a:rPr lang="zh-CN" altLang="en-US" sz="2800" dirty="0">
                <a:latin typeface="华文宋体" panose="02010600040101010101" pitchFamily="2" charset="-122"/>
                <a:ea typeface="华文宋体" panose="02010600040101010101" pitchFamily="2" charset="-122"/>
              </a:rPr>
              <a:t>面向对象</a:t>
            </a:r>
            <a:r>
              <a:rPr lang="zh-CN" altLang="en-US" sz="2800" dirty="0" smtClean="0">
                <a:latin typeface="华文宋体" panose="02010600040101010101" pitchFamily="2" charset="-122"/>
                <a:ea typeface="华文宋体" panose="02010600040101010101" pitchFamily="2" charset="-122"/>
              </a:rPr>
              <a:t>基础</a:t>
            </a:r>
            <a:endParaRPr lang="en-US" altLang="zh-CN" sz="2800" dirty="0" smtClean="0">
              <a:latin typeface="华文宋体" panose="02010600040101010101" pitchFamily="2" charset="-122"/>
              <a:ea typeface="华文宋体" panose="02010600040101010101" pitchFamily="2" charset="-122"/>
            </a:endParaRPr>
          </a:p>
          <a:p>
            <a:r>
              <a:rPr lang="zh-CN" altLang="en-US" sz="2800" dirty="0" smtClean="0">
                <a:latin typeface="华文宋体" panose="02010600040101010101" pitchFamily="2" charset="-122"/>
                <a:ea typeface="华文宋体" panose="02010600040101010101" pitchFamily="2" charset="-122"/>
              </a:rPr>
              <a:t>创建</a:t>
            </a:r>
            <a:r>
              <a:rPr lang="zh-CN" altLang="en-US" sz="2800" dirty="0">
                <a:latin typeface="华文宋体" panose="02010600040101010101" pitchFamily="2" charset="-122"/>
                <a:ea typeface="华文宋体" panose="02010600040101010101" pitchFamily="2" charset="-122"/>
              </a:rPr>
              <a:t>类</a:t>
            </a:r>
          </a:p>
          <a:p>
            <a:r>
              <a:rPr lang="zh-CN" altLang="en-US" sz="2800" dirty="0">
                <a:latin typeface="华文宋体" panose="02010600040101010101" pitchFamily="2" charset="-122"/>
                <a:ea typeface="华文宋体" panose="02010600040101010101" pitchFamily="2" charset="-122"/>
              </a:rPr>
              <a:t>修  饰  符</a:t>
            </a:r>
          </a:p>
          <a:p>
            <a:r>
              <a:rPr lang="zh-CN" altLang="en-US" sz="2800" dirty="0">
                <a:latin typeface="华文宋体" panose="02010600040101010101" pitchFamily="2" charset="-122"/>
                <a:ea typeface="华文宋体" panose="02010600040101010101" pitchFamily="2" charset="-122"/>
              </a:rPr>
              <a:t>方 法 详 解</a:t>
            </a:r>
          </a:p>
          <a:p>
            <a:r>
              <a:rPr lang="zh-CN" altLang="en-US" sz="2800" dirty="0">
                <a:latin typeface="华文宋体" panose="02010600040101010101" pitchFamily="2" charset="-122"/>
                <a:ea typeface="华文宋体" panose="02010600040101010101" pitchFamily="2" charset="-122"/>
              </a:rPr>
              <a:t>使用</a:t>
            </a:r>
            <a:r>
              <a:rPr lang="en-US" altLang="zh-CN" sz="2800" dirty="0">
                <a:latin typeface="华文宋体" panose="02010600040101010101" pitchFamily="2" charset="-122"/>
                <a:ea typeface="华文宋体" panose="02010600040101010101" pitchFamily="2" charset="-122"/>
              </a:rPr>
              <a:t>this</a:t>
            </a:r>
          </a:p>
          <a:p>
            <a:r>
              <a:rPr lang="zh-CN" altLang="en-US" sz="2800" dirty="0">
                <a:latin typeface="华文宋体" panose="02010600040101010101" pitchFamily="2" charset="-122"/>
                <a:ea typeface="华文宋体" panose="02010600040101010101" pitchFamily="2" charset="-122"/>
              </a:rPr>
              <a:t>使用类和对象</a:t>
            </a:r>
          </a:p>
          <a:p>
            <a:r>
              <a:rPr lang="zh-CN" altLang="en-US" sz="2800" dirty="0">
                <a:latin typeface="华文宋体" panose="02010600040101010101" pitchFamily="2" charset="-122"/>
                <a:ea typeface="华文宋体" panose="02010600040101010101" pitchFamily="2" charset="-122"/>
              </a:rPr>
              <a:t>抽象类和抽象方法</a:t>
            </a:r>
          </a:p>
          <a:p>
            <a:r>
              <a:rPr lang="zh-CN" altLang="en-US" sz="2800" dirty="0">
                <a:latin typeface="华文宋体" panose="02010600040101010101" pitchFamily="2" charset="-122"/>
                <a:ea typeface="华文宋体" panose="02010600040101010101" pitchFamily="2" charset="-122"/>
              </a:rPr>
              <a:t>软  件  </a:t>
            </a:r>
            <a:r>
              <a:rPr lang="zh-CN" altLang="en-US" sz="2800" dirty="0" smtClean="0">
                <a:latin typeface="华文宋体" panose="02010600040101010101" pitchFamily="2" charset="-122"/>
                <a:ea typeface="华文宋体" panose="02010600040101010101" pitchFamily="2" charset="-122"/>
              </a:rPr>
              <a:t>包</a:t>
            </a:r>
            <a:endParaRPr lang="zh-CN" altLang="en-US" sz="28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使用</a:t>
            </a:r>
            <a:r>
              <a:rPr lang="en-US" altLang="zh-CN" dirty="0">
                <a:solidFill>
                  <a:srgbClr val="0070C0"/>
                </a:solidFill>
              </a:rPr>
              <a:t>this</a:t>
            </a:r>
            <a:endParaRPr lang="zh-CN" altLang="en-US" dirty="0">
              <a:solidFill>
                <a:srgbClr val="0070C0"/>
              </a:solidFill>
            </a:endParaRPr>
          </a:p>
        </p:txBody>
      </p:sp>
      <p:sp>
        <p:nvSpPr>
          <p:cNvPr id="5" name="内容占位符 4"/>
          <p:cNvSpPr>
            <a:spLocks noGrp="1"/>
          </p:cNvSpPr>
          <p:nvPr>
            <p:ph sz="half" idx="1"/>
          </p:nvPr>
        </p:nvSpPr>
        <p:spPr>
          <a:xfrm>
            <a:off x="621805" y="1484784"/>
            <a:ext cx="10871044" cy="5184575"/>
          </a:xfrm>
          <a:ln>
            <a:solidFill>
              <a:srgbClr val="00B050"/>
            </a:solidFill>
          </a:ln>
        </p:spPr>
        <p:txBody>
          <a:bodyPr rtlCol="0">
            <a:normAutofit/>
          </a:bodyPr>
          <a:lstStyle/>
          <a:p>
            <a:pPr marL="0" indent="0">
              <a:buNone/>
            </a:pPr>
            <a:r>
              <a:rPr lang="zh-CN" altLang="en-US" dirty="0">
                <a:solidFill>
                  <a:srgbClr val="00B050"/>
                </a:solidFill>
              </a:rPr>
              <a:t>在本书前面讲解变量时，曾经将变量分为局部变量和全局变量两种。此时大家可以试想一下，当局部变量和全局变量的数据类型和名称都相同时，全局变量将会被隐藏，不能够使用。为了解决这个问题，</a:t>
            </a:r>
            <a:r>
              <a:rPr lang="en-US" altLang="zh-CN" dirty="0">
                <a:solidFill>
                  <a:srgbClr val="00B050"/>
                </a:solidFill>
              </a:rPr>
              <a:t>Java</a:t>
            </a:r>
            <a:r>
              <a:rPr lang="zh-CN" altLang="en-US" dirty="0">
                <a:solidFill>
                  <a:srgbClr val="00B050"/>
                </a:solidFill>
              </a:rPr>
              <a:t>规定可以使用关键字</a:t>
            </a:r>
            <a:r>
              <a:rPr lang="en-US" altLang="zh-CN" dirty="0">
                <a:solidFill>
                  <a:srgbClr val="00B050"/>
                </a:solidFill>
              </a:rPr>
              <a:t>this</a:t>
            </a:r>
            <a:r>
              <a:rPr lang="zh-CN" altLang="en-US" dirty="0">
                <a:solidFill>
                  <a:srgbClr val="00B050"/>
                </a:solidFill>
              </a:rPr>
              <a:t>去访问全局变量。使用</a:t>
            </a:r>
            <a:r>
              <a:rPr lang="en-US" altLang="zh-CN" dirty="0">
                <a:solidFill>
                  <a:srgbClr val="00B050"/>
                </a:solidFill>
              </a:rPr>
              <a:t>this</a:t>
            </a:r>
            <a:r>
              <a:rPr lang="zh-CN" altLang="en-US" dirty="0">
                <a:solidFill>
                  <a:srgbClr val="00B050"/>
                </a:solidFill>
              </a:rPr>
              <a:t>的语法格式如下所示。</a:t>
            </a:r>
          </a:p>
          <a:p>
            <a:pPr marL="0" indent="0">
              <a:buNone/>
            </a:pPr>
            <a:r>
              <a:rPr lang="en-US" altLang="zh-CN" sz="2000" i="1" dirty="0">
                <a:solidFill>
                  <a:srgbClr val="002060"/>
                </a:solidFill>
              </a:rPr>
              <a:t>this.</a:t>
            </a:r>
            <a:r>
              <a:rPr lang="zh-CN" altLang="en-US" sz="2000" i="1" dirty="0">
                <a:solidFill>
                  <a:srgbClr val="002060"/>
                </a:solidFill>
              </a:rPr>
              <a:t>成员变量名</a:t>
            </a:r>
          </a:p>
          <a:p>
            <a:pPr marL="0" indent="0">
              <a:buNone/>
            </a:pPr>
            <a:r>
              <a:rPr lang="en-US" altLang="zh-CN" sz="2000" i="1" dirty="0">
                <a:solidFill>
                  <a:srgbClr val="002060"/>
                </a:solidFill>
              </a:rPr>
              <a:t>this.</a:t>
            </a:r>
            <a:r>
              <a:rPr lang="zh-CN" altLang="en-US" sz="2000" i="1" dirty="0">
                <a:solidFill>
                  <a:srgbClr val="002060"/>
                </a:solidFill>
              </a:rPr>
              <a:t>成员方法名</a:t>
            </a:r>
            <a:r>
              <a:rPr lang="en-US" altLang="zh-CN" sz="2000" i="1" dirty="0">
                <a:solidFill>
                  <a:srgbClr val="002060"/>
                </a:solidFill>
              </a:rPr>
              <a:t>()</a:t>
            </a:r>
          </a:p>
        </p:txBody>
      </p:sp>
    </p:spTree>
    <p:extLst>
      <p:ext uri="{BB962C8B-B14F-4D97-AF65-F5344CB8AC3E}">
        <p14:creationId xmlns:p14="http://schemas.microsoft.com/office/powerpoint/2010/main" val="348509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使用类和对象</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程序中，一般通过关键字</a:t>
            </a:r>
            <a:r>
              <a:rPr lang="en-US" altLang="zh-CN" dirty="0">
                <a:solidFill>
                  <a:srgbClr val="00B050"/>
                </a:solidFill>
              </a:rPr>
              <a:t>new</a:t>
            </a:r>
            <a:r>
              <a:rPr lang="zh-CN" altLang="en-US" dirty="0">
                <a:solidFill>
                  <a:srgbClr val="00B050"/>
                </a:solidFill>
              </a:rPr>
              <a:t>来创建对象，电脑会自动为对象分配一个空间，然后访问变量和方法，不同的对象变量也是不同的，方法由对象调用。</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fontScale="85000" lnSpcReduction="20000"/>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800" dirty="0">
              <a:solidFill>
                <a:srgbClr val="00B0F0"/>
              </a:solidFill>
            </a:endParaRPr>
          </a:p>
          <a:p>
            <a:r>
              <a:rPr lang="zh-CN" altLang="en-US" sz="2800" dirty="0">
                <a:solidFill>
                  <a:srgbClr val="00B0F0"/>
                </a:solidFill>
              </a:rPr>
              <a:t>创建和使用对象</a:t>
            </a:r>
          </a:p>
        </p:txBody>
      </p:sp>
    </p:spTree>
    <p:extLst>
      <p:ext uri="{BB962C8B-B14F-4D97-AF65-F5344CB8AC3E}">
        <p14:creationId xmlns:p14="http://schemas.microsoft.com/office/powerpoint/2010/main" val="336360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使用类和对象</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在前面的修饰符已经讲过，只要使用修饰符</a:t>
            </a:r>
            <a:r>
              <a:rPr lang="en-US" altLang="zh-CN" dirty="0">
                <a:solidFill>
                  <a:srgbClr val="00B050"/>
                </a:solidFill>
              </a:rPr>
              <a:t>static</a:t>
            </a:r>
            <a:r>
              <a:rPr lang="zh-CN" altLang="en-US" dirty="0">
                <a:solidFill>
                  <a:srgbClr val="00B050"/>
                </a:solidFill>
              </a:rPr>
              <a:t>关键字在变量和方法前面，这个变量和方法就被称作静态变量和静态方法，静态变量和静态方法访问只需要类名，通过运算“</a:t>
            </a:r>
            <a:r>
              <a:rPr lang="en-US" altLang="zh-CN" dirty="0">
                <a:solidFill>
                  <a:srgbClr val="00B050"/>
                </a:solidFill>
              </a:rPr>
              <a:t>.”</a:t>
            </a:r>
            <a:r>
              <a:rPr lang="zh-CN" altLang="en-US" dirty="0">
                <a:solidFill>
                  <a:srgbClr val="00B050"/>
                </a:solidFill>
              </a:rPr>
              <a:t>即可以实现对变量的访问和对方法的调用。</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fontScale="85000" lnSpcReduction="20000"/>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800" dirty="0">
              <a:solidFill>
                <a:srgbClr val="00B0F0"/>
              </a:solidFill>
            </a:endParaRPr>
          </a:p>
          <a:p>
            <a:r>
              <a:rPr lang="zh-CN" altLang="en-US" sz="2800" dirty="0">
                <a:solidFill>
                  <a:srgbClr val="00B0F0"/>
                </a:solidFill>
              </a:rPr>
              <a:t>使用静态变量和静态方法</a:t>
            </a:r>
          </a:p>
        </p:txBody>
      </p:sp>
    </p:spTree>
    <p:extLst>
      <p:ext uri="{BB962C8B-B14F-4D97-AF65-F5344CB8AC3E}">
        <p14:creationId xmlns:p14="http://schemas.microsoft.com/office/powerpoint/2010/main" val="17211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抽象类和抽象方法</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smtClean="0">
                <a:solidFill>
                  <a:srgbClr val="00B050"/>
                </a:solidFill>
              </a:rPr>
              <a:t>抽象方法</a:t>
            </a:r>
            <a:r>
              <a:rPr lang="zh-CN" altLang="en-US" dirty="0">
                <a:solidFill>
                  <a:srgbClr val="00B050"/>
                </a:solidFill>
              </a:rPr>
              <a:t>和抽象类必须使用</a:t>
            </a:r>
            <a:r>
              <a:rPr lang="en-US" altLang="zh-CN" dirty="0">
                <a:solidFill>
                  <a:srgbClr val="00B050"/>
                </a:solidFill>
              </a:rPr>
              <a:t>abstract</a:t>
            </a:r>
            <a:r>
              <a:rPr lang="zh-CN" altLang="en-US" dirty="0">
                <a:solidFill>
                  <a:srgbClr val="00B050"/>
                </a:solidFill>
              </a:rPr>
              <a:t>修饰符来定义，有抽象方法的类只能被定义成抽象类，类里可以没有抽象方法。所谓抽象类是指只声明方法的存在而不去实现他的类，抽象类不能进行实例化，也就是不能创建其对象。在定义抽象类时，要在关键字</a:t>
            </a:r>
            <a:r>
              <a:rPr lang="en-US" altLang="zh-CN" dirty="0">
                <a:solidFill>
                  <a:srgbClr val="00B050"/>
                </a:solidFill>
              </a:rPr>
              <a:t>class</a:t>
            </a:r>
            <a:r>
              <a:rPr lang="zh-CN" altLang="en-US" dirty="0">
                <a:solidFill>
                  <a:srgbClr val="00B050"/>
                </a:solidFill>
              </a:rPr>
              <a:t>前面加上关键字</a:t>
            </a:r>
            <a:r>
              <a:rPr lang="en-US" altLang="zh-CN" dirty="0">
                <a:solidFill>
                  <a:srgbClr val="00B050"/>
                </a:solidFill>
              </a:rPr>
              <a:t>abstract</a:t>
            </a:r>
            <a:r>
              <a:rPr lang="zh-CN" altLang="en-US" dirty="0">
                <a:solidFill>
                  <a:srgbClr val="00B050"/>
                </a:solidFill>
              </a:rPr>
              <a:t>，具体其格式如下所示。</a:t>
            </a:r>
          </a:p>
          <a:p>
            <a:pPr marL="0" indent="0">
              <a:buNone/>
            </a:pPr>
            <a:r>
              <a:rPr lang="en-US" altLang="zh-CN" sz="2000" i="1" dirty="0">
                <a:solidFill>
                  <a:srgbClr val="002060"/>
                </a:solidFill>
              </a:rPr>
              <a:t>abstract class </a:t>
            </a:r>
            <a:r>
              <a:rPr lang="zh-CN" altLang="en-US" sz="2000" i="1" dirty="0">
                <a:solidFill>
                  <a:srgbClr val="002060"/>
                </a:solidFill>
              </a:rPr>
              <a:t>类名</a:t>
            </a:r>
            <a:r>
              <a:rPr lang="en-US" altLang="zh-CN" sz="2000" i="1" dirty="0">
                <a:solidFill>
                  <a:srgbClr val="002060"/>
                </a:solidFill>
              </a:rPr>
              <a:t>{</a:t>
            </a:r>
          </a:p>
          <a:p>
            <a:pPr marL="0" indent="0">
              <a:buNone/>
            </a:pPr>
            <a:r>
              <a:rPr lang="zh-CN" altLang="en-US" sz="2000" i="1" dirty="0">
                <a:solidFill>
                  <a:srgbClr val="002060"/>
                </a:solidFill>
              </a:rPr>
              <a:t>类体</a:t>
            </a:r>
          </a:p>
          <a:p>
            <a:pPr marL="0" indent="0">
              <a:buNone/>
            </a:pPr>
            <a:r>
              <a:rPr lang="en-US" altLang="zh-CN" sz="2000" i="1" dirty="0">
                <a:solidFill>
                  <a:srgbClr val="002060"/>
                </a:solidFill>
              </a:rPr>
              <a:t>}</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fontScale="85000" lnSpcReduction="20000"/>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800" dirty="0">
              <a:solidFill>
                <a:srgbClr val="00B0F0"/>
              </a:solidFill>
            </a:endParaRPr>
          </a:p>
          <a:p>
            <a:r>
              <a:rPr lang="zh-CN" altLang="en-US" sz="2800" dirty="0">
                <a:solidFill>
                  <a:srgbClr val="00B0F0"/>
                </a:solidFill>
              </a:rPr>
              <a:t>抽象类和抽象方法基础</a:t>
            </a:r>
          </a:p>
        </p:txBody>
      </p:sp>
    </p:spTree>
    <p:extLst>
      <p:ext uri="{BB962C8B-B14F-4D97-AF65-F5344CB8AC3E}">
        <p14:creationId xmlns:p14="http://schemas.microsoft.com/office/powerpoint/2010/main" val="400036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抽象类和抽象方法</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抽象类最大的规则是必须有一个抽象方法，下面通过一段实例代码来演示这个规则。</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fontScale="85000" lnSpcReduction="20000"/>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800" dirty="0">
              <a:solidFill>
                <a:srgbClr val="00B0F0"/>
              </a:solidFill>
            </a:endParaRPr>
          </a:p>
          <a:p>
            <a:r>
              <a:rPr lang="zh-CN" altLang="en-US" sz="2800" dirty="0">
                <a:solidFill>
                  <a:srgbClr val="00B0F0"/>
                </a:solidFill>
              </a:rPr>
              <a:t>抽象类必须有一个抽象方法</a:t>
            </a:r>
          </a:p>
        </p:txBody>
      </p:sp>
    </p:spTree>
    <p:extLst>
      <p:ext uri="{BB962C8B-B14F-4D97-AF65-F5344CB8AC3E}">
        <p14:creationId xmlns:p14="http://schemas.microsoft.com/office/powerpoint/2010/main" val="348490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抽象类和抽象方法</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抽象类不能创建实例，它只能当成父类来被继承。从语义的角度看，抽象类是从多个具体类中抽象出来的父类，它具有更高层次的抽象。从多个具有相同特征的类中抽象出一个抽象类，以这个抽象类作为其子类的模板，从而避免了子类设计的随意性。</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抽象类的作用</a:t>
            </a:r>
          </a:p>
        </p:txBody>
      </p:sp>
    </p:spTree>
    <p:extLst>
      <p:ext uri="{BB962C8B-B14F-4D97-AF65-F5344CB8AC3E}">
        <p14:creationId xmlns:p14="http://schemas.microsoft.com/office/powerpoint/2010/main" val="262348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软  件  包</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定义软件包的方法十分简单，只需要在</a:t>
            </a:r>
            <a:r>
              <a:rPr lang="en-US" altLang="zh-CN" dirty="0">
                <a:solidFill>
                  <a:srgbClr val="00B050"/>
                </a:solidFill>
              </a:rPr>
              <a:t>Java</a:t>
            </a:r>
            <a:r>
              <a:rPr lang="zh-CN" altLang="en-US" dirty="0">
                <a:solidFill>
                  <a:srgbClr val="00B050"/>
                </a:solidFill>
              </a:rPr>
              <a:t>源程序中第一句添加一句程序即可。在</a:t>
            </a:r>
            <a:r>
              <a:rPr lang="en-US" altLang="zh-CN" dirty="0">
                <a:solidFill>
                  <a:srgbClr val="00B050"/>
                </a:solidFill>
              </a:rPr>
              <a:t>Java</a:t>
            </a:r>
            <a:r>
              <a:rPr lang="zh-CN" altLang="en-US" dirty="0">
                <a:solidFill>
                  <a:srgbClr val="00B050"/>
                </a:solidFill>
              </a:rPr>
              <a:t>中定义包的格式如下所示。</a:t>
            </a:r>
          </a:p>
          <a:p>
            <a:pPr marL="0" indent="0">
              <a:buNone/>
            </a:pPr>
            <a:r>
              <a:rPr lang="en-US" altLang="zh-CN" sz="2000" i="1" dirty="0">
                <a:solidFill>
                  <a:srgbClr val="002060"/>
                </a:solidFill>
              </a:rPr>
              <a:t>package </a:t>
            </a:r>
            <a:r>
              <a:rPr lang="zh-CN" altLang="en-US" sz="2000" i="1" dirty="0">
                <a:solidFill>
                  <a:srgbClr val="002060"/>
                </a:solidFill>
              </a:rPr>
              <a:t>包名</a:t>
            </a:r>
            <a:r>
              <a:rPr lang="en-US" altLang="zh-CN" sz="2000" i="1" dirty="0">
                <a:solidFill>
                  <a:srgbClr val="002060"/>
                </a:solidFill>
              </a:rPr>
              <a:t>;</a:t>
            </a:r>
          </a:p>
          <a:p>
            <a:pPr marL="0" indent="0">
              <a:buNone/>
            </a:pPr>
            <a:r>
              <a:rPr lang="en-US" altLang="zh-CN" dirty="0">
                <a:solidFill>
                  <a:srgbClr val="00B050"/>
                </a:solidFill>
              </a:rPr>
              <a:t>package</a:t>
            </a:r>
            <a:r>
              <a:rPr lang="zh-CN" altLang="en-US" dirty="0">
                <a:solidFill>
                  <a:srgbClr val="00B050"/>
                </a:solidFill>
              </a:rPr>
              <a:t>声明了多程序中的类属于哪个包，在一个包中可以包含多个程序，在</a:t>
            </a:r>
            <a:r>
              <a:rPr lang="en-US" altLang="zh-CN" dirty="0">
                <a:solidFill>
                  <a:srgbClr val="00B050"/>
                </a:solidFill>
              </a:rPr>
              <a:t>Java</a:t>
            </a:r>
            <a:r>
              <a:rPr lang="zh-CN" altLang="en-US" dirty="0">
                <a:solidFill>
                  <a:srgbClr val="00B050"/>
                </a:solidFill>
              </a:rPr>
              <a:t>程序中还可以创建多层次的包，具体格式如下所示。</a:t>
            </a:r>
          </a:p>
          <a:p>
            <a:pPr marL="0" indent="0">
              <a:buNone/>
            </a:pPr>
            <a:r>
              <a:rPr lang="en-US" altLang="zh-CN" sz="2000" i="1" dirty="0">
                <a:solidFill>
                  <a:srgbClr val="002060"/>
                </a:solidFill>
              </a:rPr>
              <a:t>package </a:t>
            </a:r>
            <a:r>
              <a:rPr lang="zh-CN" altLang="en-US" sz="2000" i="1" dirty="0">
                <a:solidFill>
                  <a:srgbClr val="002060"/>
                </a:solidFill>
              </a:rPr>
              <a:t>包名</a:t>
            </a:r>
            <a:r>
              <a:rPr lang="en-US" altLang="zh-CN" sz="2000" i="1" dirty="0">
                <a:solidFill>
                  <a:srgbClr val="002060"/>
                </a:solidFill>
              </a:rPr>
              <a:t>1[.</a:t>
            </a:r>
            <a:r>
              <a:rPr lang="zh-CN" altLang="en-US" sz="2000" i="1" dirty="0">
                <a:solidFill>
                  <a:srgbClr val="002060"/>
                </a:solidFill>
              </a:rPr>
              <a:t>包名</a:t>
            </a:r>
            <a:r>
              <a:rPr lang="en-US" altLang="zh-CN" sz="2000" i="1" dirty="0">
                <a:solidFill>
                  <a:srgbClr val="002060"/>
                </a:solidFill>
              </a:rPr>
              <a:t>2[.</a:t>
            </a:r>
            <a:r>
              <a:rPr lang="zh-CN" altLang="en-US" sz="2000" i="1" dirty="0">
                <a:solidFill>
                  <a:srgbClr val="002060"/>
                </a:solidFill>
              </a:rPr>
              <a:t>包名</a:t>
            </a:r>
            <a:r>
              <a:rPr lang="en-US" altLang="zh-CN" sz="2000" i="1" dirty="0">
                <a:solidFill>
                  <a:srgbClr val="002060"/>
                </a:solidFill>
              </a:rPr>
              <a:t>3]];</a:t>
            </a:r>
          </a:p>
          <a:p>
            <a:pPr marL="0" indent="0">
              <a:buNone/>
            </a:pPr>
            <a:endParaRPr lang="en-US" altLang="zh-CN" dirty="0">
              <a:solidFill>
                <a:srgbClr val="00B050"/>
              </a:solidFill>
            </a:endParaRP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定义软件包</a:t>
            </a:r>
          </a:p>
        </p:txBody>
      </p:sp>
    </p:spTree>
    <p:extLst>
      <p:ext uri="{BB962C8B-B14F-4D97-AF65-F5344CB8AC3E}">
        <p14:creationId xmlns:p14="http://schemas.microsoft.com/office/powerpoint/2010/main" val="33941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软  件  包</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endParaRPr lang="en-US" altLang="zh-CN" dirty="0">
              <a:solidFill>
                <a:srgbClr val="00B050"/>
              </a:solidFill>
            </a:endParaRP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在</a:t>
            </a:r>
            <a:r>
              <a:rPr lang="en-US" altLang="zh-CN" sz="2800" dirty="0">
                <a:solidFill>
                  <a:srgbClr val="00B0F0"/>
                </a:solidFill>
              </a:rPr>
              <a:t>Eclipse</a:t>
            </a:r>
            <a:r>
              <a:rPr lang="zh-CN" altLang="en-US" sz="2800" dirty="0">
                <a:solidFill>
                  <a:srgbClr val="00B0F0"/>
                </a:solidFill>
              </a:rPr>
              <a:t>定义软件包</a:t>
            </a:r>
          </a:p>
        </p:txBody>
      </p:sp>
      <p:pic>
        <p:nvPicPr>
          <p:cNvPr id="2253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03" y="1987089"/>
            <a:ext cx="6768753" cy="4679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4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软  件  包</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程序中插入软件包的方法十分简单，只需使用</a:t>
            </a:r>
            <a:r>
              <a:rPr lang="en-US" altLang="zh-CN" dirty="0">
                <a:solidFill>
                  <a:srgbClr val="00B050"/>
                </a:solidFill>
              </a:rPr>
              <a:t>import</a:t>
            </a:r>
            <a:r>
              <a:rPr lang="zh-CN" altLang="en-US" dirty="0">
                <a:solidFill>
                  <a:srgbClr val="00B050"/>
                </a:solidFill>
              </a:rPr>
              <a:t>语句插入所需要的类即可。在本书的数组一章中，已经对插入软件包这个概念进行了初次的接触。在</a:t>
            </a:r>
            <a:r>
              <a:rPr lang="en-US" altLang="zh-CN" dirty="0">
                <a:solidFill>
                  <a:srgbClr val="00B050"/>
                </a:solidFill>
              </a:rPr>
              <a:t>Java</a:t>
            </a:r>
            <a:r>
              <a:rPr lang="zh-CN" altLang="en-US" dirty="0">
                <a:solidFill>
                  <a:srgbClr val="00B050"/>
                </a:solidFill>
              </a:rPr>
              <a:t>程序中插入软件包的格式如下所示。</a:t>
            </a:r>
          </a:p>
          <a:p>
            <a:pPr marL="0" indent="0">
              <a:buNone/>
            </a:pPr>
            <a:r>
              <a:rPr lang="en-US" altLang="zh-CN" dirty="0">
                <a:solidFill>
                  <a:srgbClr val="00B050"/>
                </a:solidFill>
              </a:rPr>
              <a:t>import </a:t>
            </a:r>
            <a:r>
              <a:rPr lang="zh-CN" altLang="en-US" dirty="0">
                <a:solidFill>
                  <a:srgbClr val="00B050"/>
                </a:solidFill>
              </a:rPr>
              <a:t>包名</a:t>
            </a:r>
            <a:r>
              <a:rPr lang="en-US" altLang="zh-CN" dirty="0">
                <a:solidFill>
                  <a:srgbClr val="00B050"/>
                </a:solidFill>
              </a:rPr>
              <a:t>1[.</a:t>
            </a:r>
            <a:r>
              <a:rPr lang="zh-CN" altLang="en-US" dirty="0">
                <a:solidFill>
                  <a:srgbClr val="00B050"/>
                </a:solidFill>
              </a:rPr>
              <a:t>包名</a:t>
            </a:r>
            <a:r>
              <a:rPr lang="en-US" altLang="zh-CN" dirty="0">
                <a:solidFill>
                  <a:srgbClr val="00B050"/>
                </a:solidFill>
              </a:rPr>
              <a:t>2…].(</a:t>
            </a:r>
            <a:r>
              <a:rPr lang="zh-CN" altLang="en-US" dirty="0">
                <a:solidFill>
                  <a:srgbClr val="00B050"/>
                </a:solidFill>
              </a:rPr>
              <a:t>类名</a:t>
            </a:r>
            <a:r>
              <a:rPr lang="en-US" altLang="zh-CN" dirty="0">
                <a:solidFill>
                  <a:srgbClr val="00B050"/>
                </a:solidFill>
              </a:rPr>
              <a:t>1*);</a:t>
            </a:r>
          </a:p>
          <a:p>
            <a:pPr marL="0" indent="0">
              <a:buNone/>
            </a:pPr>
            <a:endParaRPr lang="en-US" altLang="zh-CN" dirty="0">
              <a:solidFill>
                <a:srgbClr val="00B050"/>
              </a:solidFill>
            </a:endParaRP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在程序里插入软件包</a:t>
            </a:r>
          </a:p>
        </p:txBody>
      </p:sp>
    </p:spTree>
    <p:extLst>
      <p:ext uri="{BB962C8B-B14F-4D97-AF65-F5344CB8AC3E}">
        <p14:creationId xmlns:p14="http://schemas.microsoft.com/office/powerpoint/2010/main" val="195747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面向对象基础</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在目前的软件开发领域有两种主流的开发方法，分别是结构化开发方法和面向对象开发方法。早期的编程语言如</a:t>
            </a:r>
            <a:r>
              <a:rPr lang="en-US" altLang="zh-CN" dirty="0">
                <a:solidFill>
                  <a:srgbClr val="00B050"/>
                </a:solidFill>
              </a:rPr>
              <a:t>C</a:t>
            </a:r>
            <a:r>
              <a:rPr lang="zh-CN" altLang="en-US" dirty="0">
                <a:solidFill>
                  <a:srgbClr val="00B050"/>
                </a:solidFill>
              </a:rPr>
              <a:t>、</a:t>
            </a:r>
            <a:r>
              <a:rPr lang="en-US" altLang="zh-CN" dirty="0">
                <a:solidFill>
                  <a:srgbClr val="00B050"/>
                </a:solidFill>
              </a:rPr>
              <a:t>Basic</a:t>
            </a:r>
            <a:r>
              <a:rPr lang="zh-CN" altLang="en-US" dirty="0">
                <a:solidFill>
                  <a:srgbClr val="00B050"/>
                </a:solidFill>
              </a:rPr>
              <a:t>、</a:t>
            </a:r>
            <a:r>
              <a:rPr lang="en-US" altLang="zh-CN" dirty="0">
                <a:solidFill>
                  <a:srgbClr val="00B050"/>
                </a:solidFill>
              </a:rPr>
              <a:t>Pascal</a:t>
            </a:r>
            <a:r>
              <a:rPr lang="zh-CN" altLang="en-US" dirty="0">
                <a:solidFill>
                  <a:srgbClr val="00B050"/>
                </a:solidFill>
              </a:rPr>
              <a:t>等都是结构化编程语言，随着软件开发技术的逐渐发展，人们发现面向对象可以提供更好的可重用性、可扩展性和可维护性，于是催生了大量的面向对象的编程语言，如</a:t>
            </a:r>
            <a:r>
              <a:rPr lang="en-US" altLang="zh-CN" dirty="0">
                <a:solidFill>
                  <a:srgbClr val="00B050"/>
                </a:solidFill>
              </a:rPr>
              <a:t>C++</a:t>
            </a:r>
            <a:r>
              <a:rPr lang="zh-CN" altLang="en-US" dirty="0">
                <a:solidFill>
                  <a:srgbClr val="00B050"/>
                </a:solidFill>
              </a:rPr>
              <a:t>、</a:t>
            </a:r>
            <a:r>
              <a:rPr lang="en-US" altLang="zh-CN" dirty="0">
                <a:solidFill>
                  <a:srgbClr val="00B050"/>
                </a:solidFill>
              </a:rPr>
              <a:t>Java</a:t>
            </a:r>
            <a:r>
              <a:rPr lang="zh-CN" altLang="en-US" dirty="0">
                <a:solidFill>
                  <a:srgbClr val="00B050"/>
                </a:solidFill>
              </a:rPr>
              <a:t>、</a:t>
            </a:r>
            <a:r>
              <a:rPr lang="en-US" altLang="zh-CN" dirty="0">
                <a:solidFill>
                  <a:srgbClr val="00B050"/>
                </a:solidFill>
              </a:rPr>
              <a:t>C#</a:t>
            </a:r>
            <a:r>
              <a:rPr lang="zh-CN" altLang="en-US" dirty="0">
                <a:solidFill>
                  <a:srgbClr val="00B050"/>
                </a:solidFill>
              </a:rPr>
              <a:t>和</a:t>
            </a:r>
            <a:r>
              <a:rPr lang="en-US" altLang="zh-CN" dirty="0">
                <a:solidFill>
                  <a:srgbClr val="00B050"/>
                </a:solidFill>
              </a:rPr>
              <a:t>Ruby</a:t>
            </a:r>
            <a:r>
              <a:rPr lang="zh-CN" altLang="en-US" dirty="0">
                <a:solidFill>
                  <a:srgbClr val="00B050"/>
                </a:solidFill>
              </a:rPr>
              <a:t>等。</a:t>
            </a:r>
            <a:endParaRPr lang="zh-CN" altLang="en-US" dirty="0" smtClean="0">
              <a:solidFill>
                <a:srgbClr val="00B050"/>
              </a:solidFill>
            </a:endParaRP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什么是面向对象</a:t>
            </a:r>
          </a:p>
        </p:txBody>
      </p:sp>
    </p:spTree>
    <p:extLst>
      <p:ext uri="{BB962C8B-B14F-4D97-AF65-F5344CB8AC3E}">
        <p14:creationId xmlns:p14="http://schemas.microsoft.com/office/powerpoint/2010/main" val="3438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面向对象基础</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smtClean="0">
                <a:solidFill>
                  <a:srgbClr val="00B050"/>
                </a:solidFill>
              </a:rPr>
              <a:t>面向对象</a:t>
            </a:r>
            <a:r>
              <a:rPr lang="zh-CN" altLang="en-US" dirty="0">
                <a:solidFill>
                  <a:srgbClr val="00B050"/>
                </a:solidFill>
              </a:rPr>
              <a:t>编程方法是</a:t>
            </a:r>
            <a:r>
              <a:rPr lang="en-US" altLang="zh-CN" dirty="0">
                <a:solidFill>
                  <a:srgbClr val="00B050"/>
                </a:solidFill>
              </a:rPr>
              <a:t>Java</a:t>
            </a:r>
            <a:r>
              <a:rPr lang="zh-CN" altLang="en-US" dirty="0">
                <a:solidFill>
                  <a:srgbClr val="00B050"/>
                </a:solidFill>
              </a:rPr>
              <a:t>编程的指导思想。在使用</a:t>
            </a:r>
            <a:r>
              <a:rPr lang="en-US" altLang="zh-CN" dirty="0">
                <a:solidFill>
                  <a:srgbClr val="00B050"/>
                </a:solidFill>
              </a:rPr>
              <a:t>Java</a:t>
            </a:r>
            <a:r>
              <a:rPr lang="zh-CN" altLang="en-US" dirty="0">
                <a:solidFill>
                  <a:srgbClr val="00B050"/>
                </a:solidFill>
              </a:rPr>
              <a:t>进行编程时，应该首先利用对象建模技术（</a:t>
            </a:r>
            <a:r>
              <a:rPr lang="en-US" altLang="zh-CN" dirty="0">
                <a:solidFill>
                  <a:srgbClr val="00B050"/>
                </a:solidFill>
              </a:rPr>
              <a:t>OMT</a:t>
            </a:r>
            <a:r>
              <a:rPr lang="zh-CN" altLang="en-US" dirty="0">
                <a:solidFill>
                  <a:srgbClr val="00B050"/>
                </a:solidFill>
              </a:rPr>
              <a:t>）来分析目标问题，抽象出相关对象的共性，对它们进行分类，并分析各类之间的关系；然后再用类来描述同一类对象，归纳出类之间的关系。</a:t>
            </a:r>
            <a:r>
              <a:rPr lang="en-US" altLang="zh-CN" dirty="0">
                <a:solidFill>
                  <a:srgbClr val="00B050"/>
                </a:solidFill>
              </a:rPr>
              <a:t>Coad</a:t>
            </a:r>
            <a:r>
              <a:rPr lang="zh-CN" altLang="en-US" dirty="0">
                <a:solidFill>
                  <a:srgbClr val="00B050"/>
                </a:solidFill>
              </a:rPr>
              <a:t>和</a:t>
            </a:r>
            <a:r>
              <a:rPr lang="en-US" altLang="zh-CN" dirty="0">
                <a:solidFill>
                  <a:srgbClr val="00B050"/>
                </a:solidFill>
              </a:rPr>
              <a:t>Yourdon</a:t>
            </a:r>
            <a:r>
              <a:rPr lang="zh-CN" altLang="en-US" dirty="0">
                <a:solidFill>
                  <a:srgbClr val="00B050"/>
                </a:solidFill>
              </a:rPr>
              <a:t>（</a:t>
            </a:r>
            <a:r>
              <a:rPr lang="en-US" altLang="zh-CN" dirty="0">
                <a:solidFill>
                  <a:srgbClr val="00B050"/>
                </a:solidFill>
              </a:rPr>
              <a:t>Coad/Yourdon</a:t>
            </a:r>
            <a:r>
              <a:rPr lang="zh-CN" altLang="en-US" dirty="0">
                <a:solidFill>
                  <a:srgbClr val="00B050"/>
                </a:solidFill>
              </a:rPr>
              <a:t>方法由</a:t>
            </a:r>
            <a:r>
              <a:rPr lang="en-US" altLang="zh-CN" dirty="0">
                <a:solidFill>
                  <a:srgbClr val="00B050"/>
                </a:solidFill>
              </a:rPr>
              <a:t>P. Coad</a:t>
            </a:r>
            <a:r>
              <a:rPr lang="zh-CN" altLang="en-US" dirty="0">
                <a:solidFill>
                  <a:srgbClr val="00B050"/>
                </a:solidFill>
              </a:rPr>
              <a:t>和</a:t>
            </a:r>
            <a:r>
              <a:rPr lang="en-US" altLang="zh-CN" dirty="0">
                <a:solidFill>
                  <a:srgbClr val="00B050"/>
                </a:solidFill>
              </a:rPr>
              <a:t>E. Yourdon</a:t>
            </a:r>
            <a:r>
              <a:rPr lang="zh-CN" altLang="en-US" dirty="0">
                <a:solidFill>
                  <a:srgbClr val="00B050"/>
                </a:solidFill>
              </a:rPr>
              <a:t>于</a:t>
            </a:r>
            <a:r>
              <a:rPr lang="en-US" altLang="zh-CN" dirty="0">
                <a:solidFill>
                  <a:srgbClr val="00B050"/>
                </a:solidFill>
              </a:rPr>
              <a:t>1990</a:t>
            </a:r>
            <a:r>
              <a:rPr lang="zh-CN" altLang="en-US" dirty="0">
                <a:solidFill>
                  <a:srgbClr val="00B050"/>
                </a:solidFill>
              </a:rPr>
              <a:t>年推出，所以</a:t>
            </a:r>
            <a:r>
              <a:rPr lang="en-US" altLang="zh-CN" dirty="0">
                <a:solidFill>
                  <a:srgbClr val="00B050"/>
                </a:solidFill>
              </a:rPr>
              <a:t>Coad</a:t>
            </a:r>
            <a:r>
              <a:rPr lang="zh-CN" altLang="en-US" dirty="0">
                <a:solidFill>
                  <a:srgbClr val="00B050"/>
                </a:solidFill>
              </a:rPr>
              <a:t>是指</a:t>
            </a:r>
            <a:r>
              <a:rPr lang="en-US" altLang="zh-CN" dirty="0">
                <a:solidFill>
                  <a:srgbClr val="00B050"/>
                </a:solidFill>
              </a:rPr>
              <a:t>Peter Coad</a:t>
            </a:r>
            <a:r>
              <a:rPr lang="zh-CN" altLang="en-US" dirty="0">
                <a:solidFill>
                  <a:srgbClr val="00B050"/>
                </a:solidFill>
              </a:rPr>
              <a:t>，而</a:t>
            </a:r>
            <a:r>
              <a:rPr lang="en-US" altLang="zh-CN" dirty="0">
                <a:solidFill>
                  <a:srgbClr val="00B050"/>
                </a:solidFill>
              </a:rPr>
              <a:t>Yourdon</a:t>
            </a:r>
            <a:r>
              <a:rPr lang="zh-CN" altLang="en-US" dirty="0">
                <a:solidFill>
                  <a:srgbClr val="00B050"/>
                </a:solidFill>
              </a:rPr>
              <a:t>是指</a:t>
            </a:r>
            <a:r>
              <a:rPr lang="en-US" altLang="zh-CN" dirty="0">
                <a:solidFill>
                  <a:srgbClr val="00B050"/>
                </a:solidFill>
              </a:rPr>
              <a:t>Edward Yourdon</a:t>
            </a:r>
            <a:r>
              <a:rPr lang="zh-CN" altLang="en-US" dirty="0">
                <a:solidFill>
                  <a:srgbClr val="00B050"/>
                </a:solidFill>
              </a:rPr>
              <a:t>。）在对象建模技术、面向对象编程和知识库系统的基础之上设计了一整套面向对象的方法，具体来说分为面向对象分析（</a:t>
            </a:r>
            <a:r>
              <a:rPr lang="en-US" altLang="zh-CN" dirty="0">
                <a:solidFill>
                  <a:srgbClr val="00B050"/>
                </a:solidFill>
              </a:rPr>
              <a:t>OOA</a:t>
            </a:r>
            <a:r>
              <a:rPr lang="zh-CN" altLang="en-US" dirty="0">
                <a:solidFill>
                  <a:srgbClr val="00B050"/>
                </a:solidFill>
              </a:rPr>
              <a:t>）和面向对象设计（</a:t>
            </a:r>
            <a:r>
              <a:rPr lang="en-US" altLang="zh-CN" dirty="0">
                <a:solidFill>
                  <a:srgbClr val="00B050"/>
                </a:solidFill>
              </a:rPr>
              <a:t>OOD</a:t>
            </a:r>
            <a:r>
              <a:rPr lang="zh-CN" altLang="en-US" dirty="0">
                <a:solidFill>
                  <a:srgbClr val="00B050"/>
                </a:solidFill>
              </a:rPr>
              <a:t>）。</a:t>
            </a:r>
            <a:endParaRPr lang="zh-CN" altLang="en-US" dirty="0" smtClean="0">
              <a:solidFill>
                <a:srgbClr val="00B050"/>
              </a:solidFill>
            </a:endParaRP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rPr>
              <a:t>Java</a:t>
            </a:r>
            <a:r>
              <a:rPr lang="zh-CN" altLang="en-US" sz="2800" dirty="0">
                <a:solidFill>
                  <a:srgbClr val="00B0F0"/>
                </a:solidFill>
              </a:rPr>
              <a:t>的面向对象编程</a:t>
            </a:r>
          </a:p>
        </p:txBody>
      </p:sp>
    </p:spTree>
    <p:extLst>
      <p:ext uri="{BB962C8B-B14F-4D97-AF65-F5344CB8AC3E}">
        <p14:creationId xmlns:p14="http://schemas.microsoft.com/office/powerpoint/2010/main" val="31705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面向对象基础</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语言中，除了</a:t>
            </a:r>
            <a:r>
              <a:rPr lang="en-US" altLang="zh-CN" dirty="0">
                <a:solidFill>
                  <a:srgbClr val="00B050"/>
                </a:solidFill>
              </a:rPr>
              <a:t>8</a:t>
            </a:r>
            <a:r>
              <a:rPr lang="zh-CN" altLang="en-US" dirty="0">
                <a:solidFill>
                  <a:srgbClr val="00B050"/>
                </a:solidFill>
              </a:rPr>
              <a:t>个基本数据类型值之外都是对象，对象就是面向对象程序设计的中心。对象是人们要进行研究的任何事物，从最简单的数字到复杂的航空母舰等均是对象。对象不仅能表示具体的事物，而且还能表示抽象的规则、计划或事件。对象是具有状态的，一个对象用数据值来描述它的状态。</a:t>
            </a:r>
            <a:endParaRPr lang="zh-CN" altLang="en-US" dirty="0" smtClean="0">
              <a:solidFill>
                <a:srgbClr val="00B050"/>
              </a:solidFill>
            </a:endParaRP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一切皆为对象</a:t>
            </a:r>
          </a:p>
        </p:txBody>
      </p:sp>
    </p:spTree>
    <p:extLst>
      <p:ext uri="{BB962C8B-B14F-4D97-AF65-F5344CB8AC3E}">
        <p14:creationId xmlns:p14="http://schemas.microsoft.com/office/powerpoint/2010/main" val="187173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面向对象基础</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en-US" altLang="zh-CN" dirty="0">
                <a:solidFill>
                  <a:srgbClr val="00B050"/>
                </a:solidFill>
              </a:rPr>
              <a:t>1. </a:t>
            </a:r>
            <a:r>
              <a:rPr lang="zh-CN" altLang="en-US" dirty="0">
                <a:solidFill>
                  <a:srgbClr val="00B050"/>
                </a:solidFill>
              </a:rPr>
              <a:t>类</a:t>
            </a:r>
          </a:p>
          <a:p>
            <a:pPr marL="0" indent="0">
              <a:buNone/>
            </a:pPr>
            <a:r>
              <a:rPr lang="en-US" altLang="zh-CN" dirty="0">
                <a:solidFill>
                  <a:srgbClr val="00B050"/>
                </a:solidFill>
              </a:rPr>
              <a:t>2. </a:t>
            </a:r>
            <a:r>
              <a:rPr lang="zh-CN" altLang="en-US" dirty="0">
                <a:solidFill>
                  <a:srgbClr val="00B050"/>
                </a:solidFill>
              </a:rPr>
              <a:t>对象</a:t>
            </a:r>
          </a:p>
          <a:p>
            <a:pPr marL="0" indent="0">
              <a:buNone/>
            </a:pPr>
            <a:r>
              <a:rPr lang="en-US" altLang="zh-CN" dirty="0">
                <a:solidFill>
                  <a:srgbClr val="00B050"/>
                </a:solidFill>
              </a:rPr>
              <a:t>3. Java</a:t>
            </a:r>
            <a:r>
              <a:rPr lang="zh-CN" altLang="en-US" dirty="0">
                <a:solidFill>
                  <a:srgbClr val="00B050"/>
                </a:solidFill>
              </a:rPr>
              <a:t>中的对象</a:t>
            </a:r>
          </a:p>
          <a:p>
            <a:pPr marL="0" indent="0">
              <a:buNone/>
            </a:pPr>
            <a:r>
              <a:rPr lang="en-US" altLang="zh-CN" dirty="0">
                <a:solidFill>
                  <a:srgbClr val="00B050"/>
                </a:solidFill>
              </a:rPr>
              <a:t>4. </a:t>
            </a:r>
            <a:r>
              <a:rPr lang="zh-CN" altLang="en-US" dirty="0">
                <a:solidFill>
                  <a:srgbClr val="00B050"/>
                </a:solidFill>
              </a:rPr>
              <a:t>属性</a:t>
            </a:r>
          </a:p>
          <a:p>
            <a:pPr marL="0" indent="0">
              <a:buNone/>
            </a:pPr>
            <a:r>
              <a:rPr lang="en-US" altLang="zh-CN" dirty="0">
                <a:solidFill>
                  <a:srgbClr val="00B050"/>
                </a:solidFill>
              </a:rPr>
              <a:t>5. </a:t>
            </a:r>
            <a:r>
              <a:rPr lang="zh-CN" altLang="en-US" dirty="0">
                <a:solidFill>
                  <a:srgbClr val="00B050"/>
                </a:solidFill>
              </a:rPr>
              <a:t>方法</a:t>
            </a:r>
          </a:p>
          <a:p>
            <a:pPr marL="0" indent="0">
              <a:buNone/>
            </a:pPr>
            <a:r>
              <a:rPr lang="en-US" altLang="zh-CN" dirty="0">
                <a:solidFill>
                  <a:srgbClr val="00B050"/>
                </a:solidFill>
              </a:rPr>
              <a:t>6. </a:t>
            </a:r>
            <a:r>
              <a:rPr lang="zh-CN" altLang="en-US" dirty="0">
                <a:solidFill>
                  <a:srgbClr val="00B050"/>
                </a:solidFill>
              </a:rPr>
              <a:t>类的成员</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rPr>
              <a:t>Java</a:t>
            </a:r>
            <a:r>
              <a:rPr lang="zh-CN" altLang="en-US" sz="2800" dirty="0">
                <a:solidFill>
                  <a:srgbClr val="00B0F0"/>
                </a:solidFill>
              </a:rPr>
              <a:t>面向对象的几个核心概念</a:t>
            </a:r>
          </a:p>
        </p:txBody>
      </p:sp>
    </p:spTree>
    <p:extLst>
      <p:ext uri="{BB962C8B-B14F-4D97-AF65-F5344CB8AC3E}">
        <p14:creationId xmlns:p14="http://schemas.microsoft.com/office/powerpoint/2010/main" val="351326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创建类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语言中，定义类的语法格式如下所示。</a:t>
            </a:r>
          </a:p>
          <a:p>
            <a:pPr marL="0" indent="0">
              <a:buNone/>
            </a:pPr>
            <a:r>
              <a:rPr lang="en-US" altLang="zh-CN" sz="2000" i="1" dirty="0">
                <a:solidFill>
                  <a:srgbClr val="002060"/>
                </a:solidFill>
              </a:rPr>
              <a:t>[</a:t>
            </a:r>
            <a:r>
              <a:rPr lang="zh-CN" altLang="en-US" sz="2000" i="1" dirty="0">
                <a:solidFill>
                  <a:srgbClr val="002060"/>
                </a:solidFill>
              </a:rPr>
              <a:t>修饰符</a:t>
            </a:r>
            <a:r>
              <a:rPr lang="en-US" altLang="zh-CN" sz="2000" i="1" dirty="0">
                <a:solidFill>
                  <a:srgbClr val="002060"/>
                </a:solidFill>
              </a:rPr>
              <a:t>] class </a:t>
            </a:r>
            <a:r>
              <a:rPr lang="zh-CN" altLang="en-US" sz="2000" i="1" dirty="0">
                <a:solidFill>
                  <a:srgbClr val="002060"/>
                </a:solidFill>
              </a:rPr>
              <a:t>类名</a:t>
            </a:r>
          </a:p>
          <a:p>
            <a:pPr marL="0" indent="0">
              <a:buNone/>
            </a:pPr>
            <a:r>
              <a:rPr lang="en-US" altLang="zh-CN" sz="2000" i="1" dirty="0">
                <a:solidFill>
                  <a:srgbClr val="002060"/>
                </a:solidFill>
              </a:rPr>
              <a:t>{</a:t>
            </a:r>
          </a:p>
          <a:p>
            <a:pPr marL="0" indent="0">
              <a:buNone/>
            </a:pPr>
            <a:r>
              <a:rPr lang="zh-CN" altLang="en-US" sz="2000" i="1" dirty="0" smtClean="0">
                <a:solidFill>
                  <a:srgbClr val="002060"/>
                </a:solidFill>
              </a:rPr>
              <a:t>  零</a:t>
            </a:r>
            <a:r>
              <a:rPr lang="zh-CN" altLang="en-US" sz="2000" i="1" dirty="0">
                <a:solidFill>
                  <a:srgbClr val="002060"/>
                </a:solidFill>
              </a:rPr>
              <a:t>个到多个构造器的定义</a:t>
            </a:r>
            <a:r>
              <a:rPr lang="en-US" altLang="zh-CN" sz="2000" i="1" dirty="0">
                <a:solidFill>
                  <a:srgbClr val="002060"/>
                </a:solidFill>
              </a:rPr>
              <a:t>…</a:t>
            </a:r>
          </a:p>
          <a:p>
            <a:pPr marL="0" indent="0">
              <a:buNone/>
            </a:pPr>
            <a:r>
              <a:rPr lang="zh-CN" altLang="en-US" sz="2000" i="1" dirty="0" smtClean="0">
                <a:solidFill>
                  <a:srgbClr val="002060"/>
                </a:solidFill>
              </a:rPr>
              <a:t>  零</a:t>
            </a:r>
            <a:r>
              <a:rPr lang="zh-CN" altLang="en-US" sz="2000" i="1" dirty="0">
                <a:solidFill>
                  <a:srgbClr val="002060"/>
                </a:solidFill>
              </a:rPr>
              <a:t>个到多个属性</a:t>
            </a:r>
            <a:r>
              <a:rPr lang="en-US" altLang="zh-CN" sz="2000" i="1" dirty="0">
                <a:solidFill>
                  <a:srgbClr val="002060"/>
                </a:solidFill>
              </a:rPr>
              <a:t>…</a:t>
            </a:r>
          </a:p>
          <a:p>
            <a:pPr marL="0" indent="0">
              <a:buNone/>
            </a:pPr>
            <a:r>
              <a:rPr lang="zh-CN" altLang="en-US" sz="2000" i="1" dirty="0" smtClean="0">
                <a:solidFill>
                  <a:srgbClr val="002060"/>
                </a:solidFill>
              </a:rPr>
              <a:t>  零</a:t>
            </a:r>
            <a:r>
              <a:rPr lang="zh-CN" altLang="en-US" sz="2000" i="1" dirty="0">
                <a:solidFill>
                  <a:srgbClr val="002060"/>
                </a:solidFill>
              </a:rPr>
              <a:t>个到多个方法</a:t>
            </a:r>
            <a:r>
              <a:rPr lang="en-US" altLang="zh-CN" sz="2000" i="1" dirty="0">
                <a:solidFill>
                  <a:srgbClr val="002060"/>
                </a:solidFill>
              </a:rPr>
              <a:t>…</a:t>
            </a:r>
          </a:p>
          <a:p>
            <a:pPr marL="0" indent="0">
              <a:buNone/>
            </a:pPr>
            <a:r>
              <a:rPr lang="en-US" altLang="zh-CN" sz="2000" i="1" dirty="0">
                <a:solidFill>
                  <a:srgbClr val="002060"/>
                </a:solidFill>
              </a:rPr>
              <a:t>}</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定义类</a:t>
            </a:r>
          </a:p>
        </p:txBody>
      </p:sp>
    </p:spTree>
    <p:extLst>
      <p:ext uri="{BB962C8B-B14F-4D97-AF65-F5344CB8AC3E}">
        <p14:creationId xmlns:p14="http://schemas.microsoft.com/office/powerpoint/2010/main" val="254285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创建类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smtClean="0">
                <a:solidFill>
                  <a:srgbClr val="00B050"/>
                </a:solidFill>
              </a:rPr>
              <a:t>在</a:t>
            </a:r>
            <a:r>
              <a:rPr lang="en-US" altLang="zh-CN" dirty="0">
                <a:solidFill>
                  <a:srgbClr val="00B050"/>
                </a:solidFill>
              </a:rPr>
              <a:t>Java</a:t>
            </a:r>
            <a:r>
              <a:rPr lang="zh-CN" altLang="en-US" dirty="0">
                <a:solidFill>
                  <a:srgbClr val="00B050"/>
                </a:solidFill>
              </a:rPr>
              <a:t>中定义属性的语法格式如下所示。</a:t>
            </a:r>
          </a:p>
          <a:p>
            <a:pPr marL="0" indent="0">
              <a:buNone/>
            </a:pPr>
            <a:r>
              <a:rPr lang="en-US" altLang="zh-CN" sz="2000" i="1" dirty="0">
                <a:solidFill>
                  <a:srgbClr val="002060"/>
                </a:solidFill>
              </a:rPr>
              <a:t>[</a:t>
            </a:r>
            <a:r>
              <a:rPr lang="zh-CN" altLang="en-US" sz="2000" i="1" dirty="0">
                <a:solidFill>
                  <a:srgbClr val="002060"/>
                </a:solidFill>
              </a:rPr>
              <a:t>修饰符</a:t>
            </a:r>
            <a:r>
              <a:rPr lang="en-US" altLang="zh-CN" sz="2000" i="1" dirty="0">
                <a:solidFill>
                  <a:srgbClr val="002060"/>
                </a:solidFill>
              </a:rPr>
              <a:t>] </a:t>
            </a:r>
            <a:r>
              <a:rPr lang="zh-CN" altLang="en-US" sz="2000" i="1" dirty="0">
                <a:solidFill>
                  <a:srgbClr val="002060"/>
                </a:solidFill>
              </a:rPr>
              <a:t>属性类型 属性名 </a:t>
            </a:r>
            <a:r>
              <a:rPr lang="en-US" altLang="zh-CN" sz="2000" i="1" dirty="0">
                <a:solidFill>
                  <a:srgbClr val="002060"/>
                </a:solidFill>
              </a:rPr>
              <a:t>[=</a:t>
            </a:r>
            <a:r>
              <a:rPr lang="zh-CN" altLang="en-US" sz="2000" i="1" dirty="0">
                <a:solidFill>
                  <a:srgbClr val="002060"/>
                </a:solidFill>
              </a:rPr>
              <a:t>默认值</a:t>
            </a:r>
            <a:r>
              <a:rPr lang="en-US" altLang="zh-CN" sz="2000" i="1" dirty="0">
                <a:solidFill>
                  <a:srgbClr val="002060"/>
                </a:solidFill>
              </a:rPr>
              <a:t>];</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定义属性</a:t>
            </a:r>
          </a:p>
        </p:txBody>
      </p:sp>
    </p:spTree>
    <p:extLst>
      <p:ext uri="{BB962C8B-B14F-4D97-AF65-F5344CB8AC3E}">
        <p14:creationId xmlns:p14="http://schemas.microsoft.com/office/powerpoint/2010/main" val="172393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创建类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中定义方法的语法格式如下所示。</a:t>
            </a:r>
          </a:p>
          <a:p>
            <a:pPr marL="0" indent="0">
              <a:buNone/>
            </a:pPr>
            <a:r>
              <a:rPr lang="en-US" altLang="zh-CN" sz="2000" i="1" dirty="0">
                <a:solidFill>
                  <a:srgbClr val="002060"/>
                </a:solidFill>
              </a:rPr>
              <a:t>[</a:t>
            </a:r>
            <a:r>
              <a:rPr lang="zh-CN" altLang="en-US" sz="2000" i="1" dirty="0">
                <a:solidFill>
                  <a:srgbClr val="002060"/>
                </a:solidFill>
              </a:rPr>
              <a:t>修饰符</a:t>
            </a:r>
            <a:r>
              <a:rPr lang="en-US" altLang="zh-CN" sz="2000" i="1" dirty="0">
                <a:solidFill>
                  <a:srgbClr val="002060"/>
                </a:solidFill>
              </a:rPr>
              <a:t>] </a:t>
            </a:r>
            <a:r>
              <a:rPr lang="zh-CN" altLang="en-US" sz="2000" i="1" dirty="0">
                <a:solidFill>
                  <a:srgbClr val="002060"/>
                </a:solidFill>
              </a:rPr>
              <a:t>方法返回值类型 方法名 </a:t>
            </a:r>
            <a:r>
              <a:rPr lang="en-US" altLang="zh-CN" sz="2000" i="1" dirty="0">
                <a:solidFill>
                  <a:srgbClr val="002060"/>
                </a:solidFill>
              </a:rPr>
              <a:t>[=</a:t>
            </a:r>
            <a:r>
              <a:rPr lang="zh-CN" altLang="en-US" sz="2000" i="1" dirty="0">
                <a:solidFill>
                  <a:srgbClr val="002060"/>
                </a:solidFill>
              </a:rPr>
              <a:t>形参列表</a:t>
            </a:r>
            <a:r>
              <a:rPr lang="en-US" altLang="zh-CN" sz="2000" i="1" dirty="0">
                <a:solidFill>
                  <a:srgbClr val="002060"/>
                </a:solidFill>
              </a:rPr>
              <a:t>];</a:t>
            </a:r>
          </a:p>
          <a:p>
            <a:pPr marL="0" indent="0">
              <a:buNone/>
            </a:pPr>
            <a:r>
              <a:rPr lang="en-US" altLang="zh-CN" sz="2000" i="1" dirty="0">
                <a:solidFill>
                  <a:srgbClr val="002060"/>
                </a:solidFill>
              </a:rPr>
              <a:t>{</a:t>
            </a:r>
          </a:p>
          <a:p>
            <a:pPr marL="0" indent="0">
              <a:buNone/>
            </a:pPr>
            <a:r>
              <a:rPr lang="zh-CN" altLang="en-US" sz="2000" i="1" dirty="0">
                <a:solidFill>
                  <a:srgbClr val="002060"/>
                </a:solidFill>
              </a:rPr>
              <a:t>由零条或多条可执行语句组成的方法体</a:t>
            </a:r>
          </a:p>
          <a:p>
            <a:pPr marL="0" indent="0">
              <a:buNone/>
            </a:pPr>
            <a:r>
              <a:rPr lang="en-US" altLang="zh-CN" sz="2000" i="1" dirty="0">
                <a:solidFill>
                  <a:srgbClr val="002060"/>
                </a:solidFill>
              </a:rPr>
              <a:t>}</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定义方法</a:t>
            </a:r>
          </a:p>
        </p:txBody>
      </p:sp>
    </p:spTree>
    <p:extLst>
      <p:ext uri="{BB962C8B-B14F-4D97-AF65-F5344CB8AC3E}">
        <p14:creationId xmlns:p14="http://schemas.microsoft.com/office/powerpoint/2010/main" val="67340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4873beb7-5857-4685-be1f-d57550cc96cc"/>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回顾</Template>
  <TotalTime>0</TotalTime>
  <Words>1957</Words>
  <Application>Microsoft Office PowerPoint</Application>
  <PresentationFormat>自定义</PresentationFormat>
  <Paragraphs>128</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华文宋体</vt:lpstr>
      <vt:lpstr>宋体</vt:lpstr>
      <vt:lpstr>微软雅黑</vt:lpstr>
      <vt:lpstr>Calibri</vt:lpstr>
      <vt:lpstr>Calibri Light</vt:lpstr>
      <vt:lpstr>回顾</vt:lpstr>
      <vt:lpstr>类  和  方  法</vt:lpstr>
      <vt:lpstr>本章内容</vt:lpstr>
      <vt:lpstr>面向对象基础</vt:lpstr>
      <vt:lpstr>面向对象基础</vt:lpstr>
      <vt:lpstr>面向对象基础</vt:lpstr>
      <vt:lpstr>面向对象基础</vt:lpstr>
      <vt:lpstr>创建类</vt:lpstr>
      <vt:lpstr>创建类</vt:lpstr>
      <vt:lpstr>创建类</vt:lpstr>
      <vt:lpstr>创建类</vt:lpstr>
      <vt:lpstr>修  饰  符</vt:lpstr>
      <vt:lpstr>修  饰  符</vt:lpstr>
      <vt:lpstr>修  饰  符</vt:lpstr>
      <vt:lpstr>修  饰  符</vt:lpstr>
      <vt:lpstr>方 法 详 解</vt:lpstr>
      <vt:lpstr>方 法 详 解</vt:lpstr>
      <vt:lpstr>方 法 详 解</vt:lpstr>
      <vt:lpstr>方 法 详 解</vt:lpstr>
      <vt:lpstr>方 法 详 解</vt:lpstr>
      <vt:lpstr>使用this</vt:lpstr>
      <vt:lpstr>使用类和对象</vt:lpstr>
      <vt:lpstr>使用类和对象</vt:lpstr>
      <vt:lpstr>抽象类和抽象方法</vt:lpstr>
      <vt:lpstr>抽象类和抽象方法</vt:lpstr>
      <vt:lpstr>抽象类和抽象方法</vt:lpstr>
      <vt:lpstr>软  件  包</vt:lpstr>
      <vt:lpstr>软  件  包</vt:lpstr>
      <vt:lpstr>软  件  包</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2018-05-21T01:02:34Z</dcterms:created>
  <dcterms:modified xsi:type="dcterms:W3CDTF">2019-07-09T03:52:42Z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