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24"/>
  </p:notesMasterIdLst>
  <p:handoutMasterIdLst>
    <p:handoutMasterId r:id="rId25"/>
  </p:handoutMasterIdLst>
  <p:sldIdLst>
    <p:sldId id="264" r:id="rId5"/>
    <p:sldId id="276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howGuides="1">
      <p:cViewPr varScale="1">
        <p:scale>
          <a:sx n="78" d="100"/>
          <a:sy n="78" d="100"/>
        </p:scale>
        <p:origin x="204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2019/7/9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22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94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93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B3D5-B3F4-4256-B6ED-4B874E5DE258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79552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9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E028-75A5-419A-B395-C2EDFBD58642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00032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4F77-3742-4919-9EAD-96757A014E94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39536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B163-526A-4855-8844-4C6501B9697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2771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20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48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2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9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98068" y="2348880"/>
            <a:ext cx="6696744" cy="1703155"/>
          </a:xfrm>
        </p:spPr>
        <p:txBody>
          <a:bodyPr rtlCol="0">
            <a:normAutofit/>
          </a:bodyPr>
          <a:lstStyle/>
          <a:p>
            <a:r>
              <a:rPr lang="zh-CN" altLang="en-US" sz="4000" dirty="0"/>
              <a:t>继承、重载、</a:t>
            </a:r>
            <a:r>
              <a:rPr lang="zh-CN" altLang="en-US" sz="4000" dirty="0" smtClean="0"/>
              <a:t>接口和构造器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/>
            </a:r>
            <a:br>
              <a:rPr lang="zh-CN" altLang="en-US" dirty="0">
                <a:solidFill>
                  <a:srgbClr val="0070C0"/>
                </a:solidFill>
              </a:rPr>
            </a:br>
            <a:r>
              <a:rPr lang="zh-CN" altLang="en-US" dirty="0">
                <a:solidFill>
                  <a:srgbClr val="0070C0"/>
                </a:solidFill>
              </a:rPr>
              <a:t>重写和重载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在</a:t>
            </a:r>
            <a:r>
              <a:rPr lang="en-US" altLang="zh-CN" dirty="0">
                <a:solidFill>
                  <a:srgbClr val="00B050"/>
                </a:solidFill>
              </a:rPr>
              <a:t>Java</a:t>
            </a:r>
            <a:r>
              <a:rPr lang="zh-CN" altLang="en-US" dirty="0">
                <a:solidFill>
                  <a:srgbClr val="00B050"/>
                </a:solidFill>
              </a:rPr>
              <a:t>程序中，同一类中可以有两个或者多个方法具有相同的方法名，只要它们的参数不同即可，这就是方法的重载。</a:t>
            </a:r>
            <a:r>
              <a:rPr lang="en-US" altLang="zh-CN" dirty="0">
                <a:solidFill>
                  <a:srgbClr val="00B050"/>
                </a:solidFill>
              </a:rPr>
              <a:t>Java</a:t>
            </a:r>
            <a:r>
              <a:rPr lang="zh-CN" altLang="en-US" dirty="0">
                <a:solidFill>
                  <a:srgbClr val="00B050"/>
                </a:solidFill>
              </a:rPr>
              <a:t>中的重载规则十分简单，参数决定了重载方法的调用。当调用重载方法时，确定要调用哪个参数是基于其参数的，如果是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zh-CN" altLang="en-US" dirty="0">
                <a:solidFill>
                  <a:srgbClr val="00B050"/>
                </a:solidFill>
              </a:rPr>
              <a:t>参数调用该方法，则调用自带的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zh-CN" altLang="en-US" dirty="0">
                <a:solidFill>
                  <a:srgbClr val="00B050"/>
                </a:solidFill>
              </a:rPr>
              <a:t>方法；如果是</a:t>
            </a:r>
            <a:r>
              <a:rPr lang="en-US" altLang="zh-CN" dirty="0">
                <a:solidFill>
                  <a:srgbClr val="00B050"/>
                </a:solidFill>
              </a:rPr>
              <a:t>double</a:t>
            </a:r>
            <a:r>
              <a:rPr lang="zh-CN" altLang="en-US" dirty="0">
                <a:solidFill>
                  <a:srgbClr val="00B050"/>
                </a:solidFill>
              </a:rPr>
              <a:t>参数调用该方法，则调用自带的</a:t>
            </a:r>
            <a:r>
              <a:rPr lang="en-US" altLang="zh-CN" dirty="0">
                <a:solidFill>
                  <a:srgbClr val="00B050"/>
                </a:solidFill>
              </a:rPr>
              <a:t>double</a:t>
            </a:r>
            <a:r>
              <a:rPr lang="zh-CN" altLang="en-US" dirty="0">
                <a:solidFill>
                  <a:srgbClr val="00B050"/>
                </a:solidFill>
              </a:rPr>
              <a:t>重载方法。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</a:rPr>
              <a:t>重载</a:t>
            </a:r>
          </a:p>
        </p:txBody>
      </p:sp>
    </p:spTree>
    <p:extLst>
      <p:ext uri="{BB962C8B-B14F-4D97-AF65-F5344CB8AC3E}">
        <p14:creationId xmlns:p14="http://schemas.microsoft.com/office/powerpoint/2010/main" val="406223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/>
            </a:r>
            <a:br>
              <a:rPr lang="zh-CN" altLang="en-US" dirty="0">
                <a:solidFill>
                  <a:srgbClr val="0070C0"/>
                </a:solidFill>
              </a:rPr>
            </a:br>
            <a:r>
              <a:rPr lang="zh-CN" altLang="en-US" dirty="0">
                <a:solidFill>
                  <a:srgbClr val="0070C0"/>
                </a:solidFill>
              </a:rPr>
              <a:t>隐藏和封装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在</a:t>
            </a:r>
            <a:r>
              <a:rPr lang="en-US" altLang="zh-CN" dirty="0">
                <a:solidFill>
                  <a:srgbClr val="00B050"/>
                </a:solidFill>
              </a:rPr>
              <a:t>Java</a:t>
            </a:r>
            <a:r>
              <a:rPr lang="zh-CN" altLang="en-US" dirty="0">
                <a:solidFill>
                  <a:srgbClr val="00B050"/>
                </a:solidFill>
              </a:rPr>
              <a:t>中封装类或对象的目的如下所示。</a:t>
            </a:r>
          </a:p>
          <a:p>
            <a:r>
              <a:rPr lang="zh-CN" altLang="en-US" dirty="0" smtClean="0">
                <a:solidFill>
                  <a:srgbClr val="00B050"/>
                </a:solidFill>
              </a:rPr>
              <a:t>隐藏</a:t>
            </a:r>
            <a:r>
              <a:rPr lang="zh-CN" altLang="en-US" dirty="0">
                <a:solidFill>
                  <a:srgbClr val="00B050"/>
                </a:solidFill>
              </a:rPr>
              <a:t>类的实现细节。</a:t>
            </a:r>
          </a:p>
          <a:p>
            <a:r>
              <a:rPr lang="zh-CN" altLang="en-US" dirty="0" smtClean="0">
                <a:solidFill>
                  <a:srgbClr val="00B050"/>
                </a:solidFill>
              </a:rPr>
              <a:t>让</a:t>
            </a:r>
            <a:r>
              <a:rPr lang="zh-CN" altLang="en-US" dirty="0">
                <a:solidFill>
                  <a:srgbClr val="00B050"/>
                </a:solidFill>
              </a:rPr>
              <a:t>使用者只能通过事先预定的方法来访问数据，从而可以在该方法里加入控制逻辑，限制对属性的不合理访问。</a:t>
            </a:r>
          </a:p>
          <a:p>
            <a:r>
              <a:rPr lang="zh-CN" altLang="en-US" dirty="0" smtClean="0">
                <a:solidFill>
                  <a:srgbClr val="00B050"/>
                </a:solidFill>
              </a:rPr>
              <a:t>进行</a:t>
            </a:r>
            <a:r>
              <a:rPr lang="zh-CN" altLang="en-US" dirty="0">
                <a:solidFill>
                  <a:srgbClr val="00B050"/>
                </a:solidFill>
              </a:rPr>
              <a:t>数据检查，从而有利于保证对象信息的完整性。</a:t>
            </a:r>
          </a:p>
          <a:p>
            <a:r>
              <a:rPr lang="zh-CN" altLang="en-US" dirty="0" smtClean="0">
                <a:solidFill>
                  <a:srgbClr val="00B050"/>
                </a:solidFill>
              </a:rPr>
              <a:t>便于</a:t>
            </a:r>
            <a:r>
              <a:rPr lang="zh-CN" altLang="en-US" dirty="0">
                <a:solidFill>
                  <a:srgbClr val="00B050"/>
                </a:solidFill>
              </a:rPr>
              <a:t>修改，提高代码的可维护性。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B0F0"/>
                </a:solidFill>
              </a:rPr>
              <a:t>Java</a:t>
            </a:r>
            <a:r>
              <a:rPr lang="zh-CN" altLang="en-US" sz="2800" dirty="0">
                <a:solidFill>
                  <a:srgbClr val="00B0F0"/>
                </a:solidFill>
              </a:rPr>
              <a:t>中的封装</a:t>
            </a:r>
          </a:p>
        </p:txBody>
      </p:sp>
    </p:spTree>
    <p:extLst>
      <p:ext uri="{BB962C8B-B14F-4D97-AF65-F5344CB8AC3E}">
        <p14:creationId xmlns:p14="http://schemas.microsoft.com/office/powerpoint/2010/main" val="409065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/>
            </a:r>
            <a:br>
              <a:rPr lang="zh-CN" altLang="en-US" dirty="0">
                <a:solidFill>
                  <a:srgbClr val="0070C0"/>
                </a:solidFill>
              </a:rPr>
            </a:br>
            <a:r>
              <a:rPr lang="zh-CN" altLang="en-US" dirty="0">
                <a:solidFill>
                  <a:srgbClr val="0070C0"/>
                </a:solidFill>
              </a:rPr>
              <a:t>隐藏和封装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在</a:t>
            </a:r>
            <a:r>
              <a:rPr lang="en-US" altLang="zh-CN" dirty="0">
                <a:solidFill>
                  <a:srgbClr val="00B050"/>
                </a:solidFill>
              </a:rPr>
              <a:t>Java</a:t>
            </a:r>
            <a:r>
              <a:rPr lang="zh-CN" altLang="en-US" dirty="0">
                <a:solidFill>
                  <a:srgbClr val="00B050"/>
                </a:solidFill>
              </a:rPr>
              <a:t>中提供了</a:t>
            </a:r>
            <a:r>
              <a:rPr lang="en-US" altLang="zh-CN" dirty="0">
                <a:solidFill>
                  <a:srgbClr val="00B050"/>
                </a:solidFill>
              </a:rPr>
              <a:t>3</a:t>
            </a:r>
            <a:r>
              <a:rPr lang="zh-CN" altLang="en-US" dirty="0">
                <a:solidFill>
                  <a:srgbClr val="00B050"/>
                </a:solidFill>
              </a:rPr>
              <a:t>个访问控制符，分别是</a:t>
            </a:r>
            <a:r>
              <a:rPr lang="en-US" altLang="zh-CN" dirty="0">
                <a:solidFill>
                  <a:srgbClr val="00B050"/>
                </a:solidFill>
              </a:rPr>
              <a:t>private</a:t>
            </a:r>
            <a:r>
              <a:rPr lang="zh-CN" altLang="en-US" dirty="0">
                <a:solidFill>
                  <a:srgbClr val="00B050"/>
                </a:solidFill>
              </a:rPr>
              <a:t>、</a:t>
            </a:r>
            <a:r>
              <a:rPr lang="en-US" altLang="zh-CN" dirty="0">
                <a:solidFill>
                  <a:srgbClr val="00B050"/>
                </a:solidFill>
              </a:rPr>
              <a:t>protected</a:t>
            </a:r>
            <a:r>
              <a:rPr lang="zh-CN" altLang="en-US" dirty="0">
                <a:solidFill>
                  <a:srgbClr val="00B050"/>
                </a:solidFill>
              </a:rPr>
              <a:t>和</a:t>
            </a:r>
            <a:r>
              <a:rPr lang="en-US" altLang="zh-CN" dirty="0">
                <a:solidFill>
                  <a:srgbClr val="00B050"/>
                </a:solidFill>
              </a:rPr>
              <a:t>public</a:t>
            </a:r>
            <a:r>
              <a:rPr lang="zh-CN" altLang="en-US" dirty="0">
                <a:solidFill>
                  <a:srgbClr val="00B050"/>
                </a:solidFill>
              </a:rPr>
              <a:t>，分别代表了</a:t>
            </a:r>
            <a:r>
              <a:rPr lang="en-US" altLang="zh-CN" dirty="0">
                <a:solidFill>
                  <a:srgbClr val="00B050"/>
                </a:solidFill>
              </a:rPr>
              <a:t>3</a:t>
            </a:r>
            <a:r>
              <a:rPr lang="zh-CN" altLang="en-US" dirty="0">
                <a:solidFill>
                  <a:srgbClr val="00B050"/>
                </a:solidFill>
              </a:rPr>
              <a:t>个访问控制级别。除此之外，还有一个不加任何访问控制符的访问控制级别</a:t>
            </a:r>
            <a:r>
              <a:rPr lang="en-US" altLang="zh-CN" dirty="0">
                <a:solidFill>
                  <a:srgbClr val="00B050"/>
                </a:solidFill>
              </a:rPr>
              <a:t>default</a:t>
            </a:r>
            <a:r>
              <a:rPr lang="zh-CN" altLang="en-US" dirty="0">
                <a:solidFill>
                  <a:srgbClr val="00B050"/>
                </a:solidFill>
              </a:rPr>
              <a:t>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</a:rPr>
              <a:t>使用访问控制符</a:t>
            </a:r>
          </a:p>
        </p:txBody>
      </p:sp>
    </p:spTree>
    <p:extLst>
      <p:ext uri="{BB962C8B-B14F-4D97-AF65-F5344CB8AC3E}">
        <p14:creationId xmlns:p14="http://schemas.microsoft.com/office/powerpoint/2010/main" val="370345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/>
            </a:r>
            <a:br>
              <a:rPr lang="zh-CN" altLang="en-US" dirty="0">
                <a:solidFill>
                  <a:srgbClr val="0070C0"/>
                </a:solidFill>
              </a:rPr>
            </a:br>
            <a:r>
              <a:rPr lang="zh-CN" altLang="en-US" dirty="0" smtClean="0">
                <a:solidFill>
                  <a:srgbClr val="0070C0"/>
                </a:solidFill>
              </a:rPr>
              <a:t>隐藏和封装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Java</a:t>
            </a:r>
            <a:r>
              <a:rPr lang="zh-CN" altLang="en-US" dirty="0">
                <a:solidFill>
                  <a:srgbClr val="00B050"/>
                </a:solidFill>
              </a:rPr>
              <a:t>允许将一组功能相关的类放在同一个</a:t>
            </a:r>
            <a:r>
              <a:rPr lang="en-US" altLang="zh-CN" dirty="0">
                <a:solidFill>
                  <a:srgbClr val="00B050"/>
                </a:solidFill>
              </a:rPr>
              <a:t>package</a:t>
            </a:r>
            <a:r>
              <a:rPr lang="zh-CN" altLang="en-US" dirty="0">
                <a:solidFill>
                  <a:srgbClr val="00B050"/>
                </a:solidFill>
              </a:rPr>
              <a:t>下，从而组成逻辑上的类库单元，如果希望把一个类放在指定的包结构下，我们应该在</a:t>
            </a:r>
            <a:r>
              <a:rPr lang="en-US" altLang="zh-CN" dirty="0">
                <a:solidFill>
                  <a:srgbClr val="00B050"/>
                </a:solidFill>
              </a:rPr>
              <a:t>Java</a:t>
            </a:r>
            <a:r>
              <a:rPr lang="zh-CN" altLang="en-US" dirty="0">
                <a:solidFill>
                  <a:srgbClr val="00B050"/>
                </a:solidFill>
              </a:rPr>
              <a:t>源程序的第一个非注释行放如下格式的代码：</a:t>
            </a:r>
          </a:p>
          <a:p>
            <a:pPr marL="0" indent="0">
              <a:buNone/>
            </a:pPr>
            <a:r>
              <a:rPr lang="en-US" altLang="zh-CN" sz="2000" i="1" dirty="0">
                <a:solidFill>
                  <a:srgbClr val="002060"/>
                </a:solidFill>
              </a:rPr>
              <a:t>package </a:t>
            </a:r>
            <a:r>
              <a:rPr lang="en-US" altLang="zh-CN" sz="2000" i="1" dirty="0" err="1">
                <a:solidFill>
                  <a:srgbClr val="002060"/>
                </a:solidFill>
              </a:rPr>
              <a:t>packageName</a:t>
            </a:r>
            <a:r>
              <a:rPr lang="en-US" altLang="zh-CN" sz="2000" i="1" dirty="0">
                <a:solidFill>
                  <a:srgbClr val="002060"/>
                </a:solidFill>
              </a:rPr>
              <a:t>;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B0F0"/>
                </a:solidFill>
              </a:rPr>
              <a:t>Java</a:t>
            </a:r>
            <a:r>
              <a:rPr lang="zh-CN" altLang="en-US" sz="2800" dirty="0">
                <a:solidFill>
                  <a:srgbClr val="00B0F0"/>
                </a:solidFill>
              </a:rPr>
              <a:t>中的包</a:t>
            </a:r>
          </a:p>
        </p:txBody>
      </p:sp>
    </p:spTree>
    <p:extLst>
      <p:ext uri="{BB962C8B-B14F-4D97-AF65-F5344CB8AC3E}">
        <p14:creationId xmlns:p14="http://schemas.microsoft.com/office/powerpoint/2010/main" val="90513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/>
            </a:r>
            <a:br>
              <a:rPr lang="zh-CN" altLang="en-US" dirty="0">
                <a:solidFill>
                  <a:srgbClr val="0070C0"/>
                </a:solidFill>
              </a:rPr>
            </a:br>
            <a:r>
              <a:rPr lang="zh-CN" altLang="en-US" dirty="0" smtClean="0">
                <a:solidFill>
                  <a:srgbClr val="0070C0"/>
                </a:solidFill>
              </a:rPr>
              <a:t>隐藏和封装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使用</a:t>
            </a:r>
            <a:r>
              <a:rPr lang="en-US" altLang="zh-CN" dirty="0">
                <a:solidFill>
                  <a:srgbClr val="00B050"/>
                </a:solidFill>
              </a:rPr>
              <a:t>import</a:t>
            </a:r>
            <a:r>
              <a:rPr lang="zh-CN" altLang="en-US" dirty="0">
                <a:solidFill>
                  <a:srgbClr val="00B050"/>
                </a:solidFill>
              </a:rPr>
              <a:t>语句导入单个类的格式如下所示。</a:t>
            </a:r>
          </a:p>
          <a:p>
            <a:pPr marL="0" indent="0">
              <a:buNone/>
            </a:pPr>
            <a:r>
              <a:rPr lang="en-US" altLang="zh-CN" sz="2000" i="1" dirty="0" smtClean="0">
                <a:solidFill>
                  <a:srgbClr val="002060"/>
                </a:solidFill>
              </a:rPr>
              <a:t>import </a:t>
            </a:r>
            <a:r>
              <a:rPr lang="en-US" altLang="zh-CN" sz="2000" i="1" dirty="0" err="1">
                <a:solidFill>
                  <a:srgbClr val="002060"/>
                </a:solidFill>
              </a:rPr>
              <a:t>package.subpackage</a:t>
            </a:r>
            <a:r>
              <a:rPr lang="en-US" altLang="zh-CN" sz="2000" i="1" dirty="0">
                <a:solidFill>
                  <a:srgbClr val="002060"/>
                </a:solidFill>
              </a:rPr>
              <a:t>…</a:t>
            </a:r>
            <a:r>
              <a:rPr lang="en-US" altLang="zh-CN" sz="2000" i="1" dirty="0" err="1">
                <a:solidFill>
                  <a:srgbClr val="002060"/>
                </a:solidFill>
              </a:rPr>
              <a:t>ClassName</a:t>
            </a:r>
            <a:endParaRPr lang="en-US" altLang="zh-CN" sz="2000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通过上述格式可以直接导入指定</a:t>
            </a:r>
            <a:r>
              <a:rPr lang="en-US" altLang="zh-CN" dirty="0">
                <a:solidFill>
                  <a:srgbClr val="00B050"/>
                </a:solidFill>
              </a:rPr>
              <a:t>Java</a:t>
            </a:r>
            <a:r>
              <a:rPr lang="zh-CN" altLang="en-US" dirty="0">
                <a:solidFill>
                  <a:srgbClr val="00B050"/>
                </a:solidFill>
              </a:rPr>
              <a:t>类。一旦在</a:t>
            </a:r>
            <a:r>
              <a:rPr lang="en-US" altLang="zh-CN" dirty="0">
                <a:solidFill>
                  <a:srgbClr val="00B050"/>
                </a:solidFill>
              </a:rPr>
              <a:t>Java</a:t>
            </a:r>
            <a:r>
              <a:rPr lang="zh-CN" altLang="en-US" dirty="0">
                <a:solidFill>
                  <a:srgbClr val="00B050"/>
                </a:solidFill>
              </a:rPr>
              <a:t>源文件中使用</a:t>
            </a:r>
            <a:r>
              <a:rPr lang="en-US" altLang="zh-CN" dirty="0">
                <a:solidFill>
                  <a:srgbClr val="00B050"/>
                </a:solidFill>
              </a:rPr>
              <a:t>import</a:t>
            </a:r>
            <a:r>
              <a:rPr lang="zh-CN" altLang="en-US" dirty="0">
                <a:solidFill>
                  <a:srgbClr val="00B050"/>
                </a:solidFill>
              </a:rPr>
              <a:t>语句来导入指定类，在该原文件中使用这些类时可以省略包前缀，不再需要使用类全名。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B0F0"/>
                </a:solidFill>
              </a:rPr>
              <a:t>import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79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/>
            </a:r>
            <a:br>
              <a:rPr lang="zh-CN" altLang="en-US" dirty="0">
                <a:solidFill>
                  <a:srgbClr val="0070C0"/>
                </a:solidFill>
              </a:rPr>
            </a:br>
            <a:r>
              <a:rPr lang="zh-CN" altLang="en-US" dirty="0" smtClean="0">
                <a:solidFill>
                  <a:srgbClr val="0070C0"/>
                </a:solidFill>
              </a:rPr>
              <a:t>接口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在</a:t>
            </a:r>
            <a:r>
              <a:rPr lang="en-US" altLang="zh-CN" dirty="0">
                <a:solidFill>
                  <a:srgbClr val="00B050"/>
                </a:solidFill>
              </a:rPr>
              <a:t>Java</a:t>
            </a:r>
            <a:r>
              <a:rPr lang="zh-CN" altLang="en-US" dirty="0">
                <a:solidFill>
                  <a:srgbClr val="00B050"/>
                </a:solidFill>
              </a:rPr>
              <a:t>中创建接口的语法格式如下所示。</a:t>
            </a:r>
          </a:p>
          <a:p>
            <a:pPr marL="0" indent="0">
              <a:buNone/>
            </a:pPr>
            <a:r>
              <a:rPr lang="en-US" altLang="zh-CN" sz="2200" i="1" dirty="0">
                <a:solidFill>
                  <a:srgbClr val="002060"/>
                </a:solidFill>
              </a:rPr>
              <a:t>[public] interface&lt;</a:t>
            </a:r>
            <a:r>
              <a:rPr lang="zh-CN" altLang="en-US" sz="2200" i="1" dirty="0">
                <a:solidFill>
                  <a:srgbClr val="002060"/>
                </a:solidFill>
              </a:rPr>
              <a:t>接口名</a:t>
            </a:r>
            <a:r>
              <a:rPr lang="en-US" altLang="zh-CN" sz="2200" i="1" dirty="0">
                <a:solidFill>
                  <a:srgbClr val="002060"/>
                </a:solidFill>
              </a:rPr>
              <a:t>&gt;{</a:t>
            </a:r>
          </a:p>
          <a:p>
            <a:pPr marL="0" indent="0">
              <a:buNone/>
            </a:pPr>
            <a:r>
              <a:rPr lang="en-US" altLang="zh-CN" sz="2200" i="1" dirty="0">
                <a:solidFill>
                  <a:srgbClr val="002060"/>
                </a:solidFill>
              </a:rPr>
              <a:t>	[&lt;</a:t>
            </a:r>
            <a:r>
              <a:rPr lang="zh-CN" altLang="en-US" sz="2200" i="1" dirty="0">
                <a:solidFill>
                  <a:srgbClr val="002060"/>
                </a:solidFill>
              </a:rPr>
              <a:t>常量</a:t>
            </a:r>
            <a:r>
              <a:rPr lang="en-US" altLang="zh-CN" sz="2200" i="1" dirty="0">
                <a:solidFill>
                  <a:srgbClr val="002060"/>
                </a:solidFill>
              </a:rPr>
              <a:t>&gt;]</a:t>
            </a:r>
          </a:p>
          <a:p>
            <a:pPr marL="0" indent="0">
              <a:buNone/>
            </a:pPr>
            <a:r>
              <a:rPr lang="en-US" altLang="zh-CN" sz="2200" i="1" dirty="0">
                <a:solidFill>
                  <a:srgbClr val="002060"/>
                </a:solidFill>
              </a:rPr>
              <a:t>	[&lt;</a:t>
            </a:r>
            <a:r>
              <a:rPr lang="zh-CN" altLang="en-US" sz="2200" i="1" dirty="0">
                <a:solidFill>
                  <a:srgbClr val="002060"/>
                </a:solidFill>
              </a:rPr>
              <a:t>抽象方法</a:t>
            </a:r>
            <a:r>
              <a:rPr lang="en-US" altLang="zh-CN" sz="2200" i="1" dirty="0">
                <a:solidFill>
                  <a:srgbClr val="002060"/>
                </a:solidFill>
              </a:rPr>
              <a:t>&gt;]</a:t>
            </a:r>
          </a:p>
          <a:p>
            <a:pPr marL="0" indent="0">
              <a:buNone/>
            </a:pPr>
            <a:r>
              <a:rPr lang="en-US" altLang="zh-CN" sz="2200" i="1" dirty="0">
                <a:solidFill>
                  <a:srgbClr val="002060"/>
                </a:solidFill>
              </a:rPr>
              <a:t>}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public</a:t>
            </a:r>
            <a:r>
              <a:rPr lang="zh-CN" altLang="en-US" dirty="0">
                <a:solidFill>
                  <a:srgbClr val="00B050"/>
                </a:solidFill>
              </a:rPr>
              <a:t>：接口的修饰符只能是</a:t>
            </a:r>
            <a:r>
              <a:rPr lang="en-US" altLang="zh-CN" dirty="0">
                <a:solidFill>
                  <a:srgbClr val="00B050"/>
                </a:solidFill>
              </a:rPr>
              <a:t>public</a:t>
            </a:r>
            <a:r>
              <a:rPr lang="zh-CN" altLang="en-US" dirty="0">
                <a:solidFill>
                  <a:srgbClr val="00B050"/>
                </a:solidFill>
              </a:rPr>
              <a:t>，因为只有这样接口才能被任何包中的接口或类访问。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interface</a:t>
            </a:r>
            <a:r>
              <a:rPr lang="zh-CN" altLang="en-US" dirty="0">
                <a:solidFill>
                  <a:srgbClr val="00B050"/>
                </a:solidFill>
              </a:rPr>
              <a:t>：接口的关键字。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接口名：它的定义法则和类名一样。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常量：在接口中不能声明变量，因为接口要具备</a:t>
            </a:r>
            <a:r>
              <a:rPr lang="en-US" altLang="zh-CN" dirty="0">
                <a:solidFill>
                  <a:srgbClr val="00B050"/>
                </a:solidFill>
              </a:rPr>
              <a:t>3</a:t>
            </a:r>
            <a:r>
              <a:rPr lang="zh-CN" altLang="en-US" dirty="0">
                <a:solidFill>
                  <a:srgbClr val="00B050"/>
                </a:solidFill>
              </a:rPr>
              <a:t>个特征，即公共性、静态的和最终的。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8"/>
            <a:ext cx="10658837" cy="7995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2500" lnSpcReduction="100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en-US" sz="2800" dirty="0">
              <a:solidFill>
                <a:srgbClr val="00B0F0"/>
              </a:solidFill>
            </a:endParaRPr>
          </a:p>
          <a:p>
            <a:r>
              <a:rPr lang="zh-CN" altLang="en-US" sz="3000" dirty="0">
                <a:solidFill>
                  <a:srgbClr val="00B0F0"/>
                </a:solidFill>
              </a:rPr>
              <a:t>定义接口</a:t>
            </a:r>
          </a:p>
        </p:txBody>
      </p:sp>
    </p:spTree>
    <p:extLst>
      <p:ext uri="{BB962C8B-B14F-4D97-AF65-F5344CB8AC3E}">
        <p14:creationId xmlns:p14="http://schemas.microsoft.com/office/powerpoint/2010/main" val="267738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/>
            </a:r>
            <a:br>
              <a:rPr lang="zh-CN" altLang="en-US" dirty="0">
                <a:solidFill>
                  <a:srgbClr val="0070C0"/>
                </a:solidFill>
              </a:rPr>
            </a:br>
            <a:r>
              <a:rPr lang="zh-CN" altLang="en-US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因为在</a:t>
            </a:r>
            <a:r>
              <a:rPr lang="en-US" altLang="zh-CN" dirty="0">
                <a:solidFill>
                  <a:srgbClr val="00B050"/>
                </a:solidFill>
              </a:rPr>
              <a:t>Java</a:t>
            </a:r>
            <a:r>
              <a:rPr lang="zh-CN" altLang="en-US" dirty="0">
                <a:solidFill>
                  <a:srgbClr val="00B050"/>
                </a:solidFill>
              </a:rPr>
              <a:t>接口中定义变量时，只能使用关键字</a:t>
            </a:r>
            <a:r>
              <a:rPr lang="en-US" altLang="zh-CN" dirty="0">
                <a:solidFill>
                  <a:srgbClr val="00B050"/>
                </a:solidFill>
              </a:rPr>
              <a:t>public</a:t>
            </a:r>
            <a:r>
              <a:rPr lang="zh-CN" altLang="en-US" dirty="0">
                <a:solidFill>
                  <a:srgbClr val="00B050"/>
                </a:solidFill>
              </a:rPr>
              <a:t>、</a:t>
            </a:r>
            <a:r>
              <a:rPr lang="en-US" altLang="zh-CN" dirty="0">
                <a:solidFill>
                  <a:srgbClr val="00B050"/>
                </a:solidFill>
              </a:rPr>
              <a:t>static</a:t>
            </a:r>
            <a:r>
              <a:rPr lang="zh-CN" altLang="en-US" dirty="0">
                <a:solidFill>
                  <a:srgbClr val="00B050"/>
                </a:solidFill>
              </a:rPr>
              <a:t>和</a:t>
            </a:r>
            <a:r>
              <a:rPr lang="en-US" altLang="zh-CN" dirty="0">
                <a:solidFill>
                  <a:srgbClr val="00B050"/>
                </a:solidFill>
              </a:rPr>
              <a:t>final</a:t>
            </a:r>
            <a:r>
              <a:rPr lang="zh-CN" altLang="en-US" dirty="0">
                <a:solidFill>
                  <a:srgbClr val="00B050"/>
                </a:solidFill>
              </a:rPr>
              <a:t>，所以在接口中只能声明常量，不能声明变量。在</a:t>
            </a:r>
            <a:r>
              <a:rPr lang="en-US" altLang="zh-CN" dirty="0">
                <a:solidFill>
                  <a:srgbClr val="00B050"/>
                </a:solidFill>
              </a:rPr>
              <a:t>Java</a:t>
            </a:r>
            <a:r>
              <a:rPr lang="zh-CN" altLang="en-US" dirty="0">
                <a:solidFill>
                  <a:srgbClr val="00B050"/>
                </a:solidFill>
              </a:rPr>
              <a:t>接口中，有的方法必须是抽象方法。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B050"/>
                </a:solidFill>
              </a:rPr>
              <a:t>1</a:t>
            </a:r>
            <a:r>
              <a:rPr lang="zh-CN" altLang="en-US" b="1" dirty="0">
                <a:solidFill>
                  <a:srgbClr val="00B050"/>
                </a:solidFill>
              </a:rPr>
              <a:t>．接口里的量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在接口里只能有常量，主要原因是这样能保证实现该接口的所有类可以访问相同的常量。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B050"/>
                </a:solidFill>
              </a:rPr>
              <a:t>2</a:t>
            </a:r>
            <a:r>
              <a:rPr lang="zh-CN" altLang="en-US" b="1" dirty="0">
                <a:solidFill>
                  <a:srgbClr val="00B050"/>
                </a:solidFill>
              </a:rPr>
              <a:t>．接口里的方法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在接口中，所有里的方法都是抽象的、或者公有的，因此在方法声明的时候，我们可以省掉关键字</a:t>
            </a:r>
            <a:r>
              <a:rPr lang="en-US" altLang="zh-CN" dirty="0">
                <a:solidFill>
                  <a:srgbClr val="00B050"/>
                </a:solidFill>
              </a:rPr>
              <a:t>public</a:t>
            </a:r>
            <a:r>
              <a:rPr lang="zh-CN" altLang="en-US" dirty="0">
                <a:solidFill>
                  <a:srgbClr val="00B050"/>
                </a:solidFill>
              </a:rPr>
              <a:t>、</a:t>
            </a:r>
            <a:r>
              <a:rPr lang="en-US" altLang="zh-CN" dirty="0">
                <a:solidFill>
                  <a:srgbClr val="00B050"/>
                </a:solidFill>
              </a:rPr>
              <a:t>abstract</a:t>
            </a:r>
            <a:r>
              <a:rPr lang="zh-CN" altLang="en-US" dirty="0">
                <a:solidFill>
                  <a:srgbClr val="00B050"/>
                </a:solidFill>
              </a:rPr>
              <a:t>，因为它的方法都是公有和抽象的，不需要关键字修饰，当然，添加了修饰符也没有关系错。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</a:rPr>
              <a:t>接口里的常量和方法</a:t>
            </a:r>
          </a:p>
        </p:txBody>
      </p:sp>
    </p:spTree>
    <p:extLst>
      <p:ext uri="{BB962C8B-B14F-4D97-AF65-F5344CB8AC3E}">
        <p14:creationId xmlns:p14="http://schemas.microsoft.com/office/powerpoint/2010/main" val="303753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/>
            </a:r>
            <a:br>
              <a:rPr lang="zh-CN" altLang="en-US" dirty="0">
                <a:solidFill>
                  <a:srgbClr val="0070C0"/>
                </a:solidFill>
              </a:rPr>
            </a:br>
            <a:r>
              <a:rPr lang="zh-CN" altLang="en-US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在引用接口前需要先实现这个接口，在前面中已经多次演示了接口的实现方法。在接口的实现过程中，一是能为所有的接口提供实现的功能，二是能遵循重写的所有的规则，三是能保持相同的返回的数据类型。在</a:t>
            </a:r>
            <a:r>
              <a:rPr lang="en-US" altLang="zh-CN" dirty="0">
                <a:solidFill>
                  <a:srgbClr val="00B050"/>
                </a:solidFill>
              </a:rPr>
              <a:t>Java</a:t>
            </a:r>
            <a:r>
              <a:rPr lang="zh-CN" altLang="en-US" dirty="0">
                <a:solidFill>
                  <a:srgbClr val="00B050"/>
                </a:solidFill>
              </a:rPr>
              <a:t>中实现接口的格式如下所示。</a:t>
            </a:r>
          </a:p>
          <a:p>
            <a:pPr marL="0" indent="0">
              <a:buNone/>
            </a:pPr>
            <a:r>
              <a:rPr lang="en-US" altLang="zh-CN" sz="2000" i="1" dirty="0">
                <a:solidFill>
                  <a:srgbClr val="002060"/>
                </a:solidFill>
              </a:rPr>
              <a:t>[&lt;</a:t>
            </a:r>
            <a:r>
              <a:rPr lang="zh-CN" altLang="en-US" sz="2000" i="1" dirty="0">
                <a:solidFill>
                  <a:srgbClr val="002060"/>
                </a:solidFill>
              </a:rPr>
              <a:t>修饰符</a:t>
            </a:r>
            <a:r>
              <a:rPr lang="en-US" altLang="zh-CN" sz="2000" i="1" dirty="0">
                <a:solidFill>
                  <a:srgbClr val="002060"/>
                </a:solidFill>
              </a:rPr>
              <a:t>&gt;] class&lt;</a:t>
            </a:r>
            <a:r>
              <a:rPr lang="zh-CN" altLang="en-US" sz="2000" i="1" dirty="0">
                <a:solidFill>
                  <a:srgbClr val="002060"/>
                </a:solidFill>
              </a:rPr>
              <a:t>类名</a:t>
            </a:r>
            <a:r>
              <a:rPr lang="en-US" altLang="zh-CN" sz="2000" i="1" dirty="0">
                <a:solidFill>
                  <a:srgbClr val="002060"/>
                </a:solidFill>
              </a:rPr>
              <a:t>&gt; implements &lt;</a:t>
            </a:r>
            <a:r>
              <a:rPr lang="zh-CN" altLang="en-US" sz="2000" i="1" dirty="0">
                <a:solidFill>
                  <a:srgbClr val="002060"/>
                </a:solidFill>
              </a:rPr>
              <a:t>接口名</a:t>
            </a:r>
            <a:r>
              <a:rPr lang="en-US" altLang="zh-CN" sz="2000" i="1" dirty="0">
                <a:solidFill>
                  <a:srgbClr val="002060"/>
                </a:solidFill>
              </a:rPr>
              <a:t>&gt;{</a:t>
            </a:r>
          </a:p>
          <a:p>
            <a:pPr marL="0" indent="0">
              <a:buNone/>
            </a:pPr>
            <a:r>
              <a:rPr lang="en-US" altLang="zh-CN" sz="2000" i="1" dirty="0">
                <a:solidFill>
                  <a:srgbClr val="002060"/>
                </a:solidFill>
              </a:rPr>
              <a:t>	……</a:t>
            </a:r>
          </a:p>
          <a:p>
            <a:pPr marL="0" indent="0">
              <a:buNone/>
            </a:pPr>
            <a:r>
              <a:rPr lang="en-US" altLang="zh-CN" sz="2000" i="1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</a:rPr>
              <a:t>引用接口</a:t>
            </a:r>
          </a:p>
        </p:txBody>
      </p:sp>
    </p:spTree>
    <p:extLst>
      <p:ext uri="{BB962C8B-B14F-4D97-AF65-F5344CB8AC3E}">
        <p14:creationId xmlns:p14="http://schemas.microsoft.com/office/powerpoint/2010/main" val="163908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/>
            </a:r>
            <a:br>
              <a:rPr lang="zh-CN" altLang="en-US" dirty="0">
                <a:solidFill>
                  <a:srgbClr val="0070C0"/>
                </a:solidFill>
              </a:rPr>
            </a:br>
            <a:r>
              <a:rPr lang="zh-CN" altLang="en-US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接口</a:t>
            </a:r>
            <a:r>
              <a:rPr lang="zh-CN" altLang="en-US" dirty="0">
                <a:solidFill>
                  <a:srgbClr val="00B050"/>
                </a:solidFill>
              </a:rPr>
              <a:t>的继承和类继承不一样，接口完全支持多继承，即一个接口可以有多个直接父接口。和类继承相似，子接口扩展某个父接口，将会获得父接口里定义的所有抽象方法、常量属性、内部类和枚举类定义。当一个接口继承多个父接口时，多个父接口排在</a:t>
            </a:r>
            <a:r>
              <a:rPr lang="en-US" altLang="zh-CN" dirty="0">
                <a:solidFill>
                  <a:srgbClr val="00B050"/>
                </a:solidFill>
              </a:rPr>
              <a:t>extends</a:t>
            </a:r>
            <a:r>
              <a:rPr lang="zh-CN" altLang="en-US" dirty="0">
                <a:solidFill>
                  <a:srgbClr val="00B050"/>
                </a:solidFill>
              </a:rPr>
              <a:t>关键字之后，多个父接口之间以英文逗号“</a:t>
            </a:r>
            <a:r>
              <a:rPr lang="en-US" altLang="zh-CN" dirty="0">
                <a:solidFill>
                  <a:srgbClr val="00B050"/>
                </a:solidFill>
              </a:rPr>
              <a:t>,”</a:t>
            </a:r>
            <a:r>
              <a:rPr lang="zh-CN" altLang="en-US" dirty="0">
                <a:solidFill>
                  <a:srgbClr val="00B050"/>
                </a:solidFill>
              </a:rPr>
              <a:t>隔开。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</a:rPr>
              <a:t>接口间的继承</a:t>
            </a:r>
          </a:p>
        </p:txBody>
      </p:sp>
    </p:spTree>
    <p:extLst>
      <p:ext uri="{BB962C8B-B14F-4D97-AF65-F5344CB8AC3E}">
        <p14:creationId xmlns:p14="http://schemas.microsoft.com/office/powerpoint/2010/main" val="250093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/>
            </a:r>
            <a:br>
              <a:rPr lang="zh-CN" altLang="en-US" dirty="0">
                <a:solidFill>
                  <a:srgbClr val="0070C0"/>
                </a:solidFill>
              </a:rPr>
            </a:br>
            <a:r>
              <a:rPr lang="zh-CN" altLang="en-US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00B050"/>
                </a:solidFill>
              </a:rPr>
              <a:t>1. </a:t>
            </a:r>
            <a:r>
              <a:rPr lang="en-US" altLang="zh-CN" b="1" dirty="0">
                <a:solidFill>
                  <a:srgbClr val="00B050"/>
                </a:solidFill>
              </a:rPr>
              <a:t>Java 8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在</a:t>
            </a:r>
            <a:r>
              <a:rPr lang="en-US" altLang="zh-CN" dirty="0">
                <a:solidFill>
                  <a:srgbClr val="00B050"/>
                </a:solidFill>
              </a:rPr>
              <a:t>Java 8</a:t>
            </a:r>
            <a:r>
              <a:rPr lang="zh-CN" altLang="en-US" dirty="0">
                <a:solidFill>
                  <a:srgbClr val="00B050"/>
                </a:solidFill>
              </a:rPr>
              <a:t>版本中，特意在接口引入了默认方法和静态方法这两个新功能。开发者可以在</a:t>
            </a:r>
            <a:r>
              <a:rPr lang="en-US" altLang="zh-CN" dirty="0">
                <a:solidFill>
                  <a:srgbClr val="00B050"/>
                </a:solidFill>
              </a:rPr>
              <a:t>Java 8</a:t>
            </a:r>
            <a:r>
              <a:rPr lang="zh-CN" altLang="en-US" dirty="0">
                <a:solidFill>
                  <a:srgbClr val="00B050"/>
                </a:solidFill>
              </a:rPr>
              <a:t>的接口中编写默认方法和静态方法的实现，在实现时仅仅需要使用“</a:t>
            </a:r>
            <a:r>
              <a:rPr lang="en-US" altLang="zh-CN" dirty="0">
                <a:solidFill>
                  <a:srgbClr val="00B050"/>
                </a:solidFill>
              </a:rPr>
              <a:t>default”</a:t>
            </a:r>
            <a:r>
              <a:rPr lang="zh-CN" altLang="en-US" dirty="0">
                <a:solidFill>
                  <a:srgbClr val="00B050"/>
                </a:solidFill>
              </a:rPr>
              <a:t>关键字来定义即可。由此可见，在</a:t>
            </a:r>
            <a:r>
              <a:rPr lang="en-US" altLang="zh-CN" dirty="0">
                <a:solidFill>
                  <a:srgbClr val="00B050"/>
                </a:solidFill>
              </a:rPr>
              <a:t>Java 8</a:t>
            </a:r>
            <a:r>
              <a:rPr lang="zh-CN" altLang="en-US" dirty="0">
                <a:solidFill>
                  <a:srgbClr val="00B050"/>
                </a:solidFill>
              </a:rPr>
              <a:t>的接口中，可以定义的成员有常量、抽象方法、默认方法和静态方法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B050"/>
                </a:solidFill>
              </a:rPr>
              <a:t>2. </a:t>
            </a:r>
            <a:r>
              <a:rPr lang="en-US" altLang="zh-CN" b="1" dirty="0">
                <a:solidFill>
                  <a:srgbClr val="00B050"/>
                </a:solidFill>
              </a:rPr>
              <a:t>Java 9</a:t>
            </a:r>
            <a:endParaRPr lang="zh-CN" alt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在</a:t>
            </a:r>
            <a:r>
              <a:rPr lang="en-US" altLang="zh-CN" dirty="0">
                <a:solidFill>
                  <a:srgbClr val="00B050"/>
                </a:solidFill>
              </a:rPr>
              <a:t>Java 9</a:t>
            </a:r>
            <a:r>
              <a:rPr lang="zh-CN" altLang="en-US" dirty="0">
                <a:solidFill>
                  <a:srgbClr val="00B050"/>
                </a:solidFill>
              </a:rPr>
              <a:t>程序中，在一个接口中可以定义的成员有常量、抽象方法、默认方法、静态方法、私有方法和私有静态方法。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</a:rPr>
              <a:t>接口私有方法（</a:t>
            </a:r>
            <a:r>
              <a:rPr lang="en-US" altLang="zh-CN" sz="2800" dirty="0">
                <a:solidFill>
                  <a:srgbClr val="00B0F0"/>
                </a:solidFill>
              </a:rPr>
              <a:t>Java 9</a:t>
            </a:r>
            <a:r>
              <a:rPr lang="zh-CN" altLang="en-US" sz="2800" dirty="0">
                <a:solidFill>
                  <a:srgbClr val="00B0F0"/>
                </a:solidFill>
              </a:rPr>
              <a:t>新增）</a:t>
            </a:r>
          </a:p>
        </p:txBody>
      </p:sp>
    </p:spTree>
    <p:extLst>
      <p:ext uri="{BB962C8B-B14F-4D97-AF65-F5344CB8AC3E}">
        <p14:creationId xmlns:p14="http://schemas.microsoft.com/office/powerpoint/2010/main" val="251227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</a:t>
            </a:r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 的 继 承</a:t>
            </a:r>
          </a:p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重写和重载</a:t>
            </a:r>
          </a:p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隐藏和封装</a:t>
            </a:r>
          </a:p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接    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口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类 的 继 承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类的继承是指从已经定义的类中派生出一个新类，是指我们在定义一个新类时，可以基于另外一个已存在的类，可以从已存在的类中继承过来有用的功能（例如属性和方法）。这时已存在的类便被称为是父类，而这个新类则被称为子类。在上述继承关系中，父类一般具有其所有各个子类的共性的特征，而子类则会为自己可以增加一些更具个性的方法。类的继承具有传递性，即子类还可以继续派生子类，因此，越位于上层的类在概念上就越更加抽象，而越位于下层的类的在概念上就越更加具体。</a:t>
            </a:r>
            <a:endParaRPr lang="zh-CN" altLang="en-US" dirty="0" smtClean="0">
              <a:solidFill>
                <a:srgbClr val="00B05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</a:rPr>
              <a:t>什么是继承</a:t>
            </a:r>
          </a:p>
        </p:txBody>
      </p:sp>
    </p:spTree>
    <p:extLst>
      <p:ext uri="{BB962C8B-B14F-4D97-AF65-F5344CB8AC3E}">
        <p14:creationId xmlns:p14="http://schemas.microsoft.com/office/powerpoint/2010/main" val="34384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类 的 继 承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在</a:t>
            </a:r>
            <a:r>
              <a:rPr lang="en-US" altLang="zh-CN" dirty="0">
                <a:solidFill>
                  <a:srgbClr val="00B050"/>
                </a:solidFill>
              </a:rPr>
              <a:t>Java</a:t>
            </a:r>
            <a:r>
              <a:rPr lang="zh-CN" altLang="en-US" dirty="0">
                <a:solidFill>
                  <a:srgbClr val="00B050"/>
                </a:solidFill>
              </a:rPr>
              <a:t>中实现继承的方法十分简单，具体格式如下所示。</a:t>
            </a:r>
          </a:p>
          <a:p>
            <a:pPr marL="0" indent="0">
              <a:buNone/>
            </a:pPr>
            <a:r>
              <a:rPr lang="en-US" altLang="zh-CN" sz="2000" i="1" dirty="0">
                <a:solidFill>
                  <a:srgbClr val="002060"/>
                </a:solidFill>
              </a:rPr>
              <a:t>&lt;</a:t>
            </a:r>
            <a:r>
              <a:rPr lang="zh-CN" altLang="en-US" sz="2000" i="1" dirty="0">
                <a:solidFill>
                  <a:srgbClr val="002060"/>
                </a:solidFill>
              </a:rPr>
              <a:t>修饰符</a:t>
            </a:r>
            <a:r>
              <a:rPr lang="en-US" altLang="zh-CN" sz="2000" i="1" dirty="0">
                <a:solidFill>
                  <a:srgbClr val="002060"/>
                </a:solidFill>
              </a:rPr>
              <a:t>&gt;class&lt;</a:t>
            </a:r>
            <a:r>
              <a:rPr lang="zh-CN" altLang="en-US" sz="2000" i="1" dirty="0">
                <a:solidFill>
                  <a:srgbClr val="002060"/>
                </a:solidFill>
              </a:rPr>
              <a:t>子类名</a:t>
            </a:r>
            <a:r>
              <a:rPr lang="en-US" altLang="zh-CN" sz="2000" i="1" dirty="0">
                <a:solidFill>
                  <a:srgbClr val="002060"/>
                </a:solidFill>
              </a:rPr>
              <a:t>&gt;extends&lt;</a:t>
            </a:r>
            <a:r>
              <a:rPr lang="zh-CN" altLang="en-US" sz="2000" i="1" dirty="0">
                <a:solidFill>
                  <a:srgbClr val="002060"/>
                </a:solidFill>
              </a:rPr>
              <a:t>父类名</a:t>
            </a:r>
            <a:r>
              <a:rPr lang="en-US" altLang="zh-CN" sz="2000" i="1" dirty="0">
                <a:solidFill>
                  <a:srgbClr val="002060"/>
                </a:solidFill>
              </a:rPr>
              <a:t>&gt;{</a:t>
            </a:r>
          </a:p>
          <a:p>
            <a:pPr marL="0" indent="0">
              <a:buNone/>
            </a:pPr>
            <a:r>
              <a:rPr lang="en-US" altLang="zh-CN" sz="2000" i="1" dirty="0">
                <a:solidFill>
                  <a:srgbClr val="002060"/>
                </a:solidFill>
              </a:rPr>
              <a:t>	[&lt;</a:t>
            </a:r>
            <a:r>
              <a:rPr lang="zh-CN" altLang="en-US" sz="2000" i="1" dirty="0">
                <a:solidFill>
                  <a:srgbClr val="002060"/>
                </a:solidFill>
              </a:rPr>
              <a:t>成员变量定义</a:t>
            </a:r>
            <a:r>
              <a:rPr lang="en-US" altLang="zh-CN" sz="2000" i="1" dirty="0">
                <a:solidFill>
                  <a:srgbClr val="002060"/>
                </a:solidFill>
              </a:rPr>
              <a:t>&gt;]…</a:t>
            </a:r>
          </a:p>
          <a:p>
            <a:pPr marL="0" indent="0">
              <a:buNone/>
            </a:pPr>
            <a:r>
              <a:rPr lang="en-US" altLang="zh-CN" sz="2000" i="1" dirty="0">
                <a:solidFill>
                  <a:srgbClr val="002060"/>
                </a:solidFill>
              </a:rPr>
              <a:t>	[&lt;</a:t>
            </a:r>
            <a:r>
              <a:rPr lang="zh-CN" altLang="en-US" sz="2000" i="1" dirty="0">
                <a:solidFill>
                  <a:srgbClr val="002060"/>
                </a:solidFill>
              </a:rPr>
              <a:t>方法的定义</a:t>
            </a:r>
            <a:r>
              <a:rPr lang="en-US" altLang="zh-CN" sz="2000" i="1" dirty="0">
                <a:solidFill>
                  <a:srgbClr val="002060"/>
                </a:solidFill>
              </a:rPr>
              <a:t>&gt;]…</a:t>
            </a:r>
          </a:p>
          <a:p>
            <a:pPr marL="0" indent="0">
              <a:buNone/>
            </a:pPr>
            <a:r>
              <a:rPr lang="en-US" altLang="zh-CN" sz="2000" i="1" dirty="0">
                <a:solidFill>
                  <a:srgbClr val="002060"/>
                </a:solidFill>
              </a:rPr>
              <a:t>} </a:t>
            </a:r>
            <a:endParaRPr lang="zh-CN" altLang="en-US" sz="2000" i="1" dirty="0" smtClean="0">
              <a:solidFill>
                <a:srgbClr val="00206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</a:rPr>
              <a:t>父类和子类</a:t>
            </a:r>
          </a:p>
        </p:txBody>
      </p:sp>
    </p:spTree>
    <p:extLst>
      <p:ext uri="{BB962C8B-B14F-4D97-AF65-F5344CB8AC3E}">
        <p14:creationId xmlns:p14="http://schemas.microsoft.com/office/powerpoint/2010/main" val="353351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类 的 继 承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Java</a:t>
            </a:r>
            <a:r>
              <a:rPr lang="zh-CN" altLang="en-US" dirty="0">
                <a:solidFill>
                  <a:srgbClr val="00B050"/>
                </a:solidFill>
              </a:rPr>
              <a:t>语言调用父类构造方法的具体格式如下所示。</a:t>
            </a:r>
          </a:p>
          <a:p>
            <a:pPr marL="0" indent="0">
              <a:buNone/>
            </a:pPr>
            <a:r>
              <a:rPr lang="en-US" altLang="zh-CN" sz="2000" i="1" dirty="0">
                <a:solidFill>
                  <a:srgbClr val="002060"/>
                </a:solidFill>
              </a:rPr>
              <a:t>super(</a:t>
            </a:r>
            <a:r>
              <a:rPr lang="zh-CN" altLang="en-US" sz="2000" i="1" dirty="0">
                <a:solidFill>
                  <a:srgbClr val="002060"/>
                </a:solidFill>
              </a:rPr>
              <a:t>参数</a:t>
            </a:r>
            <a:r>
              <a:rPr lang="en-US" altLang="zh-CN" sz="2000" i="1" dirty="0">
                <a:solidFill>
                  <a:srgbClr val="002060"/>
                </a:solidFill>
              </a:rPr>
              <a:t>);</a:t>
            </a:r>
          </a:p>
          <a:p>
            <a:pPr marL="0" indent="0">
              <a:buNone/>
            </a:pP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</a:rPr>
              <a:t>调用父类的构造方法</a:t>
            </a:r>
          </a:p>
        </p:txBody>
      </p:sp>
    </p:spTree>
    <p:extLst>
      <p:ext uri="{BB962C8B-B14F-4D97-AF65-F5344CB8AC3E}">
        <p14:creationId xmlns:p14="http://schemas.microsoft.com/office/powerpoint/2010/main" val="127762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类 的 继 承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在</a:t>
            </a:r>
            <a:r>
              <a:rPr lang="en-US" altLang="zh-CN" dirty="0">
                <a:solidFill>
                  <a:srgbClr val="00B050"/>
                </a:solidFill>
              </a:rPr>
              <a:t>Java</a:t>
            </a:r>
            <a:r>
              <a:rPr lang="zh-CN" altLang="en-US" dirty="0">
                <a:solidFill>
                  <a:srgbClr val="00B050"/>
                </a:solidFill>
              </a:rPr>
              <a:t>程序中，一个类的子类可以访问父类中的属性和方法，具体语法格式如下所示。</a:t>
            </a:r>
          </a:p>
          <a:p>
            <a:pPr marL="0" indent="0">
              <a:buNone/>
            </a:pPr>
            <a:r>
              <a:rPr lang="en-US" altLang="zh-CN" sz="2000" i="1" dirty="0" smtClean="0">
                <a:solidFill>
                  <a:srgbClr val="002060"/>
                </a:solidFill>
              </a:rPr>
              <a:t>super</a:t>
            </a:r>
            <a:r>
              <a:rPr lang="en-US" altLang="zh-CN" sz="2000" i="1" dirty="0">
                <a:solidFill>
                  <a:srgbClr val="002060"/>
                </a:solidFill>
              </a:rPr>
              <a:t>.[</a:t>
            </a:r>
            <a:r>
              <a:rPr lang="zh-CN" altLang="en-US" sz="2000" i="1" dirty="0">
                <a:solidFill>
                  <a:srgbClr val="002060"/>
                </a:solidFill>
              </a:rPr>
              <a:t>方法和全局变量</a:t>
            </a:r>
            <a:r>
              <a:rPr lang="en-US" altLang="zh-CN" sz="2000" i="1" dirty="0">
                <a:solidFill>
                  <a:srgbClr val="002060"/>
                </a:solidFill>
              </a:rPr>
              <a:t>];</a:t>
            </a:r>
          </a:p>
          <a:p>
            <a:pPr marL="0" indent="0">
              <a:buNone/>
            </a:pP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</a:rPr>
              <a:t>访问父类的属性和方法</a:t>
            </a:r>
          </a:p>
        </p:txBody>
      </p:sp>
    </p:spTree>
    <p:extLst>
      <p:ext uri="{BB962C8B-B14F-4D97-AF65-F5344CB8AC3E}">
        <p14:creationId xmlns:p14="http://schemas.microsoft.com/office/powerpoint/2010/main" val="32918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类 的 继 承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不要被“多重次”所吓到，多重次继承十分容易也十分简单，假如类</a:t>
            </a:r>
            <a:r>
              <a:rPr lang="en-US" altLang="zh-CN" dirty="0">
                <a:solidFill>
                  <a:srgbClr val="00B050"/>
                </a:solidFill>
              </a:rPr>
              <a:t>B</a:t>
            </a:r>
            <a:r>
              <a:rPr lang="zh-CN" altLang="en-US" dirty="0">
                <a:solidFill>
                  <a:srgbClr val="00B050"/>
                </a:solidFill>
              </a:rPr>
              <a:t>继承了类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zh-CN" altLang="en-US" dirty="0">
                <a:solidFill>
                  <a:srgbClr val="00B050"/>
                </a:solidFill>
              </a:rPr>
              <a:t>，类</a:t>
            </a:r>
            <a:r>
              <a:rPr lang="en-US" altLang="zh-CN" dirty="0">
                <a:solidFill>
                  <a:srgbClr val="00B050"/>
                </a:solidFill>
              </a:rPr>
              <a:t>C</a:t>
            </a:r>
            <a:r>
              <a:rPr lang="zh-CN" altLang="en-US" dirty="0">
                <a:solidFill>
                  <a:srgbClr val="00B050"/>
                </a:solidFill>
              </a:rPr>
              <a:t>继承了类</a:t>
            </a:r>
            <a:r>
              <a:rPr lang="en-US" altLang="zh-CN" dirty="0">
                <a:solidFill>
                  <a:srgbClr val="00B050"/>
                </a:solidFill>
              </a:rPr>
              <a:t>B</a:t>
            </a:r>
            <a:r>
              <a:rPr lang="zh-CN" altLang="en-US" dirty="0">
                <a:solidFill>
                  <a:srgbClr val="00B050"/>
                </a:solidFill>
              </a:rPr>
              <a:t>，这种情况就叫做</a:t>
            </a:r>
            <a:r>
              <a:rPr lang="en-US" altLang="zh-CN" dirty="0">
                <a:solidFill>
                  <a:srgbClr val="00B050"/>
                </a:solidFill>
              </a:rPr>
              <a:t>Java</a:t>
            </a:r>
            <a:r>
              <a:rPr lang="zh-CN" altLang="en-US" dirty="0">
                <a:solidFill>
                  <a:srgbClr val="00B050"/>
                </a:solidFill>
              </a:rPr>
              <a:t>的多重次继承。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</a:rPr>
              <a:t>多层继承</a:t>
            </a:r>
          </a:p>
        </p:txBody>
      </p:sp>
    </p:spTree>
    <p:extLst>
      <p:ext uri="{BB962C8B-B14F-4D97-AF65-F5344CB8AC3E}">
        <p14:creationId xmlns:p14="http://schemas.microsoft.com/office/powerpoint/2010/main" val="932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类 的 继 承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子类扩展了父类，子类是一个特殊的父类。在大多数时候，子类总是以父类为基础，然后增加额外新的属性和方法。但是也有一种例外情况，子类需要重写父类的方法。例如飞鸟类都包含了飞翔的方法，鸵鸟作为一种特殊的鸟类，也是鸟的一个子类，所以鸵鸟可以从飞鸟类中获得飞翔方法。但是鸵鸟不会飞，所以这个飞翔方法不适合鸵鸟，为此鸵鸟需要重写鸟类的方法。为了说明上述问题，我们通过下面的实例代码进行说明。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</a:rPr>
              <a:t>重写父类的方法</a:t>
            </a:r>
          </a:p>
        </p:txBody>
      </p:sp>
    </p:spTree>
    <p:extLst>
      <p:ext uri="{BB962C8B-B14F-4D97-AF65-F5344CB8AC3E}">
        <p14:creationId xmlns:p14="http://schemas.microsoft.com/office/powerpoint/2010/main" val="82634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/>
            </a:r>
            <a:br>
              <a:rPr lang="zh-CN" altLang="en-US" dirty="0">
                <a:solidFill>
                  <a:srgbClr val="0070C0"/>
                </a:solidFill>
              </a:rPr>
            </a:br>
            <a:r>
              <a:rPr lang="zh-CN" altLang="en-US" dirty="0">
                <a:solidFill>
                  <a:srgbClr val="0070C0"/>
                </a:solidFill>
              </a:rPr>
              <a:t>重写和重载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重写是建立在</a:t>
            </a:r>
            <a:r>
              <a:rPr lang="en-US" altLang="zh-CN" dirty="0">
                <a:solidFill>
                  <a:srgbClr val="00B050"/>
                </a:solidFill>
              </a:rPr>
              <a:t>Java</a:t>
            </a:r>
            <a:r>
              <a:rPr lang="zh-CN" altLang="en-US" dirty="0">
                <a:solidFill>
                  <a:srgbClr val="00B050"/>
                </a:solidFill>
              </a:rPr>
              <a:t>里面的类的继承关系基础之上的，它能够使</a:t>
            </a:r>
            <a:r>
              <a:rPr lang="en-US" altLang="zh-CN" dirty="0">
                <a:solidFill>
                  <a:srgbClr val="00B050"/>
                </a:solidFill>
              </a:rPr>
              <a:t>Java</a:t>
            </a:r>
            <a:r>
              <a:rPr lang="zh-CN" altLang="en-US" dirty="0">
                <a:solidFill>
                  <a:srgbClr val="00B050"/>
                </a:solidFill>
              </a:rPr>
              <a:t>语言程序的结构变得更加丰富。对于初学者来说很难理解重写，但是只要明白它的思想就变得十分简单。重写实际上就是 在重写子类中，重新编写来自父类的方法以达到自己的需要。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</a:rPr>
              <a:t>重写</a:t>
            </a:r>
          </a:p>
        </p:txBody>
      </p:sp>
    </p:spTree>
    <p:extLst>
      <p:ext uri="{BB962C8B-B14F-4D97-AF65-F5344CB8AC3E}">
        <p14:creationId xmlns:p14="http://schemas.microsoft.com/office/powerpoint/2010/main" val="421873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purl.org/dc/terms/"/>
    <ds:schemaRef ds:uri="4873beb7-5857-4685-be1f-d57550cc96cc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回顾</Template>
  <TotalTime>0</TotalTime>
  <Words>1372</Words>
  <Application>Microsoft Office PowerPoint</Application>
  <PresentationFormat>自定义</PresentationFormat>
  <Paragraphs>91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华文宋体</vt:lpstr>
      <vt:lpstr>宋体</vt:lpstr>
      <vt:lpstr>微软雅黑</vt:lpstr>
      <vt:lpstr>Calibri</vt:lpstr>
      <vt:lpstr>Calibri Light</vt:lpstr>
      <vt:lpstr>回顾</vt:lpstr>
      <vt:lpstr>继承、重载、接口和构造器</vt:lpstr>
      <vt:lpstr>本章内容</vt:lpstr>
      <vt:lpstr>类 的 继 承</vt:lpstr>
      <vt:lpstr>类 的 继 承</vt:lpstr>
      <vt:lpstr>类 的 继 承</vt:lpstr>
      <vt:lpstr>类 的 继 承</vt:lpstr>
      <vt:lpstr>类 的 继 承</vt:lpstr>
      <vt:lpstr>类 的 继 承</vt:lpstr>
      <vt:lpstr> 重写和重载</vt:lpstr>
      <vt:lpstr> 重写和重载</vt:lpstr>
      <vt:lpstr> 隐藏和封装</vt:lpstr>
      <vt:lpstr> 隐藏和封装</vt:lpstr>
      <vt:lpstr> 隐藏和封装</vt:lpstr>
      <vt:lpstr> 隐藏和封装</vt:lpstr>
      <vt:lpstr> 接口</vt:lpstr>
      <vt:lpstr> 接口</vt:lpstr>
      <vt:lpstr> 接口</vt:lpstr>
      <vt:lpstr> 接口</vt:lpstr>
      <vt:lpstr> 接口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2018-05-21T01:02:34Z</dcterms:created>
  <dcterms:modified xsi:type="dcterms:W3CDTF">2019-07-09T03:54:44Z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