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9" r:id="rId4"/>
    <p:sldId id="263" r:id="rId5"/>
    <p:sldId id="265" r:id="rId6"/>
    <p:sldId id="257" r:id="rId7"/>
    <p:sldId id="258" r:id="rId8"/>
    <p:sldId id="260" r:id="rId9"/>
    <p:sldId id="262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78417" autoAdjust="0"/>
  </p:normalViewPr>
  <p:slideViewPr>
    <p:cSldViewPr snapToGrid="0">
      <p:cViewPr varScale="1">
        <p:scale>
          <a:sx n="74" d="100"/>
          <a:sy n="74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AA229F-5DC5-4A59-8780-C53969974595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E3466DF0-7864-48A8-9887-2541459363CA}">
      <dgm:prSet phldrT="[文字]"/>
      <dgm:spPr/>
      <dgm:t>
        <a:bodyPr/>
        <a:lstStyle/>
        <a:p>
          <a:r>
            <a:rPr lang="en-US" altLang="zh-TW" dirty="0" smtClean="0"/>
            <a:t>Window Form</a:t>
          </a:r>
          <a:endParaRPr lang="zh-TW" altLang="en-US" dirty="0"/>
        </a:p>
      </dgm:t>
    </dgm:pt>
    <dgm:pt modelId="{02F9C265-A160-47A2-B4A9-5A0ACD2ACBF6}" type="parTrans" cxnId="{3A848B28-14BB-4178-A96D-0C51A92BED1D}">
      <dgm:prSet/>
      <dgm:spPr/>
      <dgm:t>
        <a:bodyPr/>
        <a:lstStyle/>
        <a:p>
          <a:endParaRPr lang="zh-TW" altLang="en-US"/>
        </a:p>
      </dgm:t>
    </dgm:pt>
    <dgm:pt modelId="{5DE4CC7E-7A92-487B-80D4-A6C203D830F3}" type="sibTrans" cxnId="{3A848B28-14BB-4178-A96D-0C51A92BED1D}">
      <dgm:prSet/>
      <dgm:spPr/>
      <dgm:t>
        <a:bodyPr/>
        <a:lstStyle/>
        <a:p>
          <a:endParaRPr lang="zh-TW" altLang="en-US"/>
        </a:p>
      </dgm:t>
    </dgm:pt>
    <dgm:pt modelId="{FBA47D1D-FA0E-4354-A750-CC7EB8944BDB}">
      <dgm:prSet phldrT="[文字]"/>
      <dgm:spPr/>
      <dgm:t>
        <a:bodyPr/>
        <a:lstStyle/>
        <a:p>
          <a:r>
            <a:rPr lang="en-US" altLang="zh-TW" dirty="0" smtClean="0"/>
            <a:t>MS</a:t>
          </a:r>
          <a:r>
            <a:rPr lang="zh-TW" altLang="en-US" dirty="0" smtClean="0"/>
            <a:t> </a:t>
          </a:r>
          <a:r>
            <a:rPr lang="en-US" altLang="zh-TW" dirty="0" smtClean="0"/>
            <a:t>SQL</a:t>
          </a:r>
          <a:endParaRPr lang="zh-TW" altLang="en-US" dirty="0"/>
        </a:p>
      </dgm:t>
    </dgm:pt>
    <dgm:pt modelId="{2592C57E-E8FF-42D4-B2B3-5C32321A3882}" type="parTrans" cxnId="{518578B8-19A0-4FC4-9BF2-24EE5E39CB1C}">
      <dgm:prSet/>
      <dgm:spPr/>
      <dgm:t>
        <a:bodyPr/>
        <a:lstStyle/>
        <a:p>
          <a:endParaRPr lang="zh-TW" altLang="en-US"/>
        </a:p>
      </dgm:t>
    </dgm:pt>
    <dgm:pt modelId="{1D8769EE-CD93-43C8-AAFA-3DF471ADEC87}" type="sibTrans" cxnId="{518578B8-19A0-4FC4-9BF2-24EE5E39CB1C}">
      <dgm:prSet/>
      <dgm:spPr/>
      <dgm:t>
        <a:bodyPr/>
        <a:lstStyle/>
        <a:p>
          <a:endParaRPr lang="zh-TW" altLang="en-US"/>
        </a:p>
      </dgm:t>
    </dgm:pt>
    <dgm:pt modelId="{C4051E88-DDF1-42CC-BADC-33D4CB01247D}">
      <dgm:prSet phldrT="[文字]"/>
      <dgm:spPr/>
      <dgm:t>
        <a:bodyPr/>
        <a:lstStyle/>
        <a:p>
          <a:r>
            <a:rPr lang="en-US" altLang="zh-TW" dirty="0" smtClean="0"/>
            <a:t>R</a:t>
          </a:r>
          <a:endParaRPr lang="zh-TW" altLang="en-US" dirty="0"/>
        </a:p>
      </dgm:t>
    </dgm:pt>
    <dgm:pt modelId="{3D438510-3285-4708-AEFC-2038EC70133E}" type="parTrans" cxnId="{8992907D-BAC9-4A75-872E-D59818F6EEE6}">
      <dgm:prSet/>
      <dgm:spPr/>
      <dgm:t>
        <a:bodyPr/>
        <a:lstStyle/>
        <a:p>
          <a:endParaRPr lang="zh-TW" altLang="en-US"/>
        </a:p>
      </dgm:t>
    </dgm:pt>
    <dgm:pt modelId="{0826F7C5-2B2A-4A82-A53F-6598199B1646}" type="sibTrans" cxnId="{8992907D-BAC9-4A75-872E-D59818F6EEE6}">
      <dgm:prSet/>
      <dgm:spPr/>
      <dgm:t>
        <a:bodyPr/>
        <a:lstStyle/>
        <a:p>
          <a:endParaRPr lang="zh-TW" altLang="en-US"/>
        </a:p>
      </dgm:t>
    </dgm:pt>
    <dgm:pt modelId="{3C92770C-CA2A-4AAA-8235-5D126ED68997}" type="pres">
      <dgm:prSet presAssocID="{80AA229F-5DC5-4A59-8780-C53969974595}" presName="compositeShape" presStyleCnt="0">
        <dgm:presLayoutVars>
          <dgm:chMax val="7"/>
          <dgm:dir/>
          <dgm:resizeHandles val="exact"/>
        </dgm:presLayoutVars>
      </dgm:prSet>
      <dgm:spPr/>
    </dgm:pt>
    <dgm:pt modelId="{803949BE-D143-4681-99A1-C0A72593FB8B}" type="pres">
      <dgm:prSet presAssocID="{E3466DF0-7864-48A8-9887-2541459363CA}" presName="circ1" presStyleLbl="vennNode1" presStyleIdx="0" presStyleCnt="3"/>
      <dgm:spPr/>
      <dgm:t>
        <a:bodyPr/>
        <a:lstStyle/>
        <a:p>
          <a:endParaRPr lang="zh-TW" altLang="en-US"/>
        </a:p>
      </dgm:t>
    </dgm:pt>
    <dgm:pt modelId="{3115A522-4BAB-4CD0-95C3-A7A55E723A83}" type="pres">
      <dgm:prSet presAssocID="{E3466DF0-7864-48A8-9887-2541459363C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D090077-600C-4D4D-AA82-BA03F903F997}" type="pres">
      <dgm:prSet presAssocID="{FBA47D1D-FA0E-4354-A750-CC7EB8944BDB}" presName="circ2" presStyleLbl="vennNode1" presStyleIdx="1" presStyleCnt="3"/>
      <dgm:spPr/>
      <dgm:t>
        <a:bodyPr/>
        <a:lstStyle/>
        <a:p>
          <a:endParaRPr lang="zh-TW" altLang="en-US"/>
        </a:p>
      </dgm:t>
    </dgm:pt>
    <dgm:pt modelId="{43FCC0B1-322D-4F26-81E6-979B52D69C86}" type="pres">
      <dgm:prSet presAssocID="{FBA47D1D-FA0E-4354-A750-CC7EB8944BD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5F5D099-0A74-415A-8E72-31169F4C46CF}" type="pres">
      <dgm:prSet presAssocID="{C4051E88-DDF1-42CC-BADC-33D4CB01247D}" presName="circ3" presStyleLbl="vennNode1" presStyleIdx="2" presStyleCnt="3"/>
      <dgm:spPr/>
      <dgm:t>
        <a:bodyPr/>
        <a:lstStyle/>
        <a:p>
          <a:endParaRPr lang="zh-TW" altLang="en-US"/>
        </a:p>
      </dgm:t>
    </dgm:pt>
    <dgm:pt modelId="{F21F4A68-9053-49BE-A293-DE683D6371EC}" type="pres">
      <dgm:prSet presAssocID="{C4051E88-DDF1-42CC-BADC-33D4CB01247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18578B8-19A0-4FC4-9BF2-24EE5E39CB1C}" srcId="{80AA229F-5DC5-4A59-8780-C53969974595}" destId="{FBA47D1D-FA0E-4354-A750-CC7EB8944BDB}" srcOrd="1" destOrd="0" parTransId="{2592C57E-E8FF-42D4-B2B3-5C32321A3882}" sibTransId="{1D8769EE-CD93-43C8-AAFA-3DF471ADEC87}"/>
    <dgm:cxn modelId="{29595085-826F-4021-95CB-5C123C67EAE7}" type="presOf" srcId="{FBA47D1D-FA0E-4354-A750-CC7EB8944BDB}" destId="{43FCC0B1-322D-4F26-81E6-979B52D69C86}" srcOrd="1" destOrd="0" presId="urn:microsoft.com/office/officeart/2005/8/layout/venn1"/>
    <dgm:cxn modelId="{040C811F-0001-4556-B27D-B0C905095C61}" type="presOf" srcId="{C4051E88-DDF1-42CC-BADC-33D4CB01247D}" destId="{35F5D099-0A74-415A-8E72-31169F4C46CF}" srcOrd="0" destOrd="0" presId="urn:microsoft.com/office/officeart/2005/8/layout/venn1"/>
    <dgm:cxn modelId="{E2BF0B01-51F7-4BE0-9AE2-765EAA6A8B6E}" type="presOf" srcId="{E3466DF0-7864-48A8-9887-2541459363CA}" destId="{3115A522-4BAB-4CD0-95C3-A7A55E723A83}" srcOrd="1" destOrd="0" presId="urn:microsoft.com/office/officeart/2005/8/layout/venn1"/>
    <dgm:cxn modelId="{8992907D-BAC9-4A75-872E-D59818F6EEE6}" srcId="{80AA229F-5DC5-4A59-8780-C53969974595}" destId="{C4051E88-DDF1-42CC-BADC-33D4CB01247D}" srcOrd="2" destOrd="0" parTransId="{3D438510-3285-4708-AEFC-2038EC70133E}" sibTransId="{0826F7C5-2B2A-4A82-A53F-6598199B1646}"/>
    <dgm:cxn modelId="{8CE60FD7-6CCB-4FC4-BB27-012AB2922CBD}" type="presOf" srcId="{E3466DF0-7864-48A8-9887-2541459363CA}" destId="{803949BE-D143-4681-99A1-C0A72593FB8B}" srcOrd="0" destOrd="0" presId="urn:microsoft.com/office/officeart/2005/8/layout/venn1"/>
    <dgm:cxn modelId="{0721C3AB-BC23-4A6E-9A76-17CDCE2C8CDB}" type="presOf" srcId="{80AA229F-5DC5-4A59-8780-C53969974595}" destId="{3C92770C-CA2A-4AAA-8235-5D126ED68997}" srcOrd="0" destOrd="0" presId="urn:microsoft.com/office/officeart/2005/8/layout/venn1"/>
    <dgm:cxn modelId="{F6A764F8-5923-45B1-B969-E89F20608F4E}" type="presOf" srcId="{C4051E88-DDF1-42CC-BADC-33D4CB01247D}" destId="{F21F4A68-9053-49BE-A293-DE683D6371EC}" srcOrd="1" destOrd="0" presId="urn:microsoft.com/office/officeart/2005/8/layout/venn1"/>
    <dgm:cxn modelId="{C7146954-7BDE-4037-ADA7-4111F631C789}" type="presOf" srcId="{FBA47D1D-FA0E-4354-A750-CC7EB8944BDB}" destId="{DD090077-600C-4D4D-AA82-BA03F903F997}" srcOrd="0" destOrd="0" presId="urn:microsoft.com/office/officeart/2005/8/layout/venn1"/>
    <dgm:cxn modelId="{3A848B28-14BB-4178-A96D-0C51A92BED1D}" srcId="{80AA229F-5DC5-4A59-8780-C53969974595}" destId="{E3466DF0-7864-48A8-9887-2541459363CA}" srcOrd="0" destOrd="0" parTransId="{02F9C265-A160-47A2-B4A9-5A0ACD2ACBF6}" sibTransId="{5DE4CC7E-7A92-487B-80D4-A6C203D830F3}"/>
    <dgm:cxn modelId="{AE989D42-F9AC-4644-B54D-B5CB1E00604E}" type="presParOf" srcId="{3C92770C-CA2A-4AAA-8235-5D126ED68997}" destId="{803949BE-D143-4681-99A1-C0A72593FB8B}" srcOrd="0" destOrd="0" presId="urn:microsoft.com/office/officeart/2005/8/layout/venn1"/>
    <dgm:cxn modelId="{3564939B-1BD6-4B1A-BB1B-76A43E5E8B84}" type="presParOf" srcId="{3C92770C-CA2A-4AAA-8235-5D126ED68997}" destId="{3115A522-4BAB-4CD0-95C3-A7A55E723A83}" srcOrd="1" destOrd="0" presId="urn:microsoft.com/office/officeart/2005/8/layout/venn1"/>
    <dgm:cxn modelId="{A47AD20E-BCCA-478D-BAB1-C7BA6066263E}" type="presParOf" srcId="{3C92770C-CA2A-4AAA-8235-5D126ED68997}" destId="{DD090077-600C-4D4D-AA82-BA03F903F997}" srcOrd="2" destOrd="0" presId="urn:microsoft.com/office/officeart/2005/8/layout/venn1"/>
    <dgm:cxn modelId="{864897E3-F5AE-4701-9145-9957A526710B}" type="presParOf" srcId="{3C92770C-CA2A-4AAA-8235-5D126ED68997}" destId="{43FCC0B1-322D-4F26-81E6-979B52D69C86}" srcOrd="3" destOrd="0" presId="urn:microsoft.com/office/officeart/2005/8/layout/venn1"/>
    <dgm:cxn modelId="{8CFC991D-81B2-4F65-A29D-11B2555CB3FA}" type="presParOf" srcId="{3C92770C-CA2A-4AAA-8235-5D126ED68997}" destId="{35F5D099-0A74-415A-8E72-31169F4C46CF}" srcOrd="4" destOrd="0" presId="urn:microsoft.com/office/officeart/2005/8/layout/venn1"/>
    <dgm:cxn modelId="{20E3AB8E-1AA9-401A-9FEF-839F060EE0D7}" type="presParOf" srcId="{3C92770C-CA2A-4AAA-8235-5D126ED68997}" destId="{F21F4A68-9053-49BE-A293-DE683D6371E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949BE-D143-4681-99A1-C0A72593FB8B}">
      <dsp:nvSpPr>
        <dsp:cNvPr id="0" name=""/>
        <dsp:cNvSpPr/>
      </dsp:nvSpPr>
      <dsp:spPr>
        <a:xfrm>
          <a:off x="3684711" y="72847"/>
          <a:ext cx="3496696" cy="349669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5600" kern="1200" dirty="0" smtClean="0"/>
            <a:t>Window Form</a:t>
          </a:r>
          <a:endParaRPr lang="zh-TW" altLang="en-US" sz="5600" kern="1200" dirty="0"/>
        </a:p>
      </dsp:txBody>
      <dsp:txXfrm>
        <a:off x="4150937" y="684769"/>
        <a:ext cx="2564244" cy="1573513"/>
      </dsp:txXfrm>
    </dsp:sp>
    <dsp:sp modelId="{DD090077-600C-4D4D-AA82-BA03F903F997}">
      <dsp:nvSpPr>
        <dsp:cNvPr id="0" name=""/>
        <dsp:cNvSpPr/>
      </dsp:nvSpPr>
      <dsp:spPr>
        <a:xfrm>
          <a:off x="4946436" y="2258283"/>
          <a:ext cx="3496696" cy="349669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5600" kern="1200" dirty="0" smtClean="0"/>
            <a:t>MS</a:t>
          </a:r>
          <a:r>
            <a:rPr lang="zh-TW" altLang="en-US" sz="5600" kern="1200" dirty="0" smtClean="0"/>
            <a:t> </a:t>
          </a:r>
          <a:r>
            <a:rPr lang="en-US" altLang="zh-TW" sz="5600" kern="1200" dirty="0" smtClean="0"/>
            <a:t>SQL</a:t>
          </a:r>
          <a:endParaRPr lang="zh-TW" altLang="en-US" sz="5600" kern="1200" dirty="0"/>
        </a:p>
      </dsp:txBody>
      <dsp:txXfrm>
        <a:off x="6015842" y="3161596"/>
        <a:ext cx="2098018" cy="1923183"/>
      </dsp:txXfrm>
    </dsp:sp>
    <dsp:sp modelId="{35F5D099-0A74-415A-8E72-31169F4C46CF}">
      <dsp:nvSpPr>
        <dsp:cNvPr id="0" name=""/>
        <dsp:cNvSpPr/>
      </dsp:nvSpPr>
      <dsp:spPr>
        <a:xfrm>
          <a:off x="2422986" y="2258283"/>
          <a:ext cx="3496696" cy="349669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5600" kern="1200" dirty="0" smtClean="0"/>
            <a:t>R</a:t>
          </a:r>
          <a:endParaRPr lang="zh-TW" altLang="en-US" sz="5600" kern="1200" dirty="0"/>
        </a:p>
      </dsp:txBody>
      <dsp:txXfrm>
        <a:off x="2752259" y="3161596"/>
        <a:ext cx="2098018" cy="1923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B3D0C-009C-4598-B7BD-B36179733C94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2581C-8089-4549-BFAD-6715F401A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498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要自己一個一個點連結</a:t>
            </a:r>
            <a:endParaRPr lang="en-US" altLang="zh-TW" dirty="0" smtClean="0"/>
          </a:p>
          <a:p>
            <a:r>
              <a:rPr lang="zh-TW" altLang="en-US" dirty="0" smtClean="0"/>
              <a:t>只能看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581C-8089-4549-BFAD-6715F401AA3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125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用上一頁下一頁的模式切換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SQLite</a:t>
            </a:r>
            <a:r>
              <a:rPr lang="zh-TW" altLang="en-US" dirty="0" smtClean="0"/>
              <a:t>收藏個股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581C-8089-4549-BFAD-6715F401AA3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98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6579-3E6F-4DE5-ABE4-C395C73D3F5B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0CD2-1DDD-4870-B422-3964CCF53D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5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6579-3E6F-4DE5-ABE4-C395C73D3F5B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0CD2-1DDD-4870-B422-3964CCF53D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3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6579-3E6F-4DE5-ABE4-C395C73D3F5B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0CD2-1DDD-4870-B422-3964CCF53D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70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6579-3E6F-4DE5-ABE4-C395C73D3F5B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0CD2-1DDD-4870-B422-3964CCF53D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9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6579-3E6F-4DE5-ABE4-C395C73D3F5B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0CD2-1DDD-4870-B422-3964CCF53D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26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6579-3E6F-4DE5-ABE4-C395C73D3F5B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0CD2-1DDD-4870-B422-3964CCF53D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02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6579-3E6F-4DE5-ABE4-C395C73D3F5B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0CD2-1DDD-4870-B422-3964CCF53D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06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6579-3E6F-4DE5-ABE4-C395C73D3F5B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0CD2-1DDD-4870-B422-3964CCF53D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61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6579-3E6F-4DE5-ABE4-C395C73D3F5B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0CD2-1DDD-4870-B422-3964CCF53D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03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6579-3E6F-4DE5-ABE4-C395C73D3F5B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0CD2-1DDD-4870-B422-3964CCF53D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55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6579-3E6F-4DE5-ABE4-C395C73D3F5B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0CD2-1DDD-4870-B422-3964CCF53D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1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C6579-3E6F-4DE5-ABE4-C395C73D3F5B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50CD2-1DDD-4870-B422-3964CCF53D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68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我的第一支</a:t>
            </a:r>
            <a:r>
              <a:rPr lang="en-US" altLang="zh-TW" dirty="0" smtClean="0"/>
              <a:t>R</a:t>
            </a:r>
            <a:r>
              <a:rPr lang="zh-TW" altLang="en-US" dirty="0" smtClean="0"/>
              <a:t>語言程式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8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遇到問題</a:t>
            </a:r>
            <a:r>
              <a:rPr lang="en-US" altLang="zh-TW" dirty="0" smtClean="0"/>
              <a:t>-</a:t>
            </a:r>
            <a:r>
              <a:rPr lang="zh-TW" altLang="en-US" dirty="0" smtClean="0"/>
              <a:t>模擬交易期</a:t>
            </a:r>
            <a:r>
              <a:rPr lang="en-US" altLang="zh-TW" dirty="0" smtClean="0"/>
              <a:t>(1/30 ~ 2/7)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台股資料同步</a:t>
            </a:r>
            <a:r>
              <a:rPr lang="zh-TW" altLang="en-US" dirty="0" smtClean="0"/>
              <a:t>問題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17" y="2900967"/>
            <a:ext cx="6776178" cy="360185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087" y="1825625"/>
            <a:ext cx="6134100" cy="26289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190963" y="1388825"/>
            <a:ext cx="292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2018/02/07</a:t>
            </a:r>
            <a:r>
              <a:rPr lang="zh-TW" altLang="en-US" dirty="0" smtClean="0"/>
              <a:t>取得</a:t>
            </a:r>
            <a:r>
              <a:rPr lang="en-US" altLang="zh-TW" dirty="0" smtClean="0"/>
              <a:t>1216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516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621874" y="482138"/>
            <a:ext cx="1629295" cy="9310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過濾股票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C#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621873" y="2101734"/>
            <a:ext cx="1629295" cy="9310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分類股票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ML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2992578" y="3721330"/>
            <a:ext cx="1629295" cy="9310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買進規則</a:t>
            </a:r>
            <a:endParaRPr lang="en-US" altLang="zh-TW" dirty="0" smtClean="0"/>
          </a:p>
          <a:p>
            <a:pPr algn="ctr"/>
            <a:r>
              <a:rPr lang="en-US" altLang="zh-TW" dirty="0"/>
              <a:t>R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4621873" y="5220392"/>
            <a:ext cx="1629295" cy="9310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對帳單紀錄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4" idx="2"/>
          </p:cNvCxnSpPr>
          <p:nvPr/>
        </p:nvCxnSpPr>
        <p:spPr>
          <a:xfrm flipH="1">
            <a:off x="5436519" y="1413163"/>
            <a:ext cx="3" cy="688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直線單箭頭接點 10"/>
          <p:cNvCxnSpPr>
            <a:stCxn id="5" idx="2"/>
            <a:endCxn id="6" idx="0"/>
          </p:cNvCxnSpPr>
          <p:nvPr/>
        </p:nvCxnSpPr>
        <p:spPr>
          <a:xfrm flipH="1">
            <a:off x="3807226" y="3032759"/>
            <a:ext cx="1629295" cy="688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" name="直線單箭頭接點 12"/>
          <p:cNvCxnSpPr>
            <a:stCxn id="6" idx="2"/>
            <a:endCxn id="7" idx="0"/>
          </p:cNvCxnSpPr>
          <p:nvPr/>
        </p:nvCxnSpPr>
        <p:spPr>
          <a:xfrm>
            <a:off x="3807226" y="4652355"/>
            <a:ext cx="1629295" cy="568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" name="圓角矩形 15"/>
          <p:cNvSpPr/>
          <p:nvPr/>
        </p:nvSpPr>
        <p:spPr>
          <a:xfrm>
            <a:off x="6370315" y="3731027"/>
            <a:ext cx="1629295" cy="9310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賣</a:t>
            </a:r>
            <a:r>
              <a:rPr lang="zh-TW" altLang="en-US" dirty="0"/>
              <a:t>出</a:t>
            </a:r>
            <a:r>
              <a:rPr lang="zh-TW" altLang="en-US" dirty="0" smtClean="0"/>
              <a:t>規則</a:t>
            </a:r>
            <a:endParaRPr lang="en-US" altLang="zh-TW" dirty="0" smtClean="0"/>
          </a:p>
          <a:p>
            <a:pPr algn="ctr"/>
            <a:r>
              <a:rPr lang="en-US" altLang="zh-TW" dirty="0"/>
              <a:t>R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5" idx="2"/>
            <a:endCxn id="16" idx="0"/>
          </p:cNvCxnSpPr>
          <p:nvPr/>
        </p:nvCxnSpPr>
        <p:spPr>
          <a:xfrm>
            <a:off x="5436521" y="3032759"/>
            <a:ext cx="1748442" cy="698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直線單箭頭接點 20"/>
          <p:cNvCxnSpPr>
            <a:stCxn id="16" idx="2"/>
            <a:endCxn id="7" idx="0"/>
          </p:cNvCxnSpPr>
          <p:nvPr/>
        </p:nvCxnSpPr>
        <p:spPr>
          <a:xfrm flipH="1">
            <a:off x="5436521" y="4662052"/>
            <a:ext cx="1748442" cy="558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6791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選股策略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從漲跌排行中選出股價</a:t>
            </a:r>
            <a:r>
              <a:rPr lang="en-US" altLang="zh-TW" dirty="0" smtClean="0">
                <a:solidFill>
                  <a:srgbClr val="FF0000"/>
                </a:solidFill>
              </a:rPr>
              <a:t>30~100</a:t>
            </a:r>
            <a:r>
              <a:rPr lang="zh-TW" altLang="en-US" dirty="0" smtClean="0">
                <a:solidFill>
                  <a:srgbClr val="FF0000"/>
                </a:solidFill>
              </a:rPr>
              <a:t>，成交量</a:t>
            </a:r>
            <a:r>
              <a:rPr lang="en-US" altLang="zh-TW" dirty="0" smtClean="0">
                <a:solidFill>
                  <a:srgbClr val="FF0000"/>
                </a:solidFill>
              </a:rPr>
              <a:t>1000</a:t>
            </a:r>
            <a:r>
              <a:rPr lang="zh-TW" altLang="en-US" dirty="0" smtClean="0">
                <a:solidFill>
                  <a:srgbClr val="FF0000"/>
                </a:solidFill>
              </a:rPr>
              <a:t>以上的股票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分析個股近一年</a:t>
            </a:r>
            <a:r>
              <a:rPr lang="zh-TW" altLang="en-US" dirty="0" smtClean="0"/>
              <a:t>趨勢</a:t>
            </a:r>
            <a:r>
              <a:rPr lang="en-US" altLang="zh-TW" dirty="0" smtClean="0"/>
              <a:t>(</a:t>
            </a:r>
            <a:r>
              <a:rPr lang="zh-TW" altLang="en-US" dirty="0" smtClean="0"/>
              <a:t>人</a:t>
            </a:r>
            <a:r>
              <a:rPr lang="zh-TW" altLang="en-US" dirty="0"/>
              <a:t>腦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zh-TW" altLang="en-US" dirty="0" smtClean="0"/>
              <a:t>分類強勢股、弱勢股、平盤向上股</a:t>
            </a:r>
            <a:r>
              <a:rPr lang="en-US" altLang="zh-TW" dirty="0" smtClean="0"/>
              <a:t>(</a:t>
            </a:r>
            <a:r>
              <a:rPr lang="zh-TW" altLang="en-US" dirty="0" smtClean="0"/>
              <a:t>手動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買進</a:t>
            </a:r>
            <a:r>
              <a:rPr lang="zh-TW" altLang="en-US" dirty="0" smtClean="0"/>
              <a:t>規則</a:t>
            </a:r>
            <a:endParaRPr lang="en-US" altLang="zh-TW" dirty="0" smtClean="0"/>
          </a:p>
          <a:p>
            <a:r>
              <a:rPr lang="zh-TW" altLang="en-US" smtClean="0"/>
              <a:t>賣出</a:t>
            </a:r>
            <a:r>
              <a:rPr lang="zh-TW" altLang="en-US" smtClean="0"/>
              <a:t>規則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826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選股</a:t>
            </a:r>
            <a:r>
              <a:rPr lang="zh-TW" altLang="en-US" dirty="0" smtClean="0"/>
              <a:t>策略</a:t>
            </a:r>
            <a:r>
              <a:rPr lang="en-US" altLang="zh-TW" dirty="0" smtClean="0"/>
              <a:t>-</a:t>
            </a:r>
            <a:r>
              <a:rPr lang="zh-TW" altLang="en-US" dirty="0"/>
              <a:t>強勢</a:t>
            </a:r>
            <a:r>
              <a:rPr lang="zh-TW" altLang="en-US" dirty="0" smtClean="0"/>
              <a:t>股買進規則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ma5&gt;ma10&gt;ma20&gt;ma60</a:t>
            </a:r>
          </a:p>
          <a:p>
            <a:r>
              <a:rPr lang="zh-TW" altLang="en-US" dirty="0"/>
              <a:t>跌回</a:t>
            </a:r>
            <a:r>
              <a:rPr lang="en-US" altLang="zh-TW" dirty="0" smtClean="0"/>
              <a:t>ma5</a:t>
            </a:r>
          </a:p>
          <a:p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價增量</a:t>
            </a:r>
            <a:r>
              <a:rPr lang="zh-TW" altLang="en-US" dirty="0" smtClean="0">
                <a:solidFill>
                  <a:schemeClr val="bg2">
                    <a:lumMod val="75000"/>
                  </a:schemeClr>
                </a:solidFill>
              </a:rPr>
              <a:t>長</a:t>
            </a:r>
            <a:endParaRPr lang="en-US" altLang="zh-TW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排定選股優先權</a:t>
            </a:r>
            <a:endParaRPr lang="en-US" altLang="zh-TW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406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賣出規則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庫存股</a:t>
            </a:r>
            <a:endParaRPr lang="en-US" altLang="zh-TW" dirty="0"/>
          </a:p>
          <a:p>
            <a:r>
              <a:rPr lang="zh-TW" altLang="en-US" dirty="0"/>
              <a:t>獲利</a:t>
            </a:r>
            <a:r>
              <a:rPr lang="en-US" altLang="zh-TW" dirty="0"/>
              <a:t>10% or </a:t>
            </a:r>
            <a:r>
              <a:rPr lang="zh-TW" altLang="en-US" dirty="0"/>
              <a:t>跌回</a:t>
            </a:r>
            <a:r>
              <a:rPr lang="en-US" altLang="zh-TW" dirty="0" smtClean="0"/>
              <a:t>ma20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77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第一版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Java+Jsp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7909922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3237" y="1807805"/>
            <a:ext cx="24955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第二版</a:t>
            </a:r>
            <a:r>
              <a:rPr lang="en-US" altLang="zh-TW" dirty="0" smtClean="0"/>
              <a:t>:C#+Windows Form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9171" y="1825625"/>
            <a:ext cx="92136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769979"/>
              </p:ext>
            </p:extLst>
          </p:nvPr>
        </p:nvGraphicFramePr>
        <p:xfrm>
          <a:off x="838200" y="349135"/>
          <a:ext cx="10866120" cy="582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54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遇到</a:t>
            </a:r>
            <a:r>
              <a:rPr lang="zh-TW" altLang="en-US" dirty="0" smtClean="0"/>
              <a:t>問題</a:t>
            </a:r>
            <a:r>
              <a:rPr lang="en-US" altLang="zh-TW" dirty="0" smtClean="0"/>
              <a:t>-coding</a:t>
            </a:r>
            <a:r>
              <a:rPr lang="zh-TW" altLang="en-US" dirty="0" smtClean="0"/>
              <a:t>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RTVS</a:t>
            </a:r>
            <a:r>
              <a:rPr lang="zh-TW" altLang="en-US" dirty="0" smtClean="0"/>
              <a:t>環境參數問題</a:t>
            </a:r>
            <a:endParaRPr lang="en-US" altLang="zh-TW" dirty="0" smtClean="0"/>
          </a:p>
          <a:p>
            <a:r>
              <a:rPr lang="zh-TW" altLang="en-US" dirty="0" smtClean="0"/>
              <a:t>台股資料遺失處理</a:t>
            </a:r>
            <a:endParaRPr lang="en-US" altLang="zh-TW" dirty="0"/>
          </a:p>
          <a:p>
            <a:pPr lvl="1"/>
            <a:r>
              <a:rPr lang="zh-TW" altLang="en-US" dirty="0" smtClean="0"/>
              <a:t>上市股票 </a:t>
            </a:r>
            <a:r>
              <a:rPr lang="en-US" altLang="zh-TW" dirty="0"/>
              <a:t>stock &lt;- </a:t>
            </a:r>
            <a:r>
              <a:rPr lang="en-US" altLang="zh-TW" dirty="0" err="1"/>
              <a:t>getSymbols</a:t>
            </a:r>
            <a:r>
              <a:rPr lang="en-US" altLang="zh-TW" dirty="0" smtClean="0"/>
              <a:t>(“2317.TW", </a:t>
            </a:r>
            <a:r>
              <a:rPr lang="en-US" altLang="zh-TW" dirty="0"/>
              <a:t>from="2017-01-01" ,</a:t>
            </a:r>
            <a:r>
              <a:rPr lang="en-US" altLang="zh-TW" dirty="0" err="1"/>
              <a:t>src</a:t>
            </a:r>
            <a:r>
              <a:rPr lang="en-US" altLang="zh-TW" dirty="0"/>
              <a:t> = "yahoo")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上櫃股票 </a:t>
            </a:r>
            <a:r>
              <a:rPr lang="en-US" altLang="zh-TW" dirty="0"/>
              <a:t>stock &lt;- </a:t>
            </a:r>
            <a:r>
              <a:rPr lang="en-US" altLang="zh-TW" dirty="0" err="1"/>
              <a:t>getSymbols</a:t>
            </a:r>
            <a:r>
              <a:rPr lang="en-US" altLang="zh-TW" dirty="0"/>
              <a:t>("6138.TWO", from="2017-01-01" ,</a:t>
            </a:r>
            <a:r>
              <a:rPr lang="en-US" altLang="zh-TW" dirty="0" err="1"/>
              <a:t>src</a:t>
            </a:r>
            <a:r>
              <a:rPr lang="en-US" altLang="zh-TW" dirty="0"/>
              <a:t> = "yahoo</a:t>
            </a:r>
            <a:r>
              <a:rPr lang="en-US" altLang="zh-TW" dirty="0" smtClean="0"/>
              <a:t>")</a:t>
            </a:r>
          </a:p>
          <a:p>
            <a:r>
              <a:rPr lang="zh-TW" altLang="en-US" dirty="0" smtClean="0"/>
              <a:t>台股資料同步問題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err="1" smtClean="0"/>
              <a:t>Quantmod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SaveChart</a:t>
            </a:r>
            <a:r>
              <a:rPr lang="zh-TW" altLang="en-US" dirty="0" smtClean="0"/>
              <a:t> 檔名問題</a:t>
            </a:r>
            <a:endParaRPr lang="en-US" altLang="zh-TW" dirty="0" smtClean="0"/>
          </a:p>
          <a:p>
            <a:pPr lvl="1"/>
            <a:r>
              <a:rPr lang="en-US" altLang="zh-TW" dirty="0" err="1"/>
              <a:t>chartSeries</a:t>
            </a:r>
            <a:r>
              <a:rPr lang="en-US" altLang="zh-TW" dirty="0"/>
              <a:t>(stock['{1}::{2}'],name='{3}')"</a:t>
            </a:r>
            <a:endParaRPr lang="en-US" altLang="zh-TW" dirty="0" smtClean="0"/>
          </a:p>
          <a:p>
            <a:r>
              <a:rPr lang="en-US" altLang="zh-TW" dirty="0" err="1"/>
              <a:t>Quantmod</a:t>
            </a:r>
            <a:r>
              <a:rPr lang="zh-TW" altLang="en-US" dirty="0"/>
              <a:t> </a:t>
            </a:r>
            <a:r>
              <a:rPr lang="en-US" altLang="zh-TW" dirty="0" err="1"/>
              <a:t>SaveChart</a:t>
            </a:r>
            <a:r>
              <a:rPr lang="zh-TW" altLang="en-US" dirty="0" smtClean="0"/>
              <a:t> 連續出圖</a:t>
            </a:r>
            <a:r>
              <a:rPr lang="en-US" altLang="zh-TW" dirty="0" smtClean="0"/>
              <a:t>Bug</a:t>
            </a:r>
          </a:p>
          <a:p>
            <a:r>
              <a:rPr lang="en-US" altLang="zh-TW" dirty="0" err="1" smtClean="0"/>
              <a:t>Rengine</a:t>
            </a:r>
            <a:r>
              <a:rPr lang="zh-TW" altLang="en-US" dirty="0" smtClean="0"/>
              <a:t> 無法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Muitiple</a:t>
            </a:r>
            <a:r>
              <a:rPr lang="en-US" altLang="zh-TW" dirty="0" smtClean="0"/>
              <a:t> Window</a:t>
            </a:r>
          </a:p>
          <a:p>
            <a:r>
              <a:rPr lang="en-US" altLang="zh-TW" dirty="0" err="1" smtClean="0"/>
              <a:t>RDotNet</a:t>
            </a:r>
            <a:r>
              <a:rPr lang="en-US" altLang="zh-TW" dirty="0" smtClean="0"/>
              <a:t> </a:t>
            </a:r>
            <a:r>
              <a:rPr lang="zh-TW" altLang="en-US" dirty="0" smtClean="0"/>
              <a:t>輸出資料到</a:t>
            </a:r>
            <a:r>
              <a:rPr lang="en-US" altLang="zh-TW" dirty="0" smtClean="0"/>
              <a:t>C#</a:t>
            </a:r>
          </a:p>
          <a:p>
            <a:pPr lvl="1"/>
            <a:r>
              <a:rPr lang="en-US" altLang="zh-TW" dirty="0"/>
              <a:t>https://stackoverflow.com/questions/26180506/c-sharp-not-connecting-to-r-using-rdotnet</a:t>
            </a:r>
          </a:p>
        </p:txBody>
      </p:sp>
    </p:spTree>
    <p:extLst>
      <p:ext uri="{BB962C8B-B14F-4D97-AF65-F5344CB8AC3E}">
        <p14:creationId xmlns:p14="http://schemas.microsoft.com/office/powerpoint/2010/main" val="31858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239</Words>
  <Application>Microsoft Office PowerPoint</Application>
  <PresentationFormat>寬螢幕</PresentationFormat>
  <Paragraphs>52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我的第一支R語言程式</vt:lpstr>
      <vt:lpstr>PowerPoint 簡報</vt:lpstr>
      <vt:lpstr>選股策略</vt:lpstr>
      <vt:lpstr>選股策略-強勢股買進規則</vt:lpstr>
      <vt:lpstr>賣出規則</vt:lpstr>
      <vt:lpstr>第一版:Java+Jsp</vt:lpstr>
      <vt:lpstr>第二版:C#+Windows Form</vt:lpstr>
      <vt:lpstr>PowerPoint 簡報</vt:lpstr>
      <vt:lpstr>遇到問題-coding期</vt:lpstr>
      <vt:lpstr>遇到問題-模擬交易期(1/30 ~ 2/7)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我的第一支R語言程式</dc:title>
  <dc:creator>J00A3021</dc:creator>
  <cp:lastModifiedBy>J00A3021</cp:lastModifiedBy>
  <cp:revision>50</cp:revision>
  <dcterms:created xsi:type="dcterms:W3CDTF">2018-01-09T09:03:01Z</dcterms:created>
  <dcterms:modified xsi:type="dcterms:W3CDTF">2018-02-07T02:26:30Z</dcterms:modified>
</cp:coreProperties>
</file>