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charts/chart3.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260" r:id="rId3"/>
    <p:sldId id="258" r:id="rId4"/>
    <p:sldId id="259" r:id="rId5"/>
    <p:sldId id="262" r:id="rId6"/>
    <p:sldId id="263" r:id="rId7"/>
    <p:sldId id="267" r:id="rId8"/>
    <p:sldId id="272" r:id="rId9"/>
    <p:sldId id="271" r:id="rId10"/>
    <p:sldId id="265" r:id="rId11"/>
    <p:sldId id="270" r:id="rId12"/>
    <p:sldId id="318" r:id="rId13"/>
    <p:sldId id="273" r:id="rId14"/>
    <p:sldId id="264" r:id="rId15"/>
    <p:sldId id="276" r:id="rId16"/>
    <p:sldId id="275" r:id="rId17"/>
    <p:sldId id="282" r:id="rId18"/>
    <p:sldId id="283" r:id="rId19"/>
    <p:sldId id="286" r:id="rId20"/>
    <p:sldId id="274" r:id="rId21"/>
    <p:sldId id="287" r:id="rId22"/>
    <p:sldId id="284" r:id="rId23"/>
    <p:sldId id="279" r:id="rId24"/>
    <p:sldId id="295" r:id="rId25"/>
    <p:sldId id="293" r:id="rId26"/>
    <p:sldId id="296" r:id="rId27"/>
    <p:sldId id="297" r:id="rId28"/>
    <p:sldId id="299" r:id="rId29"/>
    <p:sldId id="298" r:id="rId30"/>
    <p:sldId id="320" r:id="rId31"/>
    <p:sldId id="321" r:id="rId32"/>
    <p:sldId id="292" r:id="rId33"/>
    <p:sldId id="300" r:id="rId34"/>
    <p:sldId id="304" r:id="rId35"/>
    <p:sldId id="305" r:id="rId36"/>
    <p:sldId id="303" r:id="rId37"/>
    <p:sldId id="302" r:id="rId38"/>
    <p:sldId id="307" r:id="rId39"/>
    <p:sldId id="306" r:id="rId40"/>
    <p:sldId id="301" r:id="rId41"/>
    <p:sldId id="308" r:id="rId42"/>
    <p:sldId id="310" r:id="rId43"/>
    <p:sldId id="314" r:id="rId44"/>
    <p:sldId id="322" r:id="rId45"/>
    <p:sldId id="323" r:id="rId46"/>
    <p:sldId id="324" r:id="rId47"/>
    <p:sldId id="278" r:id="rId48"/>
    <p:sldId id="317" r:id="rId49"/>
    <p:sldId id="316" r:id="rId50"/>
    <p:sldId id="315" r:id="rId51"/>
    <p:sldId id="325" r:id="rId52"/>
    <p:sldId id="326" r:id="rId53"/>
    <p:sldId id="331" r:id="rId54"/>
    <p:sldId id="330" r:id="rId55"/>
    <p:sldId id="329" r:id="rId56"/>
    <p:sldId id="334" r:id="rId57"/>
    <p:sldId id="333" r:id="rId58"/>
    <p:sldId id="332" r:id="rId59"/>
    <p:sldId id="328" r:id="rId60"/>
    <p:sldId id="335" r:id="rId61"/>
    <p:sldId id="336" r:id="rId62"/>
    <p:sldId id="338" r:id="rId63"/>
    <p:sldId id="337" r:id="rId64"/>
    <p:sldId id="346" r:id="rId65"/>
    <p:sldId id="340" r:id="rId66"/>
    <p:sldId id="344" r:id="rId67"/>
    <p:sldId id="339" r:id="rId68"/>
    <p:sldId id="341" r:id="rId69"/>
    <p:sldId id="345" r:id="rId70"/>
    <p:sldId id="342" r:id="rId71"/>
    <p:sldId id="343" r:id="rId72"/>
    <p:sldId id="257" r:id="rId73"/>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0016" autoAdjust="0"/>
    <p:restoredTop sz="96583" autoAdjust="0"/>
  </p:normalViewPr>
  <p:slideViewPr>
    <p:cSldViewPr>
      <p:cViewPr>
        <p:scale>
          <a:sx n="75" d="100"/>
          <a:sy n="75" d="100"/>
        </p:scale>
        <p:origin x="-306" y="-4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oleObject" Target="file:///C:\Documents%20and%20Settings\Administrator\&#26700;&#38754;\&#27604;&#36611;&#22294;&#34920;\&#26032;&#22686;Microsoft%20Office%20Excel%20&#24037;&#20316;&#34920;.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Documents%20and%20Settings\Administrator\&#26700;&#38754;\&#27604;&#36611;&#22294;&#34920;\&#21213;&#29575;.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Documents%20and%20Settings\Administrator\&#26700;&#38754;\&#27604;&#36611;&#22294;&#34920;\&#32317;&#29554;&#21033;&#40670;&#25976;.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Documents%20and%20Settings\Administrator\&#26700;&#38754;\&#27604;&#36611;&#22294;&#34920;\&#24179;&#22343;&#29554;&#21033;&#40670;&#25976;.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Documents%20and%20Settings\Administrator\&#26700;&#38754;\&#27604;&#36611;&#22294;&#34920;\&#39080;&#38570;&#22577;&#37228;.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TW"/>
  <c:chart>
    <c:title>
      <c:tx>
        <c:rich>
          <a:bodyPr/>
          <a:lstStyle/>
          <a:p>
            <a:pPr>
              <a:defRPr/>
            </a:pPr>
            <a:r>
              <a:rPr lang="zh-TW"/>
              <a:t>交易次數</a:t>
            </a:r>
          </a:p>
        </c:rich>
      </c:tx>
      <c:layout/>
    </c:title>
    <c:plotArea>
      <c:layout/>
      <c:barChart>
        <c:barDir val="bar"/>
        <c:grouping val="clustered"/>
        <c:ser>
          <c:idx val="0"/>
          <c:order val="0"/>
          <c:tx>
            <c:strRef>
              <c:f>Sheet1!$A$1</c:f>
              <c:strCache>
                <c:ptCount val="1"/>
                <c:pt idx="0">
                  <c:v>本研究模型</c:v>
                </c:pt>
              </c:strCache>
            </c:strRef>
          </c:tx>
          <c:val>
            <c:numRef>
              <c:f>Sheet1!$B$1</c:f>
              <c:numCache>
                <c:formatCode>General</c:formatCode>
                <c:ptCount val="1"/>
                <c:pt idx="0">
                  <c:v>205.29</c:v>
                </c:pt>
              </c:numCache>
            </c:numRef>
          </c:val>
        </c:ser>
        <c:ser>
          <c:idx val="1"/>
          <c:order val="1"/>
          <c:tx>
            <c:strRef>
              <c:f>Sheet1!$A$2</c:f>
              <c:strCache>
                <c:ptCount val="1"/>
                <c:pt idx="0">
                  <c:v>無模糊化模型</c:v>
                </c:pt>
              </c:strCache>
            </c:strRef>
          </c:tx>
          <c:val>
            <c:numRef>
              <c:f>Sheet1!$B$2</c:f>
              <c:numCache>
                <c:formatCode>General</c:formatCode>
                <c:ptCount val="1"/>
                <c:pt idx="0">
                  <c:v>168.54</c:v>
                </c:pt>
              </c:numCache>
            </c:numRef>
          </c:val>
        </c:ser>
        <c:ser>
          <c:idx val="2"/>
          <c:order val="2"/>
          <c:tx>
            <c:strRef>
              <c:f>Sheet1!$A$3</c:f>
              <c:strCache>
                <c:ptCount val="1"/>
                <c:pt idx="0">
                  <c:v>固定天期模型</c:v>
                </c:pt>
              </c:strCache>
            </c:strRef>
          </c:tx>
          <c:val>
            <c:numRef>
              <c:f>Sheet1!$B$3</c:f>
              <c:numCache>
                <c:formatCode>General</c:formatCode>
                <c:ptCount val="1"/>
                <c:pt idx="0">
                  <c:v>200.83</c:v>
                </c:pt>
              </c:numCache>
            </c:numRef>
          </c:val>
        </c:ser>
        <c:ser>
          <c:idx val="3"/>
          <c:order val="3"/>
          <c:tx>
            <c:strRef>
              <c:f>Sheet1!$A$4</c:f>
              <c:strCache>
                <c:ptCount val="1"/>
                <c:pt idx="0">
                  <c:v>凱利公式模型</c:v>
                </c:pt>
              </c:strCache>
            </c:strRef>
          </c:tx>
          <c:val>
            <c:numRef>
              <c:f>Sheet1!$B$4</c:f>
              <c:numCache>
                <c:formatCode>General</c:formatCode>
                <c:ptCount val="1"/>
                <c:pt idx="0">
                  <c:v>229.38000000000014</c:v>
                </c:pt>
              </c:numCache>
            </c:numRef>
          </c:val>
        </c:ser>
        <c:ser>
          <c:idx val="4"/>
          <c:order val="4"/>
          <c:tx>
            <c:strRef>
              <c:f>Sheet1!$A$5</c:f>
              <c:strCache>
                <c:ptCount val="1"/>
                <c:pt idx="0">
                  <c:v>無籌碼避險模型</c:v>
                </c:pt>
              </c:strCache>
            </c:strRef>
          </c:tx>
          <c:val>
            <c:numRef>
              <c:f>Sheet1!$B$5</c:f>
              <c:numCache>
                <c:formatCode>General</c:formatCode>
                <c:ptCount val="1"/>
                <c:pt idx="0">
                  <c:v>240.04</c:v>
                </c:pt>
              </c:numCache>
            </c:numRef>
          </c:val>
        </c:ser>
        <c:ser>
          <c:idx val="5"/>
          <c:order val="5"/>
          <c:tx>
            <c:strRef>
              <c:f>Sheet1!$A$6</c:f>
              <c:strCache>
                <c:ptCount val="1"/>
                <c:pt idx="0">
                  <c:v>無停損停利模型</c:v>
                </c:pt>
              </c:strCache>
            </c:strRef>
          </c:tx>
          <c:val>
            <c:numRef>
              <c:f>Sheet1!$B$6</c:f>
              <c:numCache>
                <c:formatCode>General</c:formatCode>
                <c:ptCount val="1"/>
                <c:pt idx="0">
                  <c:v>166.75</c:v>
                </c:pt>
              </c:numCache>
            </c:numRef>
          </c:val>
        </c:ser>
        <c:axId val="66600320"/>
        <c:axId val="66610304"/>
      </c:barChart>
      <c:catAx>
        <c:axId val="66600320"/>
        <c:scaling>
          <c:orientation val="minMax"/>
        </c:scaling>
        <c:delete val="1"/>
        <c:axPos val="l"/>
        <c:majorTickMark val="none"/>
        <c:tickLblPos val="nextTo"/>
        <c:crossAx val="66610304"/>
        <c:crosses val="autoZero"/>
        <c:auto val="1"/>
        <c:lblAlgn val="ctr"/>
        <c:lblOffset val="100"/>
      </c:catAx>
      <c:valAx>
        <c:axId val="66610304"/>
        <c:scaling>
          <c:orientation val="minMax"/>
        </c:scaling>
        <c:axPos val="b"/>
        <c:majorGridlines/>
        <c:numFmt formatCode="General" sourceLinked="1"/>
        <c:majorTickMark val="none"/>
        <c:tickLblPos val="nextTo"/>
        <c:crossAx val="66600320"/>
        <c:crosses val="autoZero"/>
        <c:crossBetween val="between"/>
      </c:valAx>
    </c:plotArea>
    <c:legend>
      <c:legendPos val="r"/>
      <c:layout>
        <c:manualLayout>
          <c:xMode val="edge"/>
          <c:yMode val="edge"/>
          <c:x val="0.76477427929179664"/>
          <c:y val="0.33221814720456955"/>
          <c:w val="0.22402311676435865"/>
          <c:h val="0.50221608247711258"/>
        </c:manualLayout>
      </c:layout>
      <c:txPr>
        <a:bodyPr/>
        <a:lstStyle/>
        <a:p>
          <a:pPr>
            <a:defRPr sz="1400"/>
          </a:pPr>
          <a:endParaRPr lang="zh-TW"/>
        </a:p>
      </c:txPr>
    </c:legend>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TW"/>
  <c:chart>
    <c:title>
      <c:tx>
        <c:rich>
          <a:bodyPr/>
          <a:lstStyle/>
          <a:p>
            <a:pPr>
              <a:defRPr/>
            </a:pPr>
            <a:r>
              <a:rPr lang="zh-TW" altLang="en-US"/>
              <a:t>勝率</a:t>
            </a:r>
            <a:endParaRPr lang="zh-TW"/>
          </a:p>
        </c:rich>
      </c:tx>
      <c:layout/>
    </c:title>
    <c:plotArea>
      <c:layout/>
      <c:barChart>
        <c:barDir val="bar"/>
        <c:grouping val="clustered"/>
        <c:ser>
          <c:idx val="0"/>
          <c:order val="0"/>
          <c:tx>
            <c:strRef>
              <c:f>Sheet1!$A$1</c:f>
              <c:strCache>
                <c:ptCount val="1"/>
                <c:pt idx="0">
                  <c:v>本研究模型</c:v>
                </c:pt>
              </c:strCache>
            </c:strRef>
          </c:tx>
          <c:val>
            <c:numRef>
              <c:f>Sheet1!$B$1</c:f>
              <c:numCache>
                <c:formatCode>General</c:formatCode>
                <c:ptCount val="1"/>
                <c:pt idx="0">
                  <c:v>0.74000000000000055</c:v>
                </c:pt>
              </c:numCache>
            </c:numRef>
          </c:val>
        </c:ser>
        <c:ser>
          <c:idx val="1"/>
          <c:order val="1"/>
          <c:tx>
            <c:strRef>
              <c:f>Sheet1!$A$2</c:f>
              <c:strCache>
                <c:ptCount val="1"/>
                <c:pt idx="0">
                  <c:v>無模糊化模型</c:v>
                </c:pt>
              </c:strCache>
            </c:strRef>
          </c:tx>
          <c:val>
            <c:numRef>
              <c:f>Sheet1!$B$2</c:f>
              <c:numCache>
                <c:formatCode>General</c:formatCode>
                <c:ptCount val="1"/>
                <c:pt idx="0">
                  <c:v>0.66000000000000081</c:v>
                </c:pt>
              </c:numCache>
            </c:numRef>
          </c:val>
        </c:ser>
        <c:ser>
          <c:idx val="2"/>
          <c:order val="2"/>
          <c:tx>
            <c:strRef>
              <c:f>Sheet1!$A$3</c:f>
              <c:strCache>
                <c:ptCount val="1"/>
                <c:pt idx="0">
                  <c:v>固定天期模型</c:v>
                </c:pt>
              </c:strCache>
            </c:strRef>
          </c:tx>
          <c:val>
            <c:numRef>
              <c:f>Sheet1!$B$3</c:f>
              <c:numCache>
                <c:formatCode>General</c:formatCode>
                <c:ptCount val="1"/>
                <c:pt idx="0">
                  <c:v>0.73000000000000054</c:v>
                </c:pt>
              </c:numCache>
            </c:numRef>
          </c:val>
        </c:ser>
        <c:ser>
          <c:idx val="3"/>
          <c:order val="3"/>
          <c:tx>
            <c:strRef>
              <c:f>Sheet1!$A$4</c:f>
              <c:strCache>
                <c:ptCount val="1"/>
                <c:pt idx="0">
                  <c:v>凱利公式模型</c:v>
                </c:pt>
              </c:strCache>
            </c:strRef>
          </c:tx>
          <c:val>
            <c:numRef>
              <c:f>Sheet1!$B$4</c:f>
              <c:numCache>
                <c:formatCode>General</c:formatCode>
                <c:ptCount val="1"/>
                <c:pt idx="0">
                  <c:v>0.71000000000000052</c:v>
                </c:pt>
              </c:numCache>
            </c:numRef>
          </c:val>
        </c:ser>
        <c:ser>
          <c:idx val="4"/>
          <c:order val="4"/>
          <c:tx>
            <c:strRef>
              <c:f>Sheet1!$A$5</c:f>
              <c:strCache>
                <c:ptCount val="1"/>
                <c:pt idx="0">
                  <c:v>無籌碼避險模型</c:v>
                </c:pt>
              </c:strCache>
            </c:strRef>
          </c:tx>
          <c:val>
            <c:numRef>
              <c:f>Sheet1!$B$5</c:f>
              <c:numCache>
                <c:formatCode>General</c:formatCode>
                <c:ptCount val="1"/>
                <c:pt idx="0">
                  <c:v>0.70000000000000051</c:v>
                </c:pt>
              </c:numCache>
            </c:numRef>
          </c:val>
        </c:ser>
        <c:ser>
          <c:idx val="5"/>
          <c:order val="5"/>
          <c:tx>
            <c:strRef>
              <c:f>Sheet1!$A$6</c:f>
              <c:strCache>
                <c:ptCount val="1"/>
                <c:pt idx="0">
                  <c:v>無停損停利模型</c:v>
                </c:pt>
              </c:strCache>
            </c:strRef>
          </c:tx>
          <c:val>
            <c:numRef>
              <c:f>Sheet1!$B$6</c:f>
              <c:numCache>
                <c:formatCode>General</c:formatCode>
                <c:ptCount val="1"/>
                <c:pt idx="0">
                  <c:v>0.63000000000000056</c:v>
                </c:pt>
              </c:numCache>
            </c:numRef>
          </c:val>
        </c:ser>
        <c:axId val="66438272"/>
        <c:axId val="66439808"/>
      </c:barChart>
      <c:catAx>
        <c:axId val="66438272"/>
        <c:scaling>
          <c:orientation val="minMax"/>
        </c:scaling>
        <c:delete val="1"/>
        <c:axPos val="l"/>
        <c:majorTickMark val="none"/>
        <c:tickLblPos val="nextTo"/>
        <c:crossAx val="66439808"/>
        <c:crosses val="autoZero"/>
        <c:auto val="1"/>
        <c:lblAlgn val="ctr"/>
        <c:lblOffset val="100"/>
      </c:catAx>
      <c:valAx>
        <c:axId val="66439808"/>
        <c:scaling>
          <c:orientation val="minMax"/>
        </c:scaling>
        <c:axPos val="b"/>
        <c:majorGridlines/>
        <c:numFmt formatCode="General" sourceLinked="1"/>
        <c:majorTickMark val="none"/>
        <c:tickLblPos val="nextTo"/>
        <c:crossAx val="66438272"/>
        <c:crosses val="autoZero"/>
        <c:crossBetween val="between"/>
      </c:valAx>
    </c:plotArea>
    <c:legend>
      <c:legendPos val="r"/>
      <c:layout/>
      <c:txPr>
        <a:bodyPr/>
        <a:lstStyle/>
        <a:p>
          <a:pPr>
            <a:defRPr sz="1400"/>
          </a:pPr>
          <a:endParaRPr lang="zh-TW"/>
        </a:p>
      </c:txPr>
    </c:legend>
    <c:plotVisOnly val="1"/>
    <c:dispBlanksAs val="gap"/>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zh-TW"/>
  <c:chart>
    <c:title>
      <c:tx>
        <c:rich>
          <a:bodyPr/>
          <a:lstStyle/>
          <a:p>
            <a:pPr>
              <a:defRPr/>
            </a:pPr>
            <a:r>
              <a:rPr lang="zh-TW" altLang="en-US"/>
              <a:t>總獲利點數</a:t>
            </a:r>
            <a:endParaRPr lang="zh-TW"/>
          </a:p>
        </c:rich>
      </c:tx>
      <c:layout/>
    </c:title>
    <c:plotArea>
      <c:layout/>
      <c:barChart>
        <c:barDir val="bar"/>
        <c:grouping val="clustered"/>
        <c:ser>
          <c:idx val="0"/>
          <c:order val="0"/>
          <c:tx>
            <c:strRef>
              <c:f>Sheet1!$A$1</c:f>
              <c:strCache>
                <c:ptCount val="1"/>
                <c:pt idx="0">
                  <c:v>本研究模型</c:v>
                </c:pt>
              </c:strCache>
            </c:strRef>
          </c:tx>
          <c:val>
            <c:numRef>
              <c:f>Sheet1!$B$1</c:f>
              <c:numCache>
                <c:formatCode>General</c:formatCode>
                <c:ptCount val="1"/>
                <c:pt idx="0">
                  <c:v>7923</c:v>
                </c:pt>
              </c:numCache>
            </c:numRef>
          </c:val>
        </c:ser>
        <c:ser>
          <c:idx val="1"/>
          <c:order val="1"/>
          <c:tx>
            <c:strRef>
              <c:f>Sheet1!$A$2</c:f>
              <c:strCache>
                <c:ptCount val="1"/>
                <c:pt idx="0">
                  <c:v>無模糊化模型</c:v>
                </c:pt>
              </c:strCache>
            </c:strRef>
          </c:tx>
          <c:val>
            <c:numRef>
              <c:f>Sheet1!$B$2</c:f>
              <c:numCache>
                <c:formatCode>General</c:formatCode>
                <c:ptCount val="1"/>
                <c:pt idx="0">
                  <c:v>4725</c:v>
                </c:pt>
              </c:numCache>
            </c:numRef>
          </c:val>
        </c:ser>
        <c:ser>
          <c:idx val="2"/>
          <c:order val="2"/>
          <c:tx>
            <c:strRef>
              <c:f>Sheet1!$A$3</c:f>
              <c:strCache>
                <c:ptCount val="1"/>
                <c:pt idx="0">
                  <c:v>固定天期模型</c:v>
                </c:pt>
              </c:strCache>
            </c:strRef>
          </c:tx>
          <c:val>
            <c:numRef>
              <c:f>Sheet1!$B$3</c:f>
              <c:numCache>
                <c:formatCode>General</c:formatCode>
                <c:ptCount val="1"/>
                <c:pt idx="0">
                  <c:v>8336</c:v>
                </c:pt>
              </c:numCache>
            </c:numRef>
          </c:val>
        </c:ser>
        <c:ser>
          <c:idx val="3"/>
          <c:order val="3"/>
          <c:tx>
            <c:strRef>
              <c:f>Sheet1!$A$4</c:f>
              <c:strCache>
                <c:ptCount val="1"/>
                <c:pt idx="0">
                  <c:v>凱利公式模型</c:v>
                </c:pt>
              </c:strCache>
            </c:strRef>
          </c:tx>
          <c:val>
            <c:numRef>
              <c:f>Sheet1!$B$4</c:f>
              <c:numCache>
                <c:formatCode>General</c:formatCode>
                <c:ptCount val="1"/>
                <c:pt idx="0">
                  <c:v>8867</c:v>
                </c:pt>
              </c:numCache>
            </c:numRef>
          </c:val>
        </c:ser>
        <c:ser>
          <c:idx val="4"/>
          <c:order val="4"/>
          <c:tx>
            <c:strRef>
              <c:f>Sheet1!$A$5</c:f>
              <c:strCache>
                <c:ptCount val="1"/>
                <c:pt idx="0">
                  <c:v>無籌碼避險模型</c:v>
                </c:pt>
              </c:strCache>
            </c:strRef>
          </c:tx>
          <c:val>
            <c:numRef>
              <c:f>Sheet1!$B$5</c:f>
              <c:numCache>
                <c:formatCode>General</c:formatCode>
                <c:ptCount val="1"/>
                <c:pt idx="0">
                  <c:v>8218</c:v>
                </c:pt>
              </c:numCache>
            </c:numRef>
          </c:val>
        </c:ser>
        <c:ser>
          <c:idx val="5"/>
          <c:order val="5"/>
          <c:tx>
            <c:strRef>
              <c:f>Sheet1!$A$6</c:f>
              <c:strCache>
                <c:ptCount val="1"/>
                <c:pt idx="0">
                  <c:v>無停損停利模型</c:v>
                </c:pt>
              </c:strCache>
            </c:strRef>
          </c:tx>
          <c:val>
            <c:numRef>
              <c:f>Sheet1!$B$6</c:f>
              <c:numCache>
                <c:formatCode>General</c:formatCode>
                <c:ptCount val="1"/>
                <c:pt idx="0">
                  <c:v>-618</c:v>
                </c:pt>
              </c:numCache>
            </c:numRef>
          </c:val>
        </c:ser>
        <c:axId val="67484288"/>
        <c:axId val="67494272"/>
      </c:barChart>
      <c:catAx>
        <c:axId val="67484288"/>
        <c:scaling>
          <c:orientation val="minMax"/>
        </c:scaling>
        <c:delete val="1"/>
        <c:axPos val="l"/>
        <c:majorTickMark val="none"/>
        <c:tickLblPos val="nextTo"/>
        <c:crossAx val="67494272"/>
        <c:crosses val="autoZero"/>
        <c:auto val="1"/>
        <c:lblAlgn val="ctr"/>
        <c:lblOffset val="100"/>
      </c:catAx>
      <c:valAx>
        <c:axId val="67494272"/>
        <c:scaling>
          <c:orientation val="minMax"/>
        </c:scaling>
        <c:axPos val="b"/>
        <c:majorGridlines/>
        <c:numFmt formatCode="General" sourceLinked="1"/>
        <c:majorTickMark val="none"/>
        <c:tickLblPos val="nextTo"/>
        <c:crossAx val="67484288"/>
        <c:crosses val="autoZero"/>
        <c:crossBetween val="between"/>
      </c:valAx>
    </c:plotArea>
    <c:legend>
      <c:legendPos val="r"/>
      <c:layout/>
      <c:txPr>
        <a:bodyPr/>
        <a:lstStyle/>
        <a:p>
          <a:pPr>
            <a:defRPr sz="1400"/>
          </a:pPr>
          <a:endParaRPr lang="zh-TW"/>
        </a:p>
      </c:txPr>
    </c:legend>
    <c:plotVisOnly val="1"/>
    <c:dispBlanksAs val="gap"/>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zh-TW"/>
  <c:chart>
    <c:title>
      <c:tx>
        <c:rich>
          <a:bodyPr/>
          <a:lstStyle/>
          <a:p>
            <a:pPr>
              <a:defRPr/>
            </a:pPr>
            <a:r>
              <a:rPr lang="zh-TW" sz="1800" b="1" i="0" baseline="0" dirty="0" smtClean="0"/>
              <a:t>平均獲利點數</a:t>
            </a:r>
            <a:endParaRPr lang="zh-TW" sz="1800" b="1" i="0" baseline="0" dirty="0"/>
          </a:p>
        </c:rich>
      </c:tx>
      <c:layout/>
    </c:title>
    <c:plotArea>
      <c:layout/>
      <c:barChart>
        <c:barDir val="bar"/>
        <c:grouping val="clustered"/>
        <c:ser>
          <c:idx val="0"/>
          <c:order val="0"/>
          <c:tx>
            <c:strRef>
              <c:f>Sheet1!$A$1</c:f>
              <c:strCache>
                <c:ptCount val="1"/>
                <c:pt idx="0">
                  <c:v>本研究模型</c:v>
                </c:pt>
              </c:strCache>
            </c:strRef>
          </c:tx>
          <c:val>
            <c:numRef>
              <c:f>Sheet1!$B$1</c:f>
              <c:numCache>
                <c:formatCode>General</c:formatCode>
                <c:ptCount val="1"/>
                <c:pt idx="0">
                  <c:v>38.309999999999995</c:v>
                </c:pt>
              </c:numCache>
            </c:numRef>
          </c:val>
        </c:ser>
        <c:ser>
          <c:idx val="1"/>
          <c:order val="1"/>
          <c:tx>
            <c:strRef>
              <c:f>Sheet1!$A$2</c:f>
              <c:strCache>
                <c:ptCount val="1"/>
                <c:pt idx="0">
                  <c:v>無模糊化模型</c:v>
                </c:pt>
              </c:strCache>
            </c:strRef>
          </c:tx>
          <c:val>
            <c:numRef>
              <c:f>Sheet1!$B$2</c:f>
              <c:numCache>
                <c:formatCode>General</c:formatCode>
                <c:ptCount val="1"/>
                <c:pt idx="0">
                  <c:v>24.84</c:v>
                </c:pt>
              </c:numCache>
            </c:numRef>
          </c:val>
        </c:ser>
        <c:ser>
          <c:idx val="2"/>
          <c:order val="2"/>
          <c:tx>
            <c:strRef>
              <c:f>Sheet1!$A$3</c:f>
              <c:strCache>
                <c:ptCount val="1"/>
                <c:pt idx="0">
                  <c:v>固定天期模型</c:v>
                </c:pt>
              </c:strCache>
            </c:strRef>
          </c:tx>
          <c:val>
            <c:numRef>
              <c:f>Sheet1!$B$3</c:f>
              <c:numCache>
                <c:formatCode>General</c:formatCode>
                <c:ptCount val="1"/>
                <c:pt idx="0">
                  <c:v>39.630000000000003</c:v>
                </c:pt>
              </c:numCache>
            </c:numRef>
          </c:val>
        </c:ser>
        <c:ser>
          <c:idx val="3"/>
          <c:order val="3"/>
          <c:tx>
            <c:strRef>
              <c:f>Sheet1!$A$4</c:f>
              <c:strCache>
                <c:ptCount val="1"/>
                <c:pt idx="0">
                  <c:v>凱利公式模型</c:v>
                </c:pt>
              </c:strCache>
            </c:strRef>
          </c:tx>
          <c:val>
            <c:numRef>
              <c:f>Sheet1!$B$4</c:f>
              <c:numCache>
                <c:formatCode>General</c:formatCode>
                <c:ptCount val="1"/>
                <c:pt idx="0">
                  <c:v>37.270000000000003</c:v>
                </c:pt>
              </c:numCache>
            </c:numRef>
          </c:val>
        </c:ser>
        <c:ser>
          <c:idx val="4"/>
          <c:order val="4"/>
          <c:tx>
            <c:strRef>
              <c:f>Sheet1!$A$5</c:f>
              <c:strCache>
                <c:ptCount val="1"/>
                <c:pt idx="0">
                  <c:v>無籌碼避險模型</c:v>
                </c:pt>
              </c:strCache>
            </c:strRef>
          </c:tx>
          <c:val>
            <c:numRef>
              <c:f>Sheet1!$B$5</c:f>
              <c:numCache>
                <c:formatCode>General</c:formatCode>
                <c:ptCount val="1"/>
                <c:pt idx="0">
                  <c:v>34.11</c:v>
                </c:pt>
              </c:numCache>
            </c:numRef>
          </c:val>
        </c:ser>
        <c:ser>
          <c:idx val="5"/>
          <c:order val="5"/>
          <c:tx>
            <c:strRef>
              <c:f>Sheet1!$A$6</c:f>
              <c:strCache>
                <c:ptCount val="1"/>
                <c:pt idx="0">
                  <c:v>無停損停利模型</c:v>
                </c:pt>
              </c:strCache>
            </c:strRef>
          </c:tx>
          <c:val>
            <c:numRef>
              <c:f>Sheet1!$B$6</c:f>
              <c:numCache>
                <c:formatCode>General</c:formatCode>
                <c:ptCount val="1"/>
                <c:pt idx="0">
                  <c:v>-4.04</c:v>
                </c:pt>
              </c:numCache>
            </c:numRef>
          </c:val>
        </c:ser>
        <c:axId val="67408256"/>
        <c:axId val="67409792"/>
      </c:barChart>
      <c:catAx>
        <c:axId val="67408256"/>
        <c:scaling>
          <c:orientation val="minMax"/>
        </c:scaling>
        <c:delete val="1"/>
        <c:axPos val="l"/>
        <c:majorTickMark val="none"/>
        <c:tickLblPos val="nextTo"/>
        <c:crossAx val="67409792"/>
        <c:crosses val="autoZero"/>
        <c:auto val="1"/>
        <c:lblAlgn val="ctr"/>
        <c:lblOffset val="100"/>
      </c:catAx>
      <c:valAx>
        <c:axId val="67409792"/>
        <c:scaling>
          <c:orientation val="minMax"/>
        </c:scaling>
        <c:axPos val="b"/>
        <c:majorGridlines/>
        <c:numFmt formatCode="General" sourceLinked="1"/>
        <c:majorTickMark val="none"/>
        <c:tickLblPos val="nextTo"/>
        <c:crossAx val="67408256"/>
        <c:crosses val="autoZero"/>
        <c:crossBetween val="between"/>
      </c:valAx>
    </c:plotArea>
    <c:legend>
      <c:legendPos val="r"/>
      <c:layout/>
      <c:txPr>
        <a:bodyPr/>
        <a:lstStyle/>
        <a:p>
          <a:pPr>
            <a:defRPr sz="1400"/>
          </a:pPr>
          <a:endParaRPr lang="zh-TW"/>
        </a:p>
      </c:txPr>
    </c:legend>
    <c:plotVisOnly val="1"/>
    <c:dispBlanksAs val="gap"/>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zh-TW"/>
  <c:chart>
    <c:title>
      <c:tx>
        <c:rich>
          <a:bodyPr/>
          <a:lstStyle/>
          <a:p>
            <a:pPr>
              <a:defRPr/>
            </a:pPr>
            <a:r>
              <a:rPr lang="zh-TW" altLang="en-US"/>
              <a:t>風險報酬</a:t>
            </a:r>
            <a:endParaRPr lang="zh-TW"/>
          </a:p>
        </c:rich>
      </c:tx>
      <c:layout/>
    </c:title>
    <c:plotArea>
      <c:layout/>
      <c:barChart>
        <c:barDir val="bar"/>
        <c:grouping val="clustered"/>
        <c:ser>
          <c:idx val="0"/>
          <c:order val="0"/>
          <c:tx>
            <c:strRef>
              <c:f>[風險報酬.xlsx]Sheet1!$A$1</c:f>
              <c:strCache>
                <c:ptCount val="1"/>
                <c:pt idx="0">
                  <c:v>本研究模型</c:v>
                </c:pt>
              </c:strCache>
            </c:strRef>
          </c:tx>
          <c:val>
            <c:numRef>
              <c:f>[風險報酬.xlsx]Sheet1!$B$1</c:f>
              <c:numCache>
                <c:formatCode>General</c:formatCode>
                <c:ptCount val="1"/>
                <c:pt idx="0">
                  <c:v>60.71</c:v>
                </c:pt>
              </c:numCache>
            </c:numRef>
          </c:val>
        </c:ser>
        <c:ser>
          <c:idx val="1"/>
          <c:order val="1"/>
          <c:tx>
            <c:strRef>
              <c:f>[風險報酬.xlsx]Sheet1!$A$2</c:f>
              <c:strCache>
                <c:ptCount val="1"/>
                <c:pt idx="0">
                  <c:v>無模糊化模型</c:v>
                </c:pt>
              </c:strCache>
            </c:strRef>
          </c:tx>
          <c:val>
            <c:numRef>
              <c:f>[風險報酬.xlsx]Sheet1!$B$2</c:f>
              <c:numCache>
                <c:formatCode>General</c:formatCode>
                <c:ptCount val="1"/>
                <c:pt idx="0">
                  <c:v>34.620000000000012</c:v>
                </c:pt>
              </c:numCache>
            </c:numRef>
          </c:val>
        </c:ser>
        <c:ser>
          <c:idx val="2"/>
          <c:order val="2"/>
          <c:tx>
            <c:strRef>
              <c:f>[風險報酬.xlsx]Sheet1!$A$3</c:f>
              <c:strCache>
                <c:ptCount val="1"/>
                <c:pt idx="0">
                  <c:v>固定天期模型</c:v>
                </c:pt>
              </c:strCache>
            </c:strRef>
          </c:tx>
          <c:val>
            <c:numRef>
              <c:f>[風險報酬.xlsx]Sheet1!$B$3</c:f>
              <c:numCache>
                <c:formatCode>General</c:formatCode>
                <c:ptCount val="1"/>
                <c:pt idx="0">
                  <c:v>53.83</c:v>
                </c:pt>
              </c:numCache>
            </c:numRef>
          </c:val>
        </c:ser>
        <c:ser>
          <c:idx val="3"/>
          <c:order val="3"/>
          <c:tx>
            <c:strRef>
              <c:f>[風險報酬.xlsx]Sheet1!$A$4</c:f>
              <c:strCache>
                <c:ptCount val="1"/>
                <c:pt idx="0">
                  <c:v>凱利公式模型</c:v>
                </c:pt>
              </c:strCache>
            </c:strRef>
          </c:tx>
          <c:val>
            <c:numRef>
              <c:f>[風險報酬.xlsx]Sheet1!$B$4</c:f>
              <c:numCache>
                <c:formatCode>General</c:formatCode>
                <c:ptCount val="1"/>
                <c:pt idx="0">
                  <c:v>46.71</c:v>
                </c:pt>
              </c:numCache>
            </c:numRef>
          </c:val>
        </c:ser>
        <c:ser>
          <c:idx val="4"/>
          <c:order val="4"/>
          <c:tx>
            <c:strRef>
              <c:f>[風險報酬.xlsx]Sheet1!$A$5</c:f>
              <c:strCache>
                <c:ptCount val="1"/>
                <c:pt idx="0">
                  <c:v>無籌碼避險模型</c:v>
                </c:pt>
              </c:strCache>
            </c:strRef>
          </c:tx>
          <c:val>
            <c:numRef>
              <c:f>[風險報酬.xlsx]Sheet1!$B$5</c:f>
              <c:numCache>
                <c:formatCode>General</c:formatCode>
                <c:ptCount val="1"/>
                <c:pt idx="0">
                  <c:v>40.25</c:v>
                </c:pt>
              </c:numCache>
            </c:numRef>
          </c:val>
        </c:ser>
        <c:ser>
          <c:idx val="5"/>
          <c:order val="5"/>
          <c:tx>
            <c:strRef>
              <c:f>[風險報酬.xlsx]Sheet1!$A$6</c:f>
              <c:strCache>
                <c:ptCount val="1"/>
                <c:pt idx="0">
                  <c:v>無停損停利模型</c:v>
                </c:pt>
              </c:strCache>
            </c:strRef>
          </c:tx>
          <c:val>
            <c:numRef>
              <c:f>[風險報酬.xlsx]Sheet1!$B$6</c:f>
              <c:numCache>
                <c:formatCode>General</c:formatCode>
                <c:ptCount val="1"/>
                <c:pt idx="0">
                  <c:v>-1.59</c:v>
                </c:pt>
              </c:numCache>
            </c:numRef>
          </c:val>
        </c:ser>
        <c:axId val="67696512"/>
        <c:axId val="67698048"/>
      </c:barChart>
      <c:catAx>
        <c:axId val="67696512"/>
        <c:scaling>
          <c:orientation val="minMax"/>
        </c:scaling>
        <c:delete val="1"/>
        <c:axPos val="l"/>
        <c:majorTickMark val="none"/>
        <c:tickLblPos val="nextTo"/>
        <c:crossAx val="67698048"/>
        <c:crosses val="autoZero"/>
        <c:auto val="1"/>
        <c:lblAlgn val="ctr"/>
        <c:lblOffset val="100"/>
      </c:catAx>
      <c:valAx>
        <c:axId val="67698048"/>
        <c:scaling>
          <c:orientation val="minMax"/>
        </c:scaling>
        <c:axPos val="b"/>
        <c:majorGridlines/>
        <c:numFmt formatCode="General" sourceLinked="1"/>
        <c:majorTickMark val="none"/>
        <c:tickLblPos val="nextTo"/>
        <c:crossAx val="67696512"/>
        <c:crosses val="autoZero"/>
        <c:crossBetween val="between"/>
      </c:valAx>
    </c:plotArea>
    <c:legend>
      <c:legendPos val="r"/>
      <c:layout/>
      <c:txPr>
        <a:bodyPr/>
        <a:lstStyle/>
        <a:p>
          <a:pPr>
            <a:defRPr sz="1400"/>
          </a:pPr>
          <a:endParaRPr lang="zh-TW"/>
        </a:p>
      </c:txPr>
    </c:legend>
    <c:plotVisOnly val="1"/>
    <c:dispBlanksAs val="gap"/>
  </c:chart>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7F32CF-8928-4214-8524-06241A60A463}"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zh-TW" altLang="en-US"/>
        </a:p>
      </dgm:t>
    </dgm:pt>
    <dgm:pt modelId="{E5C2153E-AE40-4F36-AA59-DBCDCDCA1B46}">
      <dgm:prSet phldrT="[文字]" custT="1"/>
      <dgm:spPr>
        <a:solidFill>
          <a:schemeClr val="bg1"/>
        </a:solidFill>
        <a:ln>
          <a:solidFill>
            <a:schemeClr val="accent3">
              <a:lumMod val="75000"/>
            </a:schemeClr>
          </a:solidFill>
        </a:ln>
      </dgm:spPr>
      <dgm:t>
        <a:bodyPr/>
        <a:lstStyle/>
        <a:p>
          <a:endParaRPr lang="zh-TW" altLang="en-US" sz="2400" dirty="0"/>
        </a:p>
      </dgm:t>
    </dgm:pt>
    <dgm:pt modelId="{84977936-591F-442B-833F-F31C5083DE1B}" type="parTrans" cxnId="{60D8B010-D106-4BBB-B18A-8A352B493F90}">
      <dgm:prSet/>
      <dgm:spPr/>
      <dgm:t>
        <a:bodyPr/>
        <a:lstStyle/>
        <a:p>
          <a:endParaRPr lang="zh-TW" altLang="en-US"/>
        </a:p>
      </dgm:t>
    </dgm:pt>
    <dgm:pt modelId="{4641D5EE-55A8-4522-83E8-966E310C3B01}" type="sibTrans" cxnId="{60D8B010-D106-4BBB-B18A-8A352B493F90}">
      <dgm:prSet/>
      <dgm:spPr/>
      <dgm:t>
        <a:bodyPr/>
        <a:lstStyle/>
        <a:p>
          <a:endParaRPr lang="zh-TW" altLang="en-US"/>
        </a:p>
      </dgm:t>
    </dgm:pt>
    <dgm:pt modelId="{D557D98A-81EC-48D4-9450-B2859C2F7022}">
      <dgm:prSet phldrT="[文字]"/>
      <dgm:spPr>
        <a:solidFill>
          <a:schemeClr val="bg1"/>
        </a:solidFill>
        <a:ln>
          <a:solidFill>
            <a:schemeClr val="accent3">
              <a:lumMod val="75000"/>
            </a:schemeClr>
          </a:solidFill>
        </a:ln>
      </dgm:spPr>
      <dgm:t>
        <a:bodyPr/>
        <a:lstStyle/>
        <a:p>
          <a:endParaRPr lang="zh-TW" altLang="en-US" dirty="0">
            <a:solidFill>
              <a:schemeClr val="tx1"/>
            </a:solidFill>
          </a:endParaRPr>
        </a:p>
      </dgm:t>
    </dgm:pt>
    <dgm:pt modelId="{324D5EF6-C16D-4A3F-9CDA-BC200BC50BBF}" type="parTrans" cxnId="{37565797-A1B6-43B2-9110-E4C0EFC9C49F}">
      <dgm:prSet/>
      <dgm:spPr>
        <a:solidFill>
          <a:schemeClr val="accent3">
            <a:lumMod val="60000"/>
            <a:lumOff val="40000"/>
          </a:schemeClr>
        </a:solidFill>
      </dgm:spPr>
      <dgm:t>
        <a:bodyPr/>
        <a:lstStyle/>
        <a:p>
          <a:endParaRPr lang="zh-TW" altLang="en-US"/>
        </a:p>
      </dgm:t>
    </dgm:pt>
    <dgm:pt modelId="{CE755DAC-205D-4899-BA77-BB43F90BE6CA}" type="sibTrans" cxnId="{37565797-A1B6-43B2-9110-E4C0EFC9C49F}">
      <dgm:prSet/>
      <dgm:spPr/>
      <dgm:t>
        <a:bodyPr/>
        <a:lstStyle/>
        <a:p>
          <a:endParaRPr lang="zh-TW" altLang="en-US"/>
        </a:p>
      </dgm:t>
    </dgm:pt>
    <dgm:pt modelId="{9045BC21-74F6-4F09-8346-BB68029D8A13}">
      <dgm:prSet phldrT="[文字]"/>
      <dgm:spPr>
        <a:solidFill>
          <a:schemeClr val="bg1"/>
        </a:solidFill>
        <a:ln>
          <a:solidFill>
            <a:schemeClr val="accent3">
              <a:lumMod val="75000"/>
            </a:schemeClr>
          </a:solidFill>
        </a:ln>
      </dgm:spPr>
      <dgm:t>
        <a:bodyPr/>
        <a:lstStyle/>
        <a:p>
          <a:endParaRPr lang="zh-TW" altLang="en-US" dirty="0">
            <a:solidFill>
              <a:schemeClr val="tx1"/>
            </a:solidFill>
          </a:endParaRPr>
        </a:p>
      </dgm:t>
    </dgm:pt>
    <dgm:pt modelId="{8CDF61A4-92C3-493D-8C64-BEE7381415A7}" type="parTrans" cxnId="{7770B15D-AD53-4DA3-BDF6-06AE6A0B50E7}">
      <dgm:prSet/>
      <dgm:spPr>
        <a:solidFill>
          <a:schemeClr val="accent3">
            <a:lumMod val="60000"/>
            <a:lumOff val="40000"/>
          </a:schemeClr>
        </a:solidFill>
      </dgm:spPr>
      <dgm:t>
        <a:bodyPr/>
        <a:lstStyle/>
        <a:p>
          <a:endParaRPr lang="zh-TW" altLang="en-US"/>
        </a:p>
      </dgm:t>
    </dgm:pt>
    <dgm:pt modelId="{1F5DF6A1-9EA2-4A5F-B67C-53F141325E56}" type="sibTrans" cxnId="{7770B15D-AD53-4DA3-BDF6-06AE6A0B50E7}">
      <dgm:prSet/>
      <dgm:spPr/>
      <dgm:t>
        <a:bodyPr/>
        <a:lstStyle/>
        <a:p>
          <a:endParaRPr lang="zh-TW" altLang="en-US"/>
        </a:p>
      </dgm:t>
    </dgm:pt>
    <dgm:pt modelId="{17A52A59-90ED-41C3-A6EE-A34BA66349F3}">
      <dgm:prSet phldrT="[文字]"/>
      <dgm:spPr>
        <a:solidFill>
          <a:schemeClr val="bg1"/>
        </a:solidFill>
        <a:ln>
          <a:solidFill>
            <a:schemeClr val="accent3">
              <a:lumMod val="75000"/>
            </a:schemeClr>
          </a:solidFill>
        </a:ln>
      </dgm:spPr>
      <dgm:t>
        <a:bodyPr/>
        <a:lstStyle/>
        <a:p>
          <a:endParaRPr lang="zh-TW" altLang="en-US" dirty="0">
            <a:solidFill>
              <a:schemeClr val="accent3">
                <a:lumMod val="50000"/>
              </a:schemeClr>
            </a:solidFill>
            <a:latin typeface="標楷體" pitchFamily="65" charset="-120"/>
            <a:ea typeface="標楷體" pitchFamily="65" charset="-120"/>
          </a:endParaRPr>
        </a:p>
      </dgm:t>
    </dgm:pt>
    <dgm:pt modelId="{CEC20849-9F73-4E63-B4FA-D0BF271FDDCE}" type="parTrans" cxnId="{1B09BE2E-42F4-42E2-B9E2-9052BECE939E}">
      <dgm:prSet/>
      <dgm:spPr>
        <a:solidFill>
          <a:schemeClr val="accent3">
            <a:lumMod val="60000"/>
            <a:lumOff val="40000"/>
          </a:schemeClr>
        </a:solidFill>
      </dgm:spPr>
      <dgm:t>
        <a:bodyPr/>
        <a:lstStyle/>
        <a:p>
          <a:endParaRPr lang="zh-TW" altLang="en-US"/>
        </a:p>
      </dgm:t>
    </dgm:pt>
    <dgm:pt modelId="{4FC69F71-2396-4959-9A21-99E2B03FE18F}" type="sibTrans" cxnId="{1B09BE2E-42F4-42E2-B9E2-9052BECE939E}">
      <dgm:prSet/>
      <dgm:spPr/>
      <dgm:t>
        <a:bodyPr/>
        <a:lstStyle/>
        <a:p>
          <a:endParaRPr lang="zh-TW" altLang="en-US"/>
        </a:p>
      </dgm:t>
    </dgm:pt>
    <dgm:pt modelId="{AC254ECE-DB6B-41F0-AC64-C9022FFF2F55}" type="pres">
      <dgm:prSet presAssocID="{FE7F32CF-8928-4214-8524-06241A60A463}" presName="cycle" presStyleCnt="0">
        <dgm:presLayoutVars>
          <dgm:chMax val="1"/>
          <dgm:dir/>
          <dgm:animLvl val="ctr"/>
          <dgm:resizeHandles val="exact"/>
        </dgm:presLayoutVars>
      </dgm:prSet>
      <dgm:spPr/>
      <dgm:t>
        <a:bodyPr/>
        <a:lstStyle/>
        <a:p>
          <a:endParaRPr lang="zh-TW" altLang="en-US"/>
        </a:p>
      </dgm:t>
    </dgm:pt>
    <dgm:pt modelId="{F0D7B601-8E00-4F7E-81B9-7360956619B5}" type="pres">
      <dgm:prSet presAssocID="{E5C2153E-AE40-4F36-AA59-DBCDCDCA1B46}" presName="centerShape" presStyleLbl="node0" presStyleIdx="0" presStyleCnt="1"/>
      <dgm:spPr/>
      <dgm:t>
        <a:bodyPr/>
        <a:lstStyle/>
        <a:p>
          <a:endParaRPr lang="zh-TW" altLang="en-US"/>
        </a:p>
      </dgm:t>
    </dgm:pt>
    <dgm:pt modelId="{66A41C80-F6C1-403F-91DF-448F61A01C86}" type="pres">
      <dgm:prSet presAssocID="{324D5EF6-C16D-4A3F-9CDA-BC200BC50BBF}" presName="parTrans" presStyleLbl="bgSibTrans2D1" presStyleIdx="0" presStyleCnt="3"/>
      <dgm:spPr/>
      <dgm:t>
        <a:bodyPr/>
        <a:lstStyle/>
        <a:p>
          <a:endParaRPr lang="zh-TW" altLang="en-US"/>
        </a:p>
      </dgm:t>
    </dgm:pt>
    <dgm:pt modelId="{631E9949-566B-4D1D-97CD-BA87E8A9506F}" type="pres">
      <dgm:prSet presAssocID="{D557D98A-81EC-48D4-9450-B2859C2F7022}" presName="node" presStyleLbl="node1" presStyleIdx="0" presStyleCnt="3">
        <dgm:presLayoutVars>
          <dgm:bulletEnabled val="1"/>
        </dgm:presLayoutVars>
      </dgm:prSet>
      <dgm:spPr/>
      <dgm:t>
        <a:bodyPr/>
        <a:lstStyle/>
        <a:p>
          <a:endParaRPr lang="zh-TW" altLang="en-US"/>
        </a:p>
      </dgm:t>
    </dgm:pt>
    <dgm:pt modelId="{7E9787AC-54A8-4FAA-ABC9-A18604FA6D53}" type="pres">
      <dgm:prSet presAssocID="{8CDF61A4-92C3-493D-8C64-BEE7381415A7}" presName="parTrans" presStyleLbl="bgSibTrans2D1" presStyleIdx="1" presStyleCnt="3"/>
      <dgm:spPr/>
      <dgm:t>
        <a:bodyPr/>
        <a:lstStyle/>
        <a:p>
          <a:endParaRPr lang="zh-TW" altLang="en-US"/>
        </a:p>
      </dgm:t>
    </dgm:pt>
    <dgm:pt modelId="{73D1E355-9D56-495D-AFDB-54D27403308B}" type="pres">
      <dgm:prSet presAssocID="{9045BC21-74F6-4F09-8346-BB68029D8A13}" presName="node" presStyleLbl="node1" presStyleIdx="1" presStyleCnt="3">
        <dgm:presLayoutVars>
          <dgm:bulletEnabled val="1"/>
        </dgm:presLayoutVars>
      </dgm:prSet>
      <dgm:spPr/>
      <dgm:t>
        <a:bodyPr/>
        <a:lstStyle/>
        <a:p>
          <a:endParaRPr lang="zh-TW" altLang="en-US"/>
        </a:p>
      </dgm:t>
    </dgm:pt>
    <dgm:pt modelId="{F731585F-7884-451F-8F78-706351F2F862}" type="pres">
      <dgm:prSet presAssocID="{CEC20849-9F73-4E63-B4FA-D0BF271FDDCE}" presName="parTrans" presStyleLbl="bgSibTrans2D1" presStyleIdx="2" presStyleCnt="3"/>
      <dgm:spPr/>
      <dgm:t>
        <a:bodyPr/>
        <a:lstStyle/>
        <a:p>
          <a:endParaRPr lang="zh-TW" altLang="en-US"/>
        </a:p>
      </dgm:t>
    </dgm:pt>
    <dgm:pt modelId="{AAA1719A-FD0B-4329-88CE-38AEC01F682D}" type="pres">
      <dgm:prSet presAssocID="{17A52A59-90ED-41C3-A6EE-A34BA66349F3}" presName="node" presStyleLbl="node1" presStyleIdx="2" presStyleCnt="3">
        <dgm:presLayoutVars>
          <dgm:bulletEnabled val="1"/>
        </dgm:presLayoutVars>
      </dgm:prSet>
      <dgm:spPr/>
      <dgm:t>
        <a:bodyPr/>
        <a:lstStyle/>
        <a:p>
          <a:endParaRPr lang="zh-TW" altLang="en-US"/>
        </a:p>
      </dgm:t>
    </dgm:pt>
  </dgm:ptLst>
  <dgm:cxnLst>
    <dgm:cxn modelId="{1B09BE2E-42F4-42E2-B9E2-9052BECE939E}" srcId="{E5C2153E-AE40-4F36-AA59-DBCDCDCA1B46}" destId="{17A52A59-90ED-41C3-A6EE-A34BA66349F3}" srcOrd="2" destOrd="0" parTransId="{CEC20849-9F73-4E63-B4FA-D0BF271FDDCE}" sibTransId="{4FC69F71-2396-4959-9A21-99E2B03FE18F}"/>
    <dgm:cxn modelId="{37565797-A1B6-43B2-9110-E4C0EFC9C49F}" srcId="{E5C2153E-AE40-4F36-AA59-DBCDCDCA1B46}" destId="{D557D98A-81EC-48D4-9450-B2859C2F7022}" srcOrd="0" destOrd="0" parTransId="{324D5EF6-C16D-4A3F-9CDA-BC200BC50BBF}" sibTransId="{CE755DAC-205D-4899-BA77-BB43F90BE6CA}"/>
    <dgm:cxn modelId="{571F8FA9-5FBA-4AD4-AC34-6B128A2DB1A3}" type="presOf" srcId="{8CDF61A4-92C3-493D-8C64-BEE7381415A7}" destId="{7E9787AC-54A8-4FAA-ABC9-A18604FA6D53}" srcOrd="0" destOrd="0" presId="urn:microsoft.com/office/officeart/2005/8/layout/radial4"/>
    <dgm:cxn modelId="{2030A0E9-632F-411D-BD56-537B9F6829DF}" type="presOf" srcId="{CEC20849-9F73-4E63-B4FA-D0BF271FDDCE}" destId="{F731585F-7884-451F-8F78-706351F2F862}" srcOrd="0" destOrd="0" presId="urn:microsoft.com/office/officeart/2005/8/layout/radial4"/>
    <dgm:cxn modelId="{7770B15D-AD53-4DA3-BDF6-06AE6A0B50E7}" srcId="{E5C2153E-AE40-4F36-AA59-DBCDCDCA1B46}" destId="{9045BC21-74F6-4F09-8346-BB68029D8A13}" srcOrd="1" destOrd="0" parTransId="{8CDF61A4-92C3-493D-8C64-BEE7381415A7}" sibTransId="{1F5DF6A1-9EA2-4A5F-B67C-53F141325E56}"/>
    <dgm:cxn modelId="{836EF908-C232-4723-A045-94E8A7473431}" type="presOf" srcId="{9045BC21-74F6-4F09-8346-BB68029D8A13}" destId="{73D1E355-9D56-495D-AFDB-54D27403308B}" srcOrd="0" destOrd="0" presId="urn:microsoft.com/office/officeart/2005/8/layout/radial4"/>
    <dgm:cxn modelId="{0CBCA8BB-2CEE-445E-9503-98A824ADB4A9}" type="presOf" srcId="{FE7F32CF-8928-4214-8524-06241A60A463}" destId="{AC254ECE-DB6B-41F0-AC64-C9022FFF2F55}" srcOrd="0" destOrd="0" presId="urn:microsoft.com/office/officeart/2005/8/layout/radial4"/>
    <dgm:cxn modelId="{5994CAB7-3ABC-4840-BED5-AABE5919B1F7}" type="presOf" srcId="{D557D98A-81EC-48D4-9450-B2859C2F7022}" destId="{631E9949-566B-4D1D-97CD-BA87E8A9506F}" srcOrd="0" destOrd="0" presId="urn:microsoft.com/office/officeart/2005/8/layout/radial4"/>
    <dgm:cxn modelId="{462762DB-5942-4A3F-8DAA-84CC0567F343}" type="presOf" srcId="{E5C2153E-AE40-4F36-AA59-DBCDCDCA1B46}" destId="{F0D7B601-8E00-4F7E-81B9-7360956619B5}" srcOrd="0" destOrd="0" presId="urn:microsoft.com/office/officeart/2005/8/layout/radial4"/>
    <dgm:cxn modelId="{CF51E6D1-641A-4ADB-920D-1E7B0D26EE0F}" type="presOf" srcId="{324D5EF6-C16D-4A3F-9CDA-BC200BC50BBF}" destId="{66A41C80-F6C1-403F-91DF-448F61A01C86}" srcOrd="0" destOrd="0" presId="urn:microsoft.com/office/officeart/2005/8/layout/radial4"/>
    <dgm:cxn modelId="{60D8B010-D106-4BBB-B18A-8A352B493F90}" srcId="{FE7F32CF-8928-4214-8524-06241A60A463}" destId="{E5C2153E-AE40-4F36-AA59-DBCDCDCA1B46}" srcOrd="0" destOrd="0" parTransId="{84977936-591F-442B-833F-F31C5083DE1B}" sibTransId="{4641D5EE-55A8-4522-83E8-966E310C3B01}"/>
    <dgm:cxn modelId="{F988F1A0-4C82-4F15-8C81-E3B0177D6ACB}" type="presOf" srcId="{17A52A59-90ED-41C3-A6EE-A34BA66349F3}" destId="{AAA1719A-FD0B-4329-88CE-38AEC01F682D}" srcOrd="0" destOrd="0" presId="urn:microsoft.com/office/officeart/2005/8/layout/radial4"/>
    <dgm:cxn modelId="{593D7B4D-01DC-4EDB-A474-CFBE1109FF0C}" type="presParOf" srcId="{AC254ECE-DB6B-41F0-AC64-C9022FFF2F55}" destId="{F0D7B601-8E00-4F7E-81B9-7360956619B5}" srcOrd="0" destOrd="0" presId="urn:microsoft.com/office/officeart/2005/8/layout/radial4"/>
    <dgm:cxn modelId="{B6EB8CF3-2CF6-4EFD-B853-03B99353C2DE}" type="presParOf" srcId="{AC254ECE-DB6B-41F0-AC64-C9022FFF2F55}" destId="{66A41C80-F6C1-403F-91DF-448F61A01C86}" srcOrd="1" destOrd="0" presId="urn:microsoft.com/office/officeart/2005/8/layout/radial4"/>
    <dgm:cxn modelId="{3997BCD4-AFDD-4FCE-89FC-145DA5F79E28}" type="presParOf" srcId="{AC254ECE-DB6B-41F0-AC64-C9022FFF2F55}" destId="{631E9949-566B-4D1D-97CD-BA87E8A9506F}" srcOrd="2" destOrd="0" presId="urn:microsoft.com/office/officeart/2005/8/layout/radial4"/>
    <dgm:cxn modelId="{9935526F-7E05-4873-BD39-F332499DF9C7}" type="presParOf" srcId="{AC254ECE-DB6B-41F0-AC64-C9022FFF2F55}" destId="{7E9787AC-54A8-4FAA-ABC9-A18604FA6D53}" srcOrd="3" destOrd="0" presId="urn:microsoft.com/office/officeart/2005/8/layout/radial4"/>
    <dgm:cxn modelId="{8BF2934D-0AEF-4902-8E8E-8DB2BFD40207}" type="presParOf" srcId="{AC254ECE-DB6B-41F0-AC64-C9022FFF2F55}" destId="{73D1E355-9D56-495D-AFDB-54D27403308B}" srcOrd="4" destOrd="0" presId="urn:microsoft.com/office/officeart/2005/8/layout/radial4"/>
    <dgm:cxn modelId="{D69740F0-8EF5-4A3D-BF73-BA679D837073}" type="presParOf" srcId="{AC254ECE-DB6B-41F0-AC64-C9022FFF2F55}" destId="{F731585F-7884-451F-8F78-706351F2F862}" srcOrd="5" destOrd="0" presId="urn:microsoft.com/office/officeart/2005/8/layout/radial4"/>
    <dgm:cxn modelId="{C417BA24-7003-4807-B6C9-3FDED87F33B8}" type="presParOf" srcId="{AC254ECE-DB6B-41F0-AC64-C9022FFF2F55}" destId="{AAA1719A-FD0B-4329-88CE-38AEC01F682D}" srcOrd="6" destOrd="0" presId="urn:microsoft.com/office/officeart/2005/8/layout/radial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D7B601-8E00-4F7E-81B9-7360956619B5}">
      <dsp:nvSpPr>
        <dsp:cNvPr id="0" name=""/>
        <dsp:cNvSpPr/>
      </dsp:nvSpPr>
      <dsp:spPr>
        <a:xfrm>
          <a:off x="2155507" y="2277603"/>
          <a:ext cx="1784985" cy="1784985"/>
        </a:xfrm>
        <a:prstGeom prst="ellipse">
          <a:avLst/>
        </a:prstGeom>
        <a:solidFill>
          <a:schemeClr val="bg1"/>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endParaRPr lang="zh-TW" altLang="en-US" sz="2400" kern="1200" dirty="0"/>
        </a:p>
      </dsp:txBody>
      <dsp:txXfrm>
        <a:off x="2416912" y="2539008"/>
        <a:ext cx="1262175" cy="1262175"/>
      </dsp:txXfrm>
    </dsp:sp>
    <dsp:sp modelId="{66A41C80-F6C1-403F-91DF-448F61A01C86}">
      <dsp:nvSpPr>
        <dsp:cNvPr id="0" name=""/>
        <dsp:cNvSpPr/>
      </dsp:nvSpPr>
      <dsp:spPr>
        <a:xfrm rot="12900000">
          <a:off x="871449" y="1920360"/>
          <a:ext cx="1510013" cy="508720"/>
        </a:xfrm>
        <a:prstGeom prst="leftArrow">
          <a:avLst>
            <a:gd name="adj1" fmla="val 60000"/>
            <a:gd name="adj2" fmla="val 50000"/>
          </a:avLst>
        </a:prstGeom>
        <a:solidFill>
          <a:schemeClr val="accent3">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sp>
    <dsp:sp modelId="{631E9949-566B-4D1D-97CD-BA87E8A9506F}">
      <dsp:nvSpPr>
        <dsp:cNvPr id="0" name=""/>
        <dsp:cNvSpPr/>
      </dsp:nvSpPr>
      <dsp:spPr>
        <a:xfrm>
          <a:off x="160123" y="1063372"/>
          <a:ext cx="1695735" cy="1356588"/>
        </a:xfrm>
        <a:prstGeom prst="roundRect">
          <a:avLst>
            <a:gd name="adj" fmla="val 10000"/>
          </a:avLst>
        </a:prstGeom>
        <a:solidFill>
          <a:schemeClr val="bg1"/>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123825" rIns="123825" bIns="123825" numCol="1" spcCol="1270" anchor="ctr" anchorCtr="0">
          <a:noAutofit/>
        </a:bodyPr>
        <a:lstStyle/>
        <a:p>
          <a:pPr lvl="0" algn="ctr" defTabSz="2889250">
            <a:lnSpc>
              <a:spcPct val="90000"/>
            </a:lnSpc>
            <a:spcBef>
              <a:spcPct val="0"/>
            </a:spcBef>
            <a:spcAft>
              <a:spcPct val="35000"/>
            </a:spcAft>
          </a:pPr>
          <a:endParaRPr lang="zh-TW" altLang="en-US" sz="6500" kern="1200" dirty="0">
            <a:solidFill>
              <a:schemeClr val="tx1"/>
            </a:solidFill>
          </a:endParaRPr>
        </a:p>
      </dsp:txBody>
      <dsp:txXfrm>
        <a:off x="199856" y="1103105"/>
        <a:ext cx="1616269" cy="1277122"/>
      </dsp:txXfrm>
    </dsp:sp>
    <dsp:sp modelId="{7E9787AC-54A8-4FAA-ABC9-A18604FA6D53}">
      <dsp:nvSpPr>
        <dsp:cNvPr id="0" name=""/>
        <dsp:cNvSpPr/>
      </dsp:nvSpPr>
      <dsp:spPr>
        <a:xfrm rot="16200000">
          <a:off x="2292993" y="1180352"/>
          <a:ext cx="1510013" cy="508720"/>
        </a:xfrm>
        <a:prstGeom prst="leftArrow">
          <a:avLst>
            <a:gd name="adj1" fmla="val 60000"/>
            <a:gd name="adj2" fmla="val 50000"/>
          </a:avLst>
        </a:prstGeom>
        <a:solidFill>
          <a:schemeClr val="accent3">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sp>
    <dsp:sp modelId="{73D1E355-9D56-495D-AFDB-54D27403308B}">
      <dsp:nvSpPr>
        <dsp:cNvPr id="0" name=""/>
        <dsp:cNvSpPr/>
      </dsp:nvSpPr>
      <dsp:spPr>
        <a:xfrm>
          <a:off x="2200132" y="1411"/>
          <a:ext cx="1695735" cy="1356588"/>
        </a:xfrm>
        <a:prstGeom prst="roundRect">
          <a:avLst>
            <a:gd name="adj" fmla="val 10000"/>
          </a:avLst>
        </a:prstGeom>
        <a:solidFill>
          <a:schemeClr val="bg1"/>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123825" rIns="123825" bIns="123825" numCol="1" spcCol="1270" anchor="ctr" anchorCtr="0">
          <a:noAutofit/>
        </a:bodyPr>
        <a:lstStyle/>
        <a:p>
          <a:pPr lvl="0" algn="ctr" defTabSz="2889250">
            <a:lnSpc>
              <a:spcPct val="90000"/>
            </a:lnSpc>
            <a:spcBef>
              <a:spcPct val="0"/>
            </a:spcBef>
            <a:spcAft>
              <a:spcPct val="35000"/>
            </a:spcAft>
          </a:pPr>
          <a:endParaRPr lang="zh-TW" altLang="en-US" sz="6500" kern="1200" dirty="0">
            <a:solidFill>
              <a:schemeClr val="tx1"/>
            </a:solidFill>
          </a:endParaRPr>
        </a:p>
      </dsp:txBody>
      <dsp:txXfrm>
        <a:off x="2239865" y="41144"/>
        <a:ext cx="1616269" cy="1277122"/>
      </dsp:txXfrm>
    </dsp:sp>
    <dsp:sp modelId="{F731585F-7884-451F-8F78-706351F2F862}">
      <dsp:nvSpPr>
        <dsp:cNvPr id="0" name=""/>
        <dsp:cNvSpPr/>
      </dsp:nvSpPr>
      <dsp:spPr>
        <a:xfrm rot="19500000">
          <a:off x="3714536" y="1920360"/>
          <a:ext cx="1510013" cy="508720"/>
        </a:xfrm>
        <a:prstGeom prst="leftArrow">
          <a:avLst>
            <a:gd name="adj1" fmla="val 60000"/>
            <a:gd name="adj2" fmla="val 50000"/>
          </a:avLst>
        </a:prstGeom>
        <a:solidFill>
          <a:schemeClr val="accent3">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sp>
    <dsp:sp modelId="{AAA1719A-FD0B-4329-88CE-38AEC01F682D}">
      <dsp:nvSpPr>
        <dsp:cNvPr id="0" name=""/>
        <dsp:cNvSpPr/>
      </dsp:nvSpPr>
      <dsp:spPr>
        <a:xfrm>
          <a:off x="4240140" y="1063372"/>
          <a:ext cx="1695735" cy="1356588"/>
        </a:xfrm>
        <a:prstGeom prst="roundRect">
          <a:avLst>
            <a:gd name="adj" fmla="val 10000"/>
          </a:avLst>
        </a:prstGeom>
        <a:solidFill>
          <a:schemeClr val="bg1"/>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123825" rIns="123825" bIns="123825" numCol="1" spcCol="1270" anchor="ctr" anchorCtr="0">
          <a:noAutofit/>
        </a:bodyPr>
        <a:lstStyle/>
        <a:p>
          <a:pPr lvl="0" algn="ctr" defTabSz="2889250">
            <a:lnSpc>
              <a:spcPct val="90000"/>
            </a:lnSpc>
            <a:spcBef>
              <a:spcPct val="0"/>
            </a:spcBef>
            <a:spcAft>
              <a:spcPct val="35000"/>
            </a:spcAft>
          </a:pPr>
          <a:endParaRPr lang="zh-TW" altLang="en-US" sz="6500" kern="1200" dirty="0">
            <a:solidFill>
              <a:schemeClr val="accent3">
                <a:lumMod val="50000"/>
              </a:schemeClr>
            </a:solidFill>
            <a:latin typeface="標楷體" pitchFamily="65" charset="-120"/>
            <a:ea typeface="標楷體" pitchFamily="65" charset="-120"/>
          </a:endParaRPr>
        </a:p>
      </dsp:txBody>
      <dsp:txXfrm>
        <a:off x="4279873" y="1103105"/>
        <a:ext cx="1616269" cy="1277122"/>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D24BB4-0511-4E3A-AC96-E0D7EE6DA30F}" type="datetimeFigureOut">
              <a:rPr lang="zh-TW" altLang="en-US" smtClean="0"/>
              <a:pPr/>
              <a:t>2014/7/1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E1E97A-47AF-4BAD-B5AA-102CA97354F6}" type="slidenum">
              <a:rPr lang="zh-TW" altLang="en-US" smtClean="0"/>
              <a:pPr/>
              <a:t>‹#›</a:t>
            </a:fld>
            <a:endParaRPr lang="zh-TW" altLang="en-US"/>
          </a:p>
        </p:txBody>
      </p:sp>
    </p:spTree>
    <p:extLst>
      <p:ext uri="{BB962C8B-B14F-4D97-AF65-F5344CB8AC3E}">
        <p14:creationId xmlns:p14="http://schemas.microsoft.com/office/powerpoint/2010/main" xmlns="" val="419419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dirty="0" smtClean="0"/>
              <a:t>金融市場如同氣候般千變萬化，投資人難以去預測未來走勢。</a:t>
            </a:r>
            <a:endParaRPr lang="en-US" altLang="zh-TW" dirty="0" smtClean="0"/>
          </a:p>
          <a:p>
            <a:r>
              <a:rPr lang="zh-TW" altLang="en-US" dirty="0" smtClean="0"/>
              <a:t>影響因素錯綜複雜，投資人難以去做全面性的分析。</a:t>
            </a:r>
            <a:endParaRPr lang="en-US" altLang="zh-TW" dirty="0" smtClean="0"/>
          </a:p>
          <a:p>
            <a:r>
              <a:rPr lang="zh-TW" altLang="en-US" dirty="0" smtClean="0"/>
              <a:t>可以交易的商品五花八門，投資人難以決定要投資什麼商品。</a:t>
            </a:r>
            <a:endParaRPr lang="en-US" altLang="zh-TW" dirty="0" smtClean="0"/>
          </a:p>
          <a:p>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16E1E97A-47AF-4BAD-B5AA-102CA97354F6}" type="slidenum">
              <a:rPr lang="zh-TW" altLang="en-US" smtClean="0"/>
              <a:pPr/>
              <a:t>4</a:t>
            </a:fld>
            <a:endParaRPr lang="zh-TW" altLang="en-US"/>
          </a:p>
        </p:txBody>
      </p:sp>
    </p:spTree>
    <p:extLst>
      <p:ext uri="{BB962C8B-B14F-4D97-AF65-F5344CB8AC3E}">
        <p14:creationId xmlns:p14="http://schemas.microsoft.com/office/powerpoint/2010/main" xmlns="" val="3785270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dirty="0" smtClean="0"/>
              <a:t>本研究試圖發展一個系統，藉由電腦的運算能力以及人工智慧搜尋最佳解的能力，</a:t>
            </a:r>
            <a:endParaRPr lang="en-US" altLang="zh-TW" dirty="0" smtClean="0"/>
          </a:p>
          <a:p>
            <a:r>
              <a:rPr lang="zh-TW" altLang="en-US" dirty="0" smtClean="0"/>
              <a:t>來幫助投資人產生一個能夠在金融市場獲取超額報酬的投資策略。</a:t>
            </a:r>
            <a:endParaRPr lang="zh-TW" altLang="en-US" dirty="0"/>
          </a:p>
        </p:txBody>
      </p:sp>
      <p:sp>
        <p:nvSpPr>
          <p:cNvPr id="4" name="投影片編號版面配置區 3"/>
          <p:cNvSpPr>
            <a:spLocks noGrp="1"/>
          </p:cNvSpPr>
          <p:nvPr>
            <p:ph type="sldNum" sz="quarter" idx="10"/>
          </p:nvPr>
        </p:nvSpPr>
        <p:spPr/>
        <p:txBody>
          <a:bodyPr/>
          <a:lstStyle/>
          <a:p>
            <a:fld id="{16E1E97A-47AF-4BAD-B5AA-102CA97354F6}" type="slidenum">
              <a:rPr lang="zh-TW" altLang="en-US" smtClean="0"/>
              <a:pPr/>
              <a:t>5</a:t>
            </a:fld>
            <a:endParaRPr lang="zh-TW" altLang="en-US"/>
          </a:p>
        </p:txBody>
      </p:sp>
    </p:spTree>
    <p:extLst>
      <p:ext uri="{BB962C8B-B14F-4D97-AF65-F5344CB8AC3E}">
        <p14:creationId xmlns:p14="http://schemas.microsoft.com/office/powerpoint/2010/main" xmlns="" val="2370694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16E1E97A-47AF-4BAD-B5AA-102CA97354F6}" type="slidenum">
              <a:rPr lang="zh-TW" altLang="en-US" smtClean="0"/>
              <a:pPr/>
              <a:t>14</a:t>
            </a:fld>
            <a:endParaRPr lang="zh-TW" altLang="en-US"/>
          </a:p>
        </p:txBody>
      </p:sp>
    </p:spTree>
    <p:extLst>
      <p:ext uri="{BB962C8B-B14F-4D97-AF65-F5344CB8AC3E}">
        <p14:creationId xmlns:p14="http://schemas.microsoft.com/office/powerpoint/2010/main" xmlns="" val="795085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16E1E97A-47AF-4BAD-B5AA-102CA97354F6}" type="slidenum">
              <a:rPr lang="zh-TW" altLang="en-US" smtClean="0"/>
              <a:pPr/>
              <a:t>33</a:t>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16E1E97A-47AF-4BAD-B5AA-102CA97354F6}" type="slidenum">
              <a:rPr lang="zh-TW" altLang="en-US" smtClean="0"/>
              <a:pPr/>
              <a:t>36</a:t>
            </a:fld>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16E1E97A-47AF-4BAD-B5AA-102CA97354F6}" type="slidenum">
              <a:rPr lang="zh-TW" altLang="en-US" smtClean="0"/>
              <a:pPr/>
              <a:t>38</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CA"/>
          </a:p>
        </p:txBody>
      </p:sp>
      <p:sp>
        <p:nvSpPr>
          <p:cNvPr id="4" name="Espace réservé de la date 3"/>
          <p:cNvSpPr>
            <a:spLocks noGrp="1"/>
          </p:cNvSpPr>
          <p:nvPr>
            <p:ph type="dt" sz="half" idx="10"/>
          </p:nvPr>
        </p:nvSpPr>
        <p:spPr/>
        <p:txBody>
          <a:bodyPr/>
          <a:lstStyle>
            <a:lvl1pPr>
              <a:defRPr/>
            </a:lvl1pPr>
          </a:lstStyle>
          <a:p>
            <a:fld id="{7AC63393-8EAB-4A29-8EC9-DF9AF912BF98}" type="datetimeFigureOut">
              <a:rPr lang="fr-FR" altLang="zh-TW"/>
              <a:pPr/>
              <a:t>01/07/2014</a:t>
            </a:fld>
            <a:endParaRPr lang="fr-CA"/>
          </a:p>
        </p:txBody>
      </p:sp>
      <p:sp>
        <p:nvSpPr>
          <p:cNvPr id="5" name="Espace réservé du pied de page 4"/>
          <p:cNvSpPr>
            <a:spLocks noGrp="1"/>
          </p:cNvSpPr>
          <p:nvPr>
            <p:ph type="ftr" sz="quarter" idx="11"/>
          </p:nvPr>
        </p:nvSpPr>
        <p:spPr/>
        <p:txBody>
          <a:bodyPr/>
          <a:lstStyle>
            <a:lvl1pPr>
              <a:defRPr/>
            </a:lvl1pPr>
          </a:lstStyle>
          <a:p>
            <a:endParaRPr lang="fr-CA"/>
          </a:p>
        </p:txBody>
      </p:sp>
      <p:sp>
        <p:nvSpPr>
          <p:cNvPr id="6" name="Espace réservé du numéro de diapositive 5"/>
          <p:cNvSpPr>
            <a:spLocks noGrp="1"/>
          </p:cNvSpPr>
          <p:nvPr>
            <p:ph type="sldNum" sz="quarter" idx="12"/>
          </p:nvPr>
        </p:nvSpPr>
        <p:spPr/>
        <p:txBody>
          <a:bodyPr/>
          <a:lstStyle>
            <a:lvl1pPr>
              <a:defRPr/>
            </a:lvl1pPr>
          </a:lstStyle>
          <a:p>
            <a:fld id="{51765B7D-BB74-4306-A2D1-C641704C962E}" type="slidenum">
              <a:rPr lang="fr-CA"/>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e la date 3"/>
          <p:cNvSpPr>
            <a:spLocks noGrp="1"/>
          </p:cNvSpPr>
          <p:nvPr>
            <p:ph type="dt" sz="half" idx="10"/>
          </p:nvPr>
        </p:nvSpPr>
        <p:spPr/>
        <p:txBody>
          <a:bodyPr/>
          <a:lstStyle>
            <a:lvl1pPr>
              <a:defRPr/>
            </a:lvl1pPr>
          </a:lstStyle>
          <a:p>
            <a:fld id="{76C3215D-FB0D-4B87-982C-762F89C1973B}" type="datetimeFigureOut">
              <a:rPr lang="fr-FR" altLang="zh-TW"/>
              <a:pPr/>
              <a:t>01/07/2014</a:t>
            </a:fld>
            <a:endParaRPr lang="fr-CA"/>
          </a:p>
        </p:txBody>
      </p:sp>
      <p:sp>
        <p:nvSpPr>
          <p:cNvPr id="5" name="Espace réservé du pied de page 4"/>
          <p:cNvSpPr>
            <a:spLocks noGrp="1"/>
          </p:cNvSpPr>
          <p:nvPr>
            <p:ph type="ftr" sz="quarter" idx="11"/>
          </p:nvPr>
        </p:nvSpPr>
        <p:spPr/>
        <p:txBody>
          <a:bodyPr/>
          <a:lstStyle>
            <a:lvl1pPr>
              <a:defRPr/>
            </a:lvl1pPr>
          </a:lstStyle>
          <a:p>
            <a:endParaRPr lang="fr-CA"/>
          </a:p>
        </p:txBody>
      </p:sp>
      <p:sp>
        <p:nvSpPr>
          <p:cNvPr id="6" name="Espace réservé du numéro de diapositive 5"/>
          <p:cNvSpPr>
            <a:spLocks noGrp="1"/>
          </p:cNvSpPr>
          <p:nvPr>
            <p:ph type="sldNum" sz="quarter" idx="12"/>
          </p:nvPr>
        </p:nvSpPr>
        <p:spPr/>
        <p:txBody>
          <a:bodyPr/>
          <a:lstStyle>
            <a:lvl1pPr>
              <a:defRPr/>
            </a:lvl1pPr>
          </a:lstStyle>
          <a:p>
            <a:fld id="{8271A4E4-51B5-4098-95E5-4D175AE6514C}" type="slidenum">
              <a:rPr lang="fr-CA"/>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e la date 3"/>
          <p:cNvSpPr>
            <a:spLocks noGrp="1"/>
          </p:cNvSpPr>
          <p:nvPr>
            <p:ph type="dt" sz="half" idx="10"/>
          </p:nvPr>
        </p:nvSpPr>
        <p:spPr/>
        <p:txBody>
          <a:bodyPr/>
          <a:lstStyle>
            <a:lvl1pPr>
              <a:defRPr/>
            </a:lvl1pPr>
          </a:lstStyle>
          <a:p>
            <a:fld id="{D14945AE-4C95-4D8B-A0CF-1D978370B073}" type="datetimeFigureOut">
              <a:rPr lang="fr-FR" altLang="zh-TW"/>
              <a:pPr/>
              <a:t>01/07/2014</a:t>
            </a:fld>
            <a:endParaRPr lang="fr-CA"/>
          </a:p>
        </p:txBody>
      </p:sp>
      <p:sp>
        <p:nvSpPr>
          <p:cNvPr id="5" name="Espace réservé du pied de page 4"/>
          <p:cNvSpPr>
            <a:spLocks noGrp="1"/>
          </p:cNvSpPr>
          <p:nvPr>
            <p:ph type="ftr" sz="quarter" idx="11"/>
          </p:nvPr>
        </p:nvSpPr>
        <p:spPr/>
        <p:txBody>
          <a:bodyPr/>
          <a:lstStyle>
            <a:lvl1pPr>
              <a:defRPr/>
            </a:lvl1pPr>
          </a:lstStyle>
          <a:p>
            <a:endParaRPr lang="fr-CA"/>
          </a:p>
        </p:txBody>
      </p:sp>
      <p:sp>
        <p:nvSpPr>
          <p:cNvPr id="6" name="Espace réservé du numéro de diapositive 5"/>
          <p:cNvSpPr>
            <a:spLocks noGrp="1"/>
          </p:cNvSpPr>
          <p:nvPr>
            <p:ph type="sldNum" sz="quarter" idx="12"/>
          </p:nvPr>
        </p:nvSpPr>
        <p:spPr/>
        <p:txBody>
          <a:bodyPr/>
          <a:lstStyle>
            <a:lvl1pPr>
              <a:defRPr/>
            </a:lvl1pPr>
          </a:lstStyle>
          <a:p>
            <a:fld id="{80DED7C3-7CD4-4326-BCC0-50253C22D4B0}" type="slidenum">
              <a:rPr lang="fr-CA"/>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A"/>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e la date 3"/>
          <p:cNvSpPr>
            <a:spLocks noGrp="1"/>
          </p:cNvSpPr>
          <p:nvPr>
            <p:ph type="dt" sz="half" idx="10"/>
          </p:nvPr>
        </p:nvSpPr>
        <p:spPr/>
        <p:txBody>
          <a:bodyPr/>
          <a:lstStyle>
            <a:lvl1pPr>
              <a:defRPr/>
            </a:lvl1pPr>
          </a:lstStyle>
          <a:p>
            <a:fld id="{9FE85E89-24BA-4861-A99A-D3807B318A7F}" type="datetimeFigureOut">
              <a:rPr lang="fr-FR" altLang="zh-TW"/>
              <a:pPr/>
              <a:t>01/07/2014</a:t>
            </a:fld>
            <a:endParaRPr lang="fr-CA"/>
          </a:p>
        </p:txBody>
      </p:sp>
      <p:sp>
        <p:nvSpPr>
          <p:cNvPr id="5" name="Espace réservé du pied de page 4"/>
          <p:cNvSpPr>
            <a:spLocks noGrp="1"/>
          </p:cNvSpPr>
          <p:nvPr>
            <p:ph type="ftr" sz="quarter" idx="11"/>
          </p:nvPr>
        </p:nvSpPr>
        <p:spPr/>
        <p:txBody>
          <a:bodyPr/>
          <a:lstStyle>
            <a:lvl1pPr>
              <a:defRPr/>
            </a:lvl1pPr>
          </a:lstStyle>
          <a:p>
            <a:endParaRPr lang="fr-CA"/>
          </a:p>
        </p:txBody>
      </p:sp>
      <p:sp>
        <p:nvSpPr>
          <p:cNvPr id="6" name="Espace réservé du numéro de diapositive 5"/>
          <p:cNvSpPr>
            <a:spLocks noGrp="1"/>
          </p:cNvSpPr>
          <p:nvPr>
            <p:ph type="sldNum" sz="quarter" idx="12"/>
          </p:nvPr>
        </p:nvSpPr>
        <p:spPr/>
        <p:txBody>
          <a:bodyPr/>
          <a:lstStyle>
            <a:lvl1pPr>
              <a:defRPr/>
            </a:lvl1pPr>
          </a:lstStyle>
          <a:p>
            <a:fld id="{8D622BD9-1677-4765-AD4E-D423808F293D}" type="slidenum">
              <a:rPr lang="fr-CA"/>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fld id="{47242476-FE42-4335-8185-7CC60A7DC383}" type="datetimeFigureOut">
              <a:rPr lang="fr-FR" altLang="zh-TW"/>
              <a:pPr/>
              <a:t>01/07/2014</a:t>
            </a:fld>
            <a:endParaRPr lang="fr-CA"/>
          </a:p>
        </p:txBody>
      </p:sp>
      <p:sp>
        <p:nvSpPr>
          <p:cNvPr id="5" name="Espace réservé du pied de page 4"/>
          <p:cNvSpPr>
            <a:spLocks noGrp="1"/>
          </p:cNvSpPr>
          <p:nvPr>
            <p:ph type="ftr" sz="quarter" idx="11"/>
          </p:nvPr>
        </p:nvSpPr>
        <p:spPr/>
        <p:txBody>
          <a:bodyPr/>
          <a:lstStyle>
            <a:lvl1pPr>
              <a:defRPr/>
            </a:lvl1pPr>
          </a:lstStyle>
          <a:p>
            <a:endParaRPr lang="fr-CA"/>
          </a:p>
        </p:txBody>
      </p:sp>
      <p:sp>
        <p:nvSpPr>
          <p:cNvPr id="6" name="Espace réservé du numéro de diapositive 5"/>
          <p:cNvSpPr>
            <a:spLocks noGrp="1"/>
          </p:cNvSpPr>
          <p:nvPr>
            <p:ph type="sldNum" sz="quarter" idx="12"/>
          </p:nvPr>
        </p:nvSpPr>
        <p:spPr/>
        <p:txBody>
          <a:bodyPr/>
          <a:lstStyle>
            <a:lvl1pPr>
              <a:defRPr/>
            </a:lvl1pPr>
          </a:lstStyle>
          <a:p>
            <a:fld id="{4ABBAE93-9FF0-4EE2-807D-5338427E9FA7}" type="slidenum">
              <a:rPr lang="fr-CA"/>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5" name="Espace réservé de la date 3"/>
          <p:cNvSpPr>
            <a:spLocks noGrp="1"/>
          </p:cNvSpPr>
          <p:nvPr>
            <p:ph type="dt" sz="half" idx="10"/>
          </p:nvPr>
        </p:nvSpPr>
        <p:spPr/>
        <p:txBody>
          <a:bodyPr/>
          <a:lstStyle>
            <a:lvl1pPr>
              <a:defRPr/>
            </a:lvl1pPr>
          </a:lstStyle>
          <a:p>
            <a:fld id="{40F2C5D5-8871-492B-9D99-B85BC9B63D98}" type="datetimeFigureOut">
              <a:rPr lang="fr-FR" altLang="zh-TW"/>
              <a:pPr/>
              <a:t>01/07/2014</a:t>
            </a:fld>
            <a:endParaRPr lang="fr-CA"/>
          </a:p>
        </p:txBody>
      </p:sp>
      <p:sp>
        <p:nvSpPr>
          <p:cNvPr id="6" name="Espace réservé du pied de page 4"/>
          <p:cNvSpPr>
            <a:spLocks noGrp="1"/>
          </p:cNvSpPr>
          <p:nvPr>
            <p:ph type="ftr" sz="quarter" idx="11"/>
          </p:nvPr>
        </p:nvSpPr>
        <p:spPr/>
        <p:txBody>
          <a:bodyPr/>
          <a:lstStyle>
            <a:lvl1pPr>
              <a:defRPr/>
            </a:lvl1pPr>
          </a:lstStyle>
          <a:p>
            <a:endParaRPr lang="fr-CA"/>
          </a:p>
        </p:txBody>
      </p:sp>
      <p:sp>
        <p:nvSpPr>
          <p:cNvPr id="7" name="Espace réservé du numéro de diapositive 5"/>
          <p:cNvSpPr>
            <a:spLocks noGrp="1"/>
          </p:cNvSpPr>
          <p:nvPr>
            <p:ph type="sldNum" sz="quarter" idx="12"/>
          </p:nvPr>
        </p:nvSpPr>
        <p:spPr/>
        <p:txBody>
          <a:bodyPr/>
          <a:lstStyle>
            <a:lvl1pPr>
              <a:defRPr/>
            </a:lvl1pPr>
          </a:lstStyle>
          <a:p>
            <a:fld id="{92C1362C-79D0-47C8-9AA3-5CFF1FEB8FA4}" type="slidenum">
              <a:rPr lang="fr-CA"/>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7" name="Espace réservé de la date 3"/>
          <p:cNvSpPr>
            <a:spLocks noGrp="1"/>
          </p:cNvSpPr>
          <p:nvPr>
            <p:ph type="dt" sz="half" idx="10"/>
          </p:nvPr>
        </p:nvSpPr>
        <p:spPr/>
        <p:txBody>
          <a:bodyPr/>
          <a:lstStyle>
            <a:lvl1pPr>
              <a:defRPr/>
            </a:lvl1pPr>
          </a:lstStyle>
          <a:p>
            <a:fld id="{B85471BF-010C-45A5-994E-252CA3674A77}" type="datetimeFigureOut">
              <a:rPr lang="fr-FR" altLang="zh-TW"/>
              <a:pPr/>
              <a:t>01/07/2014</a:t>
            </a:fld>
            <a:endParaRPr lang="fr-CA"/>
          </a:p>
        </p:txBody>
      </p:sp>
      <p:sp>
        <p:nvSpPr>
          <p:cNvPr id="8" name="Espace réservé du pied de page 4"/>
          <p:cNvSpPr>
            <a:spLocks noGrp="1"/>
          </p:cNvSpPr>
          <p:nvPr>
            <p:ph type="ftr" sz="quarter" idx="11"/>
          </p:nvPr>
        </p:nvSpPr>
        <p:spPr/>
        <p:txBody>
          <a:bodyPr/>
          <a:lstStyle>
            <a:lvl1pPr>
              <a:defRPr/>
            </a:lvl1pPr>
          </a:lstStyle>
          <a:p>
            <a:endParaRPr lang="fr-CA"/>
          </a:p>
        </p:txBody>
      </p:sp>
      <p:sp>
        <p:nvSpPr>
          <p:cNvPr id="9" name="Espace réservé du numéro de diapositive 5"/>
          <p:cNvSpPr>
            <a:spLocks noGrp="1"/>
          </p:cNvSpPr>
          <p:nvPr>
            <p:ph type="sldNum" sz="quarter" idx="12"/>
          </p:nvPr>
        </p:nvSpPr>
        <p:spPr/>
        <p:txBody>
          <a:bodyPr/>
          <a:lstStyle>
            <a:lvl1pPr>
              <a:defRPr/>
            </a:lvl1pPr>
          </a:lstStyle>
          <a:p>
            <a:fld id="{49287ED1-7B02-4989-9633-6F636A0F3029}" type="slidenum">
              <a:rPr lang="fr-CA"/>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A"/>
          </a:p>
        </p:txBody>
      </p:sp>
      <p:sp>
        <p:nvSpPr>
          <p:cNvPr id="3" name="Espace réservé de la date 3"/>
          <p:cNvSpPr>
            <a:spLocks noGrp="1"/>
          </p:cNvSpPr>
          <p:nvPr>
            <p:ph type="dt" sz="half" idx="10"/>
          </p:nvPr>
        </p:nvSpPr>
        <p:spPr/>
        <p:txBody>
          <a:bodyPr/>
          <a:lstStyle>
            <a:lvl1pPr>
              <a:defRPr/>
            </a:lvl1pPr>
          </a:lstStyle>
          <a:p>
            <a:fld id="{36B95198-96A3-4F4B-BA60-C26F63DDAB84}" type="datetimeFigureOut">
              <a:rPr lang="fr-FR" altLang="zh-TW"/>
              <a:pPr/>
              <a:t>01/07/2014</a:t>
            </a:fld>
            <a:endParaRPr lang="fr-CA"/>
          </a:p>
        </p:txBody>
      </p:sp>
      <p:sp>
        <p:nvSpPr>
          <p:cNvPr id="4" name="Espace réservé du pied de page 4"/>
          <p:cNvSpPr>
            <a:spLocks noGrp="1"/>
          </p:cNvSpPr>
          <p:nvPr>
            <p:ph type="ftr" sz="quarter" idx="11"/>
          </p:nvPr>
        </p:nvSpPr>
        <p:spPr/>
        <p:txBody>
          <a:bodyPr/>
          <a:lstStyle>
            <a:lvl1pPr>
              <a:defRPr/>
            </a:lvl1pPr>
          </a:lstStyle>
          <a:p>
            <a:endParaRPr lang="fr-CA"/>
          </a:p>
        </p:txBody>
      </p:sp>
      <p:sp>
        <p:nvSpPr>
          <p:cNvPr id="5" name="Espace réservé du numéro de diapositive 5"/>
          <p:cNvSpPr>
            <a:spLocks noGrp="1"/>
          </p:cNvSpPr>
          <p:nvPr>
            <p:ph type="sldNum" sz="quarter" idx="12"/>
          </p:nvPr>
        </p:nvSpPr>
        <p:spPr/>
        <p:txBody>
          <a:bodyPr/>
          <a:lstStyle>
            <a:lvl1pPr>
              <a:defRPr/>
            </a:lvl1pPr>
          </a:lstStyle>
          <a:p>
            <a:fld id="{718E2775-7F05-4439-BA7B-8ED7E8990ABC}" type="slidenum">
              <a:rPr lang="fr-CA"/>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fld id="{75F064B8-8F4C-4381-851D-5C6DBE4BFD59}" type="datetimeFigureOut">
              <a:rPr lang="fr-FR" altLang="zh-TW"/>
              <a:pPr/>
              <a:t>01/07/2014</a:t>
            </a:fld>
            <a:endParaRPr lang="fr-CA"/>
          </a:p>
        </p:txBody>
      </p:sp>
      <p:sp>
        <p:nvSpPr>
          <p:cNvPr id="3" name="Espace réservé du pied de page 4"/>
          <p:cNvSpPr>
            <a:spLocks noGrp="1"/>
          </p:cNvSpPr>
          <p:nvPr>
            <p:ph type="ftr" sz="quarter" idx="11"/>
          </p:nvPr>
        </p:nvSpPr>
        <p:spPr/>
        <p:txBody>
          <a:bodyPr/>
          <a:lstStyle>
            <a:lvl1pPr>
              <a:defRPr/>
            </a:lvl1pPr>
          </a:lstStyle>
          <a:p>
            <a:endParaRPr lang="fr-CA"/>
          </a:p>
        </p:txBody>
      </p:sp>
      <p:sp>
        <p:nvSpPr>
          <p:cNvPr id="4" name="Espace réservé du numéro de diapositive 5"/>
          <p:cNvSpPr>
            <a:spLocks noGrp="1"/>
          </p:cNvSpPr>
          <p:nvPr>
            <p:ph type="sldNum" sz="quarter" idx="12"/>
          </p:nvPr>
        </p:nvSpPr>
        <p:spPr/>
        <p:txBody>
          <a:bodyPr/>
          <a:lstStyle>
            <a:lvl1pPr>
              <a:defRPr/>
            </a:lvl1pPr>
          </a:lstStyle>
          <a:p>
            <a:fld id="{09CB529E-151C-4100-B9A7-9BF3C8B483B3}" type="slidenum">
              <a:rPr lang="fr-CA"/>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fld id="{79BF9A6F-DA2C-466C-A98E-231CB25F1676}" type="datetimeFigureOut">
              <a:rPr lang="fr-FR" altLang="zh-TW"/>
              <a:pPr/>
              <a:t>01/07/2014</a:t>
            </a:fld>
            <a:endParaRPr lang="fr-CA"/>
          </a:p>
        </p:txBody>
      </p:sp>
      <p:sp>
        <p:nvSpPr>
          <p:cNvPr id="6" name="Espace réservé du pied de page 4"/>
          <p:cNvSpPr>
            <a:spLocks noGrp="1"/>
          </p:cNvSpPr>
          <p:nvPr>
            <p:ph type="ftr" sz="quarter" idx="11"/>
          </p:nvPr>
        </p:nvSpPr>
        <p:spPr/>
        <p:txBody>
          <a:bodyPr/>
          <a:lstStyle>
            <a:lvl1pPr>
              <a:defRPr/>
            </a:lvl1pPr>
          </a:lstStyle>
          <a:p>
            <a:endParaRPr lang="fr-CA"/>
          </a:p>
        </p:txBody>
      </p:sp>
      <p:sp>
        <p:nvSpPr>
          <p:cNvPr id="7" name="Espace réservé du numéro de diapositive 5"/>
          <p:cNvSpPr>
            <a:spLocks noGrp="1"/>
          </p:cNvSpPr>
          <p:nvPr>
            <p:ph type="sldNum" sz="quarter" idx="12"/>
          </p:nvPr>
        </p:nvSpPr>
        <p:spPr/>
        <p:txBody>
          <a:bodyPr/>
          <a:lstStyle>
            <a:lvl1pPr>
              <a:defRPr/>
            </a:lvl1pPr>
          </a:lstStyle>
          <a:p>
            <a:fld id="{F5B05A30-0332-4893-8634-E9D166B4E884}" type="slidenum">
              <a:rPr lang="fr-CA"/>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fld id="{A12C03DC-2AFF-454B-9EB2-8979CCBB8195}" type="datetimeFigureOut">
              <a:rPr lang="fr-FR" altLang="zh-TW"/>
              <a:pPr/>
              <a:t>01/07/2014</a:t>
            </a:fld>
            <a:endParaRPr lang="fr-CA"/>
          </a:p>
        </p:txBody>
      </p:sp>
      <p:sp>
        <p:nvSpPr>
          <p:cNvPr id="6" name="Espace réservé du pied de page 4"/>
          <p:cNvSpPr>
            <a:spLocks noGrp="1"/>
          </p:cNvSpPr>
          <p:nvPr>
            <p:ph type="ftr" sz="quarter" idx="11"/>
          </p:nvPr>
        </p:nvSpPr>
        <p:spPr/>
        <p:txBody>
          <a:bodyPr/>
          <a:lstStyle>
            <a:lvl1pPr>
              <a:defRPr/>
            </a:lvl1pPr>
          </a:lstStyle>
          <a:p>
            <a:endParaRPr lang="fr-CA"/>
          </a:p>
        </p:txBody>
      </p:sp>
      <p:sp>
        <p:nvSpPr>
          <p:cNvPr id="7" name="Espace réservé du numéro de diapositive 5"/>
          <p:cNvSpPr>
            <a:spLocks noGrp="1"/>
          </p:cNvSpPr>
          <p:nvPr>
            <p:ph type="sldNum" sz="quarter" idx="12"/>
          </p:nvPr>
        </p:nvSpPr>
        <p:spPr/>
        <p:txBody>
          <a:bodyPr/>
          <a:lstStyle>
            <a:lvl1pPr>
              <a:defRPr/>
            </a:lvl1pPr>
          </a:lstStyle>
          <a:p>
            <a:fld id="{461D053E-9F39-4BF6-B4B0-241FF41977AC}" type="slidenum">
              <a:rPr lang="fr-CA"/>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ltLang="zh-TW" smtClean="0"/>
              <a:t>Cliquez pour modifier le style du titre</a:t>
            </a:r>
            <a:endParaRPr lang="fr-CA" smtClean="0"/>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ltLang="zh-TW" smtClean="0"/>
              <a:t>Cliquez pour modifier les styles du texte du masque</a:t>
            </a:r>
          </a:p>
          <a:p>
            <a:pPr lvl="1"/>
            <a:r>
              <a:rPr lang="fr-FR" altLang="zh-TW" smtClean="0"/>
              <a:t>Deuxième niveau</a:t>
            </a:r>
          </a:p>
          <a:p>
            <a:pPr lvl="2"/>
            <a:r>
              <a:rPr lang="fr-FR" altLang="zh-TW" smtClean="0"/>
              <a:t>Troisième niveau</a:t>
            </a:r>
          </a:p>
          <a:p>
            <a:pPr lvl="3"/>
            <a:r>
              <a:rPr lang="fr-FR" altLang="zh-TW" smtClean="0"/>
              <a:t>Quatrième niveau</a:t>
            </a:r>
          </a:p>
          <a:p>
            <a:pPr lvl="4"/>
            <a:r>
              <a:rPr lang="fr-FR" altLang="zh-TW" smtClean="0"/>
              <a:t>Cinquième niveau</a:t>
            </a:r>
            <a:endParaRPr lang="fr-CA" smtClean="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80A79CC9-65C5-4F3C-B507-1D1D3D676B7A}" type="datetimeFigureOut">
              <a:rPr lang="fr-FR" altLang="zh-TW"/>
              <a:pPr/>
              <a:t>01/07/2014</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939E45D4-2E1F-4183-A49B-357654EED7B9}" type="slidenum">
              <a:rPr lang="fr-CA"/>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_rels/slide6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1285875" y="764704"/>
            <a:ext cx="6672263" cy="1012825"/>
          </a:xfrm>
        </p:spPr>
        <p:txBody>
          <a:bodyPr rtlCol="0">
            <a:normAutofit fontScale="90000"/>
          </a:bodyPr>
          <a:lstStyle/>
          <a:p>
            <a:pPr eaLnBrk="1" fontAlgn="auto" hangingPunct="1">
              <a:spcAft>
                <a:spcPts val="0"/>
              </a:spcAft>
              <a:defRPr/>
            </a:pPr>
            <a:r>
              <a:rPr lang="zh-TW" altLang="en-US" dirty="0">
                <a:latin typeface="標楷體" pitchFamily="65" charset="-120"/>
                <a:ea typeface="標楷體" pitchFamily="65" charset="-120"/>
              </a:rPr>
              <a:t>模糊基因表達規劃</a:t>
            </a:r>
            <a:r>
              <a:rPr lang="zh-TW" altLang="en-US" dirty="0" smtClean="0">
                <a:latin typeface="標楷體" pitchFamily="65" charset="-120"/>
                <a:ea typeface="標楷體" pitchFamily="65" charset="-120"/>
              </a:rPr>
              <a:t>法</a:t>
            </a:r>
            <a:r>
              <a:rPr lang="en-US" altLang="zh-TW" dirty="0" smtClean="0">
                <a:latin typeface="標楷體" pitchFamily="65" charset="-120"/>
                <a:ea typeface="標楷體" pitchFamily="65" charset="-120"/>
              </a:rPr>
              <a:t/>
            </a:r>
            <a:br>
              <a:rPr lang="en-US" altLang="zh-TW" dirty="0" smtClean="0">
                <a:latin typeface="標楷體" pitchFamily="65" charset="-120"/>
                <a:ea typeface="標楷體" pitchFamily="65" charset="-120"/>
              </a:rPr>
            </a:br>
            <a:r>
              <a:rPr lang="zh-TW" altLang="en-US" dirty="0" smtClean="0">
                <a:latin typeface="標楷體" pitchFamily="65" charset="-120"/>
                <a:ea typeface="標楷體" pitchFamily="65" charset="-120"/>
              </a:rPr>
              <a:t>在台指期貨</a:t>
            </a:r>
            <a:br>
              <a:rPr lang="zh-TW" altLang="en-US" dirty="0" smtClean="0">
                <a:latin typeface="標楷體" pitchFamily="65" charset="-120"/>
                <a:ea typeface="標楷體" pitchFamily="65" charset="-120"/>
              </a:rPr>
            </a:br>
            <a:r>
              <a:rPr lang="zh-TW" altLang="en-US" dirty="0" smtClean="0">
                <a:latin typeface="標楷體" pitchFamily="65" charset="-120"/>
                <a:ea typeface="標楷體" pitchFamily="65" charset="-120"/>
              </a:rPr>
              <a:t>投資策略探勘之研究</a:t>
            </a:r>
            <a:endParaRPr lang="fr-CA" dirty="0" smtClean="0">
              <a:latin typeface="標楷體" pitchFamily="65" charset="-120"/>
              <a:ea typeface="標楷體" pitchFamily="65" charset="-120"/>
            </a:endParaRPr>
          </a:p>
        </p:txBody>
      </p:sp>
      <p:sp>
        <p:nvSpPr>
          <p:cNvPr id="3" name="Sous-titre 2"/>
          <p:cNvSpPr>
            <a:spLocks noGrp="1"/>
          </p:cNvSpPr>
          <p:nvPr>
            <p:ph type="subTitle" idx="1"/>
          </p:nvPr>
        </p:nvSpPr>
        <p:spPr>
          <a:xfrm>
            <a:off x="500034" y="2428868"/>
            <a:ext cx="4572000" cy="1500198"/>
          </a:xfrm>
        </p:spPr>
        <p:txBody>
          <a:bodyPr rtlCol="0">
            <a:noAutofit/>
          </a:bodyPr>
          <a:lstStyle/>
          <a:p>
            <a:pPr algn="l" eaLnBrk="1" fontAlgn="auto" hangingPunct="1">
              <a:spcAft>
                <a:spcPts val="0"/>
              </a:spcAft>
              <a:defRPr/>
            </a:pPr>
            <a:r>
              <a:rPr lang="en-US" altLang="zh-TW" sz="2500" dirty="0" smtClean="0">
                <a:solidFill>
                  <a:schemeClr val="tx1"/>
                </a:solidFill>
                <a:latin typeface="標楷體" pitchFamily="65" charset="-120"/>
                <a:ea typeface="標楷體" pitchFamily="65" charset="-120"/>
              </a:rPr>
              <a:t>2014/06/26</a:t>
            </a:r>
          </a:p>
          <a:p>
            <a:pPr algn="l" eaLnBrk="1" fontAlgn="auto" hangingPunct="1">
              <a:spcAft>
                <a:spcPts val="0"/>
              </a:spcAft>
              <a:defRPr/>
            </a:pPr>
            <a:r>
              <a:rPr lang="zh-TW" altLang="en-US" sz="2500" dirty="0" smtClean="0">
                <a:solidFill>
                  <a:schemeClr val="tx1"/>
                </a:solidFill>
                <a:latin typeface="標楷體" pitchFamily="65" charset="-120"/>
                <a:ea typeface="標楷體" pitchFamily="65" charset="-120"/>
              </a:rPr>
              <a:t>指導教授：林文修 博士</a:t>
            </a:r>
          </a:p>
          <a:p>
            <a:pPr algn="l" eaLnBrk="1" fontAlgn="auto" hangingPunct="1">
              <a:spcAft>
                <a:spcPts val="0"/>
              </a:spcAft>
              <a:defRPr/>
            </a:pPr>
            <a:r>
              <a:rPr lang="zh-TW" altLang="en-US" sz="2500" dirty="0" smtClean="0">
                <a:solidFill>
                  <a:schemeClr val="tx1"/>
                </a:solidFill>
                <a:latin typeface="標楷體" pitchFamily="65" charset="-120"/>
                <a:ea typeface="標楷體" pitchFamily="65" charset="-120"/>
              </a:rPr>
              <a:t>研究生：戴棨泯</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831975"/>
            <a:ext cx="8229600" cy="4525963"/>
          </a:xfrm>
        </p:spPr>
        <p:txBody>
          <a:bodyPr rtlCol="0">
            <a:normAutofit/>
          </a:bodyPr>
          <a:lstStyle/>
          <a:p>
            <a:pPr eaLnBrk="1" fontAlgn="auto" hangingPunct="1">
              <a:spcAft>
                <a:spcPts val="0"/>
              </a:spcAft>
              <a:buFont typeface="Arial" pitchFamily="34" charset="0"/>
              <a:buChar char="•"/>
              <a:defRPr/>
            </a:pPr>
            <a:r>
              <a:rPr lang="zh-TW" altLang="en-US" b="1" dirty="0" smtClean="0">
                <a:latin typeface="標楷體" pitchFamily="65" charset="-120"/>
                <a:ea typeface="標楷體" pitchFamily="65" charset="-120"/>
              </a:rPr>
              <a:t>問題三：</a:t>
            </a:r>
            <a:r>
              <a:rPr lang="zh-TW" altLang="en-US" dirty="0" smtClean="0">
                <a:latin typeface="標楷體" pitchFamily="65" charset="-120"/>
                <a:ea typeface="標楷體" pitchFamily="65" charset="-120"/>
              </a:rPr>
              <a:t>凱利公式經常被作為期貨交易資金配置的參考，但是存在一個盲點。</a:t>
            </a:r>
            <a:endParaRPr lang="en-US" altLang="zh-TW" dirty="0" smtClean="0">
              <a:latin typeface="標楷體" pitchFamily="65" charset="-120"/>
              <a:ea typeface="標楷體" pitchFamily="65" charset="-120"/>
            </a:endParaRPr>
          </a:p>
          <a:p>
            <a:pPr lvl="1"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凱利公式之前提假設</a:t>
            </a:r>
            <a:endParaRPr lang="en-US" altLang="zh-TW" dirty="0" smtClean="0">
              <a:latin typeface="標楷體" pitchFamily="65" charset="-120"/>
              <a:ea typeface="標楷體" pitchFamily="65" charset="-120"/>
            </a:endParaRPr>
          </a:p>
          <a:p>
            <a:pPr eaLnBrk="1" fontAlgn="auto" hangingPunct="1">
              <a:spcAft>
                <a:spcPts val="0"/>
              </a:spcAft>
              <a:buFont typeface="Arial" pitchFamily="34" charset="0"/>
              <a:buChar char="•"/>
              <a:defRPr/>
            </a:pPr>
            <a:endParaRPr lang="en-US" dirty="0" smtClean="0">
              <a:latin typeface="標楷體" pitchFamily="65" charset="-120"/>
              <a:ea typeface="標楷體" pitchFamily="65" charset="-120"/>
            </a:endParaRPr>
          </a:p>
          <a:p>
            <a:pPr eaLnBrk="1" fontAlgn="auto" hangingPunct="1">
              <a:spcAft>
                <a:spcPts val="0"/>
              </a:spcAft>
              <a:buFont typeface="Arial" pitchFamily="34" charset="0"/>
              <a:buChar char="•"/>
              <a:defRPr/>
            </a:pPr>
            <a:endParaRPr lang="en-US" dirty="0" smtClean="0">
              <a:latin typeface="標楷體" pitchFamily="65" charset="-120"/>
              <a:ea typeface="標楷體" pitchFamily="65" charset="-120"/>
            </a:endParaRPr>
          </a:p>
          <a:p>
            <a:pPr eaLnBrk="1" fontAlgn="auto" hangingPunct="1">
              <a:spcAft>
                <a:spcPts val="0"/>
              </a:spcAft>
              <a:buFont typeface="Arial" pitchFamily="34" charset="0"/>
              <a:buChar char="•"/>
              <a:defRPr/>
            </a:pPr>
            <a:endParaRPr lang="en-US" dirty="0" smtClean="0">
              <a:latin typeface="標楷體" pitchFamily="65" charset="-120"/>
              <a:ea typeface="標楷體" pitchFamily="65" charset="-120"/>
            </a:endParaRPr>
          </a:p>
          <a:p>
            <a:pPr eaLnBrk="1" fontAlgn="auto" hangingPunct="1">
              <a:spcAft>
                <a:spcPts val="0"/>
              </a:spcAft>
              <a:buFont typeface="Arial" pitchFamily="34" charset="0"/>
              <a:buChar char="•"/>
              <a:defRPr/>
            </a:pPr>
            <a:r>
              <a:rPr lang="zh-TW" altLang="en-US" b="1" dirty="0" smtClean="0">
                <a:latin typeface="標楷體" pitchFamily="65" charset="-120"/>
                <a:ea typeface="標楷體" pitchFamily="65" charset="-120"/>
              </a:rPr>
              <a:t>目的三：</a:t>
            </a:r>
            <a:r>
              <a:rPr lang="zh-TW" altLang="en-US" dirty="0" smtClean="0">
                <a:latin typeface="標楷體" pitchFamily="65" charset="-120"/>
                <a:ea typeface="標楷體" pitchFamily="65" charset="-120"/>
              </a:rPr>
              <a:t>藉由</a:t>
            </a:r>
            <a:r>
              <a:rPr lang="en-US" altLang="zh-TW" dirty="0" smtClean="0">
                <a:latin typeface="標楷體" pitchFamily="65" charset="-120"/>
                <a:ea typeface="標楷體" pitchFamily="65" charset="-120"/>
              </a:rPr>
              <a:t>GEP</a:t>
            </a:r>
            <a:r>
              <a:rPr lang="zh-TW" altLang="en-US" dirty="0" smtClean="0">
                <a:latin typeface="標楷體" pitchFamily="65" charset="-120"/>
                <a:ea typeface="標楷體" pitchFamily="65" charset="-120"/>
              </a:rPr>
              <a:t>探勘出最符合當前市場的資金配置比例。</a:t>
            </a:r>
            <a:endParaRPr lang="fr-CA" dirty="0" smtClean="0">
              <a:latin typeface="標楷體" pitchFamily="65" charset="-120"/>
              <a:ea typeface="標楷體" pitchFamily="65" charset="-120"/>
            </a:endParaRPr>
          </a:p>
        </p:txBody>
      </p:sp>
      <p:sp>
        <p:nvSpPr>
          <p:cNvPr id="4" name="Titre 1"/>
          <p:cNvSpPr>
            <a:spLocks noGrp="1"/>
          </p:cNvSpPr>
          <p:nvPr>
            <p:ph type="title"/>
          </p:nvPr>
        </p:nvSpPr>
        <p:spPr>
          <a:xfrm>
            <a:off x="457200" y="274638"/>
            <a:ext cx="8229600" cy="1143000"/>
          </a:xfrm>
        </p:spPr>
        <p:txBody>
          <a:bodyPr rtlCol="0">
            <a:normAutofit/>
          </a:bodyPr>
          <a:lstStyle/>
          <a:p>
            <a:pPr eaLnBrk="1" fontAlgn="auto" hangingPunct="1">
              <a:spcAft>
                <a:spcPts val="0"/>
              </a:spcAft>
              <a:defRPr/>
            </a:pPr>
            <a:r>
              <a:rPr lang="zh-TW" altLang="en-US" dirty="0" smtClean="0">
                <a:latin typeface="標楷體" pitchFamily="65" charset="-120"/>
                <a:ea typeface="標楷體" pitchFamily="65" charset="-120"/>
              </a:rPr>
              <a:t> 第二節 研究問題與目的</a:t>
            </a:r>
            <a:endParaRPr lang="fr-CA" dirty="0" smtClean="0">
              <a:latin typeface="標楷體" pitchFamily="65" charset="-120"/>
              <a:ea typeface="標楷體" pitchFamily="65" charset="-120"/>
            </a:endParaRPr>
          </a:p>
        </p:txBody>
      </p:sp>
      <p:sp>
        <p:nvSpPr>
          <p:cNvPr id="8" name="橢圓 7"/>
          <p:cNvSpPr/>
          <p:nvPr/>
        </p:nvSpPr>
        <p:spPr>
          <a:xfrm>
            <a:off x="1357290" y="3571876"/>
            <a:ext cx="1214446" cy="78581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2000" dirty="0" smtClean="0">
                <a:latin typeface="標楷體" pitchFamily="65" charset="-120"/>
                <a:ea typeface="標楷體" pitchFamily="65" charset="-120"/>
              </a:rPr>
              <a:t>本金</a:t>
            </a:r>
            <a:endParaRPr lang="zh-TW" altLang="en-US" sz="2000" dirty="0">
              <a:latin typeface="標楷體" pitchFamily="65" charset="-120"/>
              <a:ea typeface="標楷體" pitchFamily="65" charset="-120"/>
            </a:endParaRPr>
          </a:p>
        </p:txBody>
      </p:sp>
      <p:sp>
        <p:nvSpPr>
          <p:cNvPr id="11" name="橢圓 10"/>
          <p:cNvSpPr/>
          <p:nvPr/>
        </p:nvSpPr>
        <p:spPr>
          <a:xfrm>
            <a:off x="3514498" y="3585944"/>
            <a:ext cx="1214446" cy="78581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2000" dirty="0" smtClean="0">
                <a:latin typeface="標楷體" pitchFamily="65" charset="-120"/>
                <a:ea typeface="標楷體" pitchFamily="65" charset="-120"/>
              </a:rPr>
              <a:t>剩餘本金</a:t>
            </a:r>
            <a:endParaRPr lang="zh-TW" altLang="en-US" sz="2000" dirty="0">
              <a:latin typeface="標楷體" pitchFamily="65" charset="-120"/>
              <a:ea typeface="標楷體" pitchFamily="65" charset="-120"/>
            </a:endParaRPr>
          </a:p>
        </p:txBody>
      </p:sp>
      <p:sp>
        <p:nvSpPr>
          <p:cNvPr id="12" name="向右箭號 11"/>
          <p:cNvSpPr/>
          <p:nvPr/>
        </p:nvSpPr>
        <p:spPr>
          <a:xfrm>
            <a:off x="2857488" y="3786190"/>
            <a:ext cx="428628" cy="35719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3" name="橢圓 12"/>
          <p:cNvSpPr/>
          <p:nvPr/>
        </p:nvSpPr>
        <p:spPr>
          <a:xfrm>
            <a:off x="5143504" y="3571876"/>
            <a:ext cx="1214446" cy="78581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2000" dirty="0" smtClean="0">
                <a:latin typeface="標楷體" pitchFamily="65" charset="-120"/>
                <a:ea typeface="標楷體" pitchFamily="65" charset="-120"/>
              </a:rPr>
              <a:t>投資金額</a:t>
            </a:r>
            <a:endParaRPr lang="zh-TW" altLang="en-US" sz="2000" dirty="0">
              <a:latin typeface="標楷體" pitchFamily="65" charset="-120"/>
              <a:ea typeface="標楷體" pitchFamily="65" charset="-120"/>
            </a:endParaRPr>
          </a:p>
        </p:txBody>
      </p:sp>
      <p:sp>
        <p:nvSpPr>
          <p:cNvPr id="15" name="矩形 14"/>
          <p:cNvSpPr/>
          <p:nvPr/>
        </p:nvSpPr>
        <p:spPr>
          <a:xfrm>
            <a:off x="4643438" y="3723696"/>
            <a:ext cx="605699" cy="477054"/>
          </a:xfrm>
          <a:prstGeom prst="rect">
            <a:avLst/>
          </a:prstGeom>
          <a:noFill/>
        </p:spPr>
        <p:txBody>
          <a:bodyPr wrap="square" lIns="91440" tIns="45720" rIns="91440" bIns="45720">
            <a:spAutoFit/>
          </a:bodyPr>
          <a:lstStyle/>
          <a:p>
            <a:pPr algn="ctr"/>
            <a:r>
              <a:rPr lang="zh-TW" altLang="en-US" sz="2500" dirty="0" smtClean="0">
                <a:ln w="10160">
                  <a:solidFill>
                    <a:schemeClr val="accent1"/>
                  </a:solidFill>
                  <a:prstDash val="solid"/>
                </a:ln>
                <a:solidFill>
                  <a:srgbClr val="FFFFFF"/>
                </a:solidFill>
                <a:effectLst>
                  <a:outerShdw blurRad="38100" dist="32000" dir="5400000" algn="tl">
                    <a:srgbClr val="000000">
                      <a:alpha val="30000"/>
                    </a:srgbClr>
                  </a:outerShdw>
                </a:effectLst>
              </a:rPr>
              <a:t>＋</a:t>
            </a:r>
            <a:endParaRPr lang="zh-TW" altLang="en-US" sz="25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16" name="文字方塊 15"/>
          <p:cNvSpPr txBox="1"/>
          <p:nvPr/>
        </p:nvSpPr>
        <p:spPr>
          <a:xfrm>
            <a:off x="1671178" y="4572008"/>
            <a:ext cx="569387" cy="369332"/>
          </a:xfrm>
          <a:prstGeom prst="rect">
            <a:avLst/>
          </a:prstGeom>
          <a:noFill/>
        </p:spPr>
        <p:txBody>
          <a:bodyPr wrap="none" rtlCol="0">
            <a:spAutoFit/>
          </a:bodyPr>
          <a:lstStyle/>
          <a:p>
            <a:r>
              <a:rPr lang="en-US" altLang="zh-TW" dirty="0" smtClean="0"/>
              <a:t>100</a:t>
            </a:r>
            <a:endParaRPr lang="zh-TW" altLang="en-US" dirty="0"/>
          </a:p>
        </p:txBody>
      </p:sp>
      <p:sp>
        <p:nvSpPr>
          <p:cNvPr id="17" name="文字方塊 16"/>
          <p:cNvSpPr txBox="1"/>
          <p:nvPr/>
        </p:nvSpPr>
        <p:spPr>
          <a:xfrm>
            <a:off x="3916540" y="4572008"/>
            <a:ext cx="441146" cy="369332"/>
          </a:xfrm>
          <a:prstGeom prst="rect">
            <a:avLst/>
          </a:prstGeom>
          <a:noFill/>
        </p:spPr>
        <p:txBody>
          <a:bodyPr wrap="none" rtlCol="0">
            <a:spAutoFit/>
          </a:bodyPr>
          <a:lstStyle/>
          <a:p>
            <a:r>
              <a:rPr lang="en-US" altLang="zh-TW" dirty="0" smtClean="0"/>
              <a:t>80</a:t>
            </a:r>
            <a:endParaRPr lang="zh-TW" altLang="en-US" dirty="0"/>
          </a:p>
        </p:txBody>
      </p:sp>
      <p:sp>
        <p:nvSpPr>
          <p:cNvPr id="18" name="文字方塊 17"/>
          <p:cNvSpPr txBox="1"/>
          <p:nvPr/>
        </p:nvSpPr>
        <p:spPr>
          <a:xfrm>
            <a:off x="5572132" y="4572008"/>
            <a:ext cx="441146" cy="369332"/>
          </a:xfrm>
          <a:prstGeom prst="rect">
            <a:avLst/>
          </a:prstGeom>
          <a:noFill/>
        </p:spPr>
        <p:txBody>
          <a:bodyPr wrap="none" rtlCol="0">
            <a:spAutoFit/>
          </a:bodyPr>
          <a:lstStyle/>
          <a:p>
            <a:r>
              <a:rPr lang="en-US" altLang="zh-TW" dirty="0" smtClean="0"/>
              <a:t>20</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linds(horizontal)">
                                      <p:cBhvr>
                                        <p:cTn id="24" dur="500"/>
                                        <p:tgtEl>
                                          <p:spTgt spid="13"/>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linds(horizontal)">
                                      <p:cBhvr>
                                        <p:cTn id="30" dur="500"/>
                                        <p:tgtEl>
                                          <p:spTgt spid="16"/>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linds(horizontal)">
                                      <p:cBhvr>
                                        <p:cTn id="33" dur="500"/>
                                        <p:tgtEl>
                                          <p:spTgt spid="17"/>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blinds(horizontal)">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blinds(horizontal)">
                                      <p:cBhvr>
                                        <p:cTn id="4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3" grpId="0" animBg="1"/>
      <p:bldP spid="15" grpId="0"/>
      <p:bldP spid="16" grpId="0"/>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831975"/>
            <a:ext cx="8229600" cy="4525963"/>
          </a:xfrm>
        </p:spPr>
        <p:txBody>
          <a:bodyPr rtlCol="0">
            <a:normAutofit/>
          </a:bodyPr>
          <a:lstStyle/>
          <a:p>
            <a:pPr eaLnBrk="1" fontAlgn="auto" hangingPunct="1">
              <a:spcAft>
                <a:spcPts val="0"/>
              </a:spcAft>
              <a:buFont typeface="Arial" pitchFamily="34" charset="0"/>
              <a:buChar char="•"/>
              <a:defRPr/>
            </a:pPr>
            <a:r>
              <a:rPr lang="zh-TW" altLang="en-US" b="1" dirty="0" smtClean="0">
                <a:latin typeface="標楷體" pitchFamily="65" charset="-120"/>
                <a:ea typeface="標楷體" pitchFamily="65" charset="-120"/>
              </a:rPr>
              <a:t>問題四：</a:t>
            </a:r>
            <a:r>
              <a:rPr lang="zh-TW" altLang="en-US" dirty="0" smtClean="0">
                <a:latin typeface="標楷體" pitchFamily="65" charset="-120"/>
                <a:ea typeface="標楷體" pitchFamily="65" charset="-120"/>
              </a:rPr>
              <a:t>過去的研究大多使用單一種類的指標來產生投資策略。</a:t>
            </a:r>
            <a:endParaRPr lang="en-US" altLang="zh-TW" dirty="0" smtClean="0">
              <a:latin typeface="標楷體" pitchFamily="65" charset="-120"/>
              <a:ea typeface="標楷體" pitchFamily="65" charset="-120"/>
            </a:endParaRPr>
          </a:p>
          <a:p>
            <a:pPr eaLnBrk="1" fontAlgn="auto" hangingPunct="1">
              <a:spcAft>
                <a:spcPts val="0"/>
              </a:spcAft>
              <a:buFont typeface="Arial" pitchFamily="34" charset="0"/>
              <a:buChar char="•"/>
              <a:defRPr/>
            </a:pPr>
            <a:r>
              <a:rPr lang="zh-TW" altLang="en-US" b="1" dirty="0" smtClean="0">
                <a:latin typeface="標楷體" pitchFamily="65" charset="-120"/>
                <a:ea typeface="標楷體" pitchFamily="65" charset="-120"/>
              </a:rPr>
              <a:t>目的四：</a:t>
            </a:r>
            <a:r>
              <a:rPr lang="zh-TW" altLang="en-US" dirty="0" smtClean="0">
                <a:latin typeface="標楷體" pitchFamily="65" charset="-120"/>
                <a:ea typeface="標楷體" pitchFamily="65" charset="-120"/>
              </a:rPr>
              <a:t>本研究試圖使用多種技術指標來提升模型對於市場的獲利能力。</a:t>
            </a:r>
          </a:p>
          <a:p>
            <a:pPr eaLnBrk="1" fontAlgn="auto" hangingPunct="1">
              <a:spcAft>
                <a:spcPts val="0"/>
              </a:spcAft>
              <a:buFont typeface="Arial" pitchFamily="34" charset="0"/>
              <a:buChar char="•"/>
              <a:defRPr/>
            </a:pPr>
            <a:endParaRPr lang="fr-CA" dirty="0" smtClean="0">
              <a:latin typeface="標楷體" pitchFamily="65" charset="-120"/>
              <a:ea typeface="標楷體" pitchFamily="65" charset="-120"/>
            </a:endParaRPr>
          </a:p>
        </p:txBody>
      </p:sp>
      <p:sp>
        <p:nvSpPr>
          <p:cNvPr id="4" name="Titre 1"/>
          <p:cNvSpPr>
            <a:spLocks noGrp="1"/>
          </p:cNvSpPr>
          <p:nvPr>
            <p:ph type="title"/>
          </p:nvPr>
        </p:nvSpPr>
        <p:spPr>
          <a:xfrm>
            <a:off x="457200" y="274638"/>
            <a:ext cx="8229600" cy="1143000"/>
          </a:xfrm>
        </p:spPr>
        <p:txBody>
          <a:bodyPr rtlCol="0">
            <a:normAutofit/>
          </a:bodyPr>
          <a:lstStyle/>
          <a:p>
            <a:pPr eaLnBrk="1" fontAlgn="auto" hangingPunct="1">
              <a:spcAft>
                <a:spcPts val="0"/>
              </a:spcAft>
              <a:defRPr/>
            </a:pPr>
            <a:r>
              <a:rPr lang="zh-TW" altLang="en-US" dirty="0" smtClean="0">
                <a:latin typeface="標楷體" pitchFamily="65" charset="-120"/>
                <a:ea typeface="標楷體" pitchFamily="65" charset="-120"/>
              </a:rPr>
              <a:t> 第二節 研究問題與目的</a:t>
            </a:r>
            <a:endParaRPr lang="fr-CA" dirty="0" smtClean="0">
              <a:latin typeface="標楷體" pitchFamily="65" charset="-120"/>
              <a:ea typeface="標楷體" pitchFamily="65" charset="-120"/>
            </a:endParaRPr>
          </a:p>
        </p:txBody>
      </p:sp>
      <p:sp>
        <p:nvSpPr>
          <p:cNvPr id="11" name="橢圓 10"/>
          <p:cNvSpPr/>
          <p:nvPr/>
        </p:nvSpPr>
        <p:spPr>
          <a:xfrm>
            <a:off x="1285852" y="5500702"/>
            <a:ext cx="1285884" cy="914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b="1" dirty="0" smtClean="0">
                <a:latin typeface="標楷體" pitchFamily="65" charset="-120"/>
                <a:ea typeface="標楷體" pitchFamily="65" charset="-120"/>
              </a:rPr>
              <a:t>籌碼</a:t>
            </a:r>
            <a:endParaRPr lang="en-US" altLang="zh-TW" b="1" dirty="0" smtClean="0">
              <a:latin typeface="標楷體" pitchFamily="65" charset="-120"/>
              <a:ea typeface="標楷體" pitchFamily="65" charset="-120"/>
            </a:endParaRPr>
          </a:p>
          <a:p>
            <a:pPr algn="ctr"/>
            <a:r>
              <a:rPr lang="zh-TW" altLang="en-US" b="1" dirty="0" smtClean="0">
                <a:latin typeface="標楷體" pitchFamily="65" charset="-120"/>
                <a:ea typeface="標楷體" pitchFamily="65" charset="-120"/>
              </a:rPr>
              <a:t>指標</a:t>
            </a:r>
            <a:endParaRPr lang="zh-TW" altLang="en-US" b="1" dirty="0">
              <a:latin typeface="標楷體" pitchFamily="65" charset="-120"/>
              <a:ea typeface="標楷體" pitchFamily="65" charset="-120"/>
            </a:endParaRPr>
          </a:p>
        </p:txBody>
      </p:sp>
      <p:sp>
        <p:nvSpPr>
          <p:cNvPr id="12" name="橢圓 11"/>
          <p:cNvSpPr/>
          <p:nvPr/>
        </p:nvSpPr>
        <p:spPr>
          <a:xfrm>
            <a:off x="1285852" y="4214818"/>
            <a:ext cx="1285884" cy="914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b="1" dirty="0" smtClean="0">
                <a:latin typeface="標楷體" pitchFamily="65" charset="-120"/>
                <a:ea typeface="標楷體" pitchFamily="65" charset="-120"/>
              </a:rPr>
              <a:t>技術</a:t>
            </a:r>
            <a:endParaRPr lang="en-US" altLang="zh-TW" b="1" dirty="0" smtClean="0">
              <a:latin typeface="標楷體" pitchFamily="65" charset="-120"/>
              <a:ea typeface="標楷體" pitchFamily="65" charset="-120"/>
            </a:endParaRPr>
          </a:p>
          <a:p>
            <a:pPr algn="ctr"/>
            <a:r>
              <a:rPr lang="zh-TW" altLang="en-US" b="1" dirty="0" smtClean="0">
                <a:latin typeface="標楷體" pitchFamily="65" charset="-120"/>
                <a:ea typeface="標楷體" pitchFamily="65" charset="-120"/>
              </a:rPr>
              <a:t>指標</a:t>
            </a:r>
            <a:endParaRPr lang="zh-TW" altLang="en-US" b="1" dirty="0">
              <a:latin typeface="標楷體" pitchFamily="65" charset="-120"/>
              <a:ea typeface="標楷體" pitchFamily="65" charset="-120"/>
            </a:endParaRPr>
          </a:p>
        </p:txBody>
      </p:sp>
      <p:sp>
        <p:nvSpPr>
          <p:cNvPr id="17" name="向右箭號 16"/>
          <p:cNvSpPr/>
          <p:nvPr/>
        </p:nvSpPr>
        <p:spPr>
          <a:xfrm>
            <a:off x="4071934" y="4429132"/>
            <a:ext cx="571504" cy="476253"/>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8" name="摺角紙張 17"/>
          <p:cNvSpPr/>
          <p:nvPr/>
        </p:nvSpPr>
        <p:spPr>
          <a:xfrm>
            <a:off x="5256218" y="4210056"/>
            <a:ext cx="1214446" cy="857256"/>
          </a:xfrm>
          <a:prstGeom prst="foldedCorne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b="1" dirty="0" smtClean="0">
                <a:latin typeface="標楷體" pitchFamily="65" charset="-120"/>
                <a:ea typeface="標楷體" pitchFamily="65" charset="-120"/>
              </a:rPr>
              <a:t>交易策略</a:t>
            </a:r>
            <a:endParaRPr lang="zh-TW" altLang="en-US" sz="2000" b="1" dirty="0">
              <a:latin typeface="標楷體" pitchFamily="65" charset="-120"/>
              <a:ea typeface="標楷體" pitchFamily="65" charset="-120"/>
            </a:endParaRPr>
          </a:p>
        </p:txBody>
      </p:sp>
      <p:sp>
        <p:nvSpPr>
          <p:cNvPr id="9" name="向右箭號 8"/>
          <p:cNvSpPr/>
          <p:nvPr/>
        </p:nvSpPr>
        <p:spPr>
          <a:xfrm>
            <a:off x="4071934" y="5715016"/>
            <a:ext cx="571504" cy="476253"/>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0" name="摺角紙張 9"/>
          <p:cNvSpPr/>
          <p:nvPr/>
        </p:nvSpPr>
        <p:spPr>
          <a:xfrm>
            <a:off x="5256218" y="5500702"/>
            <a:ext cx="1214446" cy="857256"/>
          </a:xfrm>
          <a:prstGeom prst="foldedCorne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b="1" dirty="0" smtClean="0">
                <a:latin typeface="標楷體" pitchFamily="65" charset="-120"/>
                <a:ea typeface="標楷體" pitchFamily="65" charset="-120"/>
              </a:rPr>
              <a:t>資金配置</a:t>
            </a:r>
            <a:endParaRPr lang="en-US" altLang="zh-TW" sz="2000" b="1" dirty="0" smtClean="0">
              <a:latin typeface="標楷體" pitchFamily="65" charset="-120"/>
              <a:ea typeface="標楷體" pitchFamily="65" charset="-120"/>
            </a:endParaRPr>
          </a:p>
          <a:p>
            <a:pPr algn="ctr"/>
            <a:r>
              <a:rPr lang="zh-TW" altLang="en-US" sz="2000" b="1" dirty="0" smtClean="0">
                <a:latin typeface="標楷體" pitchFamily="65" charset="-120"/>
                <a:ea typeface="標楷體" pitchFamily="65" charset="-120"/>
              </a:rPr>
              <a:t>加減碼</a:t>
            </a:r>
            <a:endParaRPr lang="zh-TW" altLang="en-US" sz="2000" b="1" dirty="0">
              <a:latin typeface="標楷體" pitchFamily="65" charset="-120"/>
              <a:ea typeface="標楷體" pitchFamily="65" charset="-120"/>
            </a:endParaRPr>
          </a:p>
        </p:txBody>
      </p:sp>
      <p:sp>
        <p:nvSpPr>
          <p:cNvPr id="21" name="文字方塊 20"/>
          <p:cNvSpPr txBox="1"/>
          <p:nvPr/>
        </p:nvSpPr>
        <p:spPr>
          <a:xfrm>
            <a:off x="2714612" y="4500570"/>
            <a:ext cx="992579" cy="369332"/>
          </a:xfrm>
          <a:prstGeom prst="rect">
            <a:avLst/>
          </a:prstGeom>
          <a:noFill/>
        </p:spPr>
        <p:txBody>
          <a:bodyPr wrap="none" rtlCol="0">
            <a:spAutoFit/>
          </a:bodyPr>
          <a:lstStyle/>
          <a:p>
            <a:r>
              <a:rPr lang="en-US" altLang="zh-TW" dirty="0" smtClean="0">
                <a:latin typeface="標楷體" pitchFamily="65" charset="-120"/>
                <a:ea typeface="標楷體" pitchFamily="65" charset="-120"/>
              </a:rPr>
              <a:t>KD</a:t>
            </a:r>
            <a:r>
              <a:rPr lang="zh-TW" altLang="en-US" dirty="0" smtClean="0">
                <a:latin typeface="標楷體" pitchFamily="65" charset="-120"/>
                <a:ea typeface="標楷體" pitchFamily="65" charset="-120"/>
              </a:rPr>
              <a:t>、</a:t>
            </a:r>
            <a:r>
              <a:rPr lang="en-US" altLang="zh-TW" dirty="0" smtClean="0">
                <a:latin typeface="標楷體" pitchFamily="65" charset="-120"/>
                <a:ea typeface="標楷體" pitchFamily="65" charset="-120"/>
              </a:rPr>
              <a:t>RSI</a:t>
            </a:r>
          </a:p>
        </p:txBody>
      </p:sp>
      <p:sp>
        <p:nvSpPr>
          <p:cNvPr id="22" name="文字方塊 21"/>
          <p:cNvSpPr txBox="1"/>
          <p:nvPr/>
        </p:nvSpPr>
        <p:spPr>
          <a:xfrm>
            <a:off x="2689212" y="5640189"/>
            <a:ext cx="1107996" cy="646331"/>
          </a:xfrm>
          <a:prstGeom prst="rect">
            <a:avLst/>
          </a:prstGeom>
          <a:noFill/>
        </p:spPr>
        <p:txBody>
          <a:bodyPr wrap="none" rtlCol="0">
            <a:spAutoFit/>
          </a:bodyPr>
          <a:lstStyle/>
          <a:p>
            <a:r>
              <a:rPr lang="zh-TW" altLang="en-US" dirty="0" smtClean="0">
                <a:latin typeface="標楷體" pitchFamily="65" charset="-120"/>
                <a:ea typeface="標楷體" pitchFamily="65" charset="-120"/>
              </a:rPr>
              <a:t>交易量、</a:t>
            </a:r>
            <a:endParaRPr lang="en-US" altLang="zh-TW" dirty="0" smtClean="0">
              <a:latin typeface="標楷體" pitchFamily="65" charset="-120"/>
              <a:ea typeface="標楷體" pitchFamily="65" charset="-120"/>
            </a:endParaRPr>
          </a:p>
          <a:p>
            <a:r>
              <a:rPr lang="zh-TW" altLang="en-US" dirty="0" smtClean="0">
                <a:latin typeface="標楷體" pitchFamily="65" charset="-120"/>
                <a:ea typeface="標楷體" pitchFamily="65" charset="-120"/>
              </a:rPr>
              <a:t>未平倉量</a:t>
            </a:r>
            <a:endParaRPr lang="en-US" altLang="zh-TW" dirty="0" smtClean="0">
              <a:latin typeface="標楷體" pitchFamily="65" charset="-120"/>
              <a:ea typeface="標楷體" pitchFamily="65"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linds(horizontal)">
                                      <p:cBhvr>
                                        <p:cTn id="23" dur="500"/>
                                        <p:tgtEl>
                                          <p:spTgt spid="17"/>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blinds(horizontal)">
                                      <p:cBhvr>
                                        <p:cTn id="26" dur="500"/>
                                        <p:tgtEl>
                                          <p:spTgt spid="18"/>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linds(horizontal)">
                                      <p:cBhvr>
                                        <p:cTn id="29" dur="500"/>
                                        <p:tgtEl>
                                          <p:spTgt spid="9"/>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blinds(horizontal)">
                                      <p:cBhvr>
                                        <p:cTn id="35" dur="500"/>
                                        <p:tgtEl>
                                          <p:spTgt spid="21"/>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blinds(horizontal)">
                                      <p:cBhvr>
                                        <p:cTn id="3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7" grpId="0" animBg="1"/>
      <p:bldP spid="18" grpId="0" animBg="1"/>
      <p:bldP spid="9" grpId="0" animBg="1"/>
      <p:bldP spid="10" grpId="0" animBg="1"/>
      <p:bldP spid="21"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831975"/>
            <a:ext cx="8229600" cy="4525963"/>
          </a:xfrm>
        </p:spPr>
        <p:txBody>
          <a:bodyPr rtlCol="0">
            <a:normAutofit/>
          </a:bodyPr>
          <a:lstStyle/>
          <a:p>
            <a:pPr eaLnBrk="1" fontAlgn="auto" hangingPunct="1">
              <a:spcAft>
                <a:spcPts val="0"/>
              </a:spcAft>
              <a:buFont typeface="Arial" pitchFamily="34" charset="0"/>
              <a:buChar char="•"/>
              <a:defRPr/>
            </a:pPr>
            <a:r>
              <a:rPr lang="zh-TW" altLang="en-US" b="1" dirty="0" smtClean="0">
                <a:latin typeface="標楷體" pitchFamily="65" charset="-120"/>
                <a:ea typeface="標楷體" pitchFamily="65" charset="-120"/>
              </a:rPr>
              <a:t>問題五：</a:t>
            </a:r>
            <a:r>
              <a:rPr lang="zh-TW" altLang="en-US" dirty="0" smtClean="0">
                <a:latin typeface="標楷體" pitchFamily="65" charset="-120"/>
                <a:ea typeface="標楷體" pitchFamily="65" charset="-120"/>
              </a:rPr>
              <a:t>許多理財網站或專書經常提到風險控管的重要性，即要如何避免巨額的虧損，才能在金融市場中獲取穩定的利潤。</a:t>
            </a:r>
            <a:endParaRPr lang="en-US" altLang="zh-TW" dirty="0" smtClean="0">
              <a:latin typeface="標楷體" pitchFamily="65" charset="-120"/>
              <a:ea typeface="標楷體" pitchFamily="65" charset="-120"/>
            </a:endParaRPr>
          </a:p>
          <a:p>
            <a:pPr eaLnBrk="1" fontAlgn="auto" hangingPunct="1">
              <a:spcAft>
                <a:spcPts val="0"/>
              </a:spcAft>
              <a:buFont typeface="Arial" pitchFamily="34" charset="0"/>
              <a:buChar char="•"/>
              <a:defRPr/>
            </a:pPr>
            <a:r>
              <a:rPr lang="zh-TW" altLang="en-US" b="1" dirty="0" smtClean="0">
                <a:latin typeface="標楷體" pitchFamily="65" charset="-120"/>
                <a:ea typeface="標楷體" pitchFamily="65" charset="-120"/>
              </a:rPr>
              <a:t>目的五：</a:t>
            </a:r>
            <a:r>
              <a:rPr lang="zh-TW" altLang="en-US" dirty="0" smtClean="0">
                <a:latin typeface="標楷體" pitchFamily="65" charset="-120"/>
                <a:ea typeface="標楷體" pitchFamily="65" charset="-120"/>
              </a:rPr>
              <a:t>本研究試圖加入停損停利機制到投資策略中，期望降低交易風險，進而提升交易獲利。</a:t>
            </a:r>
          </a:p>
          <a:p>
            <a:pPr eaLnBrk="1" fontAlgn="auto" hangingPunct="1">
              <a:spcAft>
                <a:spcPts val="0"/>
              </a:spcAft>
              <a:buFont typeface="Arial" pitchFamily="34" charset="0"/>
              <a:buChar char="•"/>
              <a:defRPr/>
            </a:pPr>
            <a:endParaRPr lang="fr-CA" dirty="0" smtClean="0">
              <a:latin typeface="標楷體" pitchFamily="65" charset="-120"/>
              <a:ea typeface="標楷體" pitchFamily="65" charset="-120"/>
            </a:endParaRPr>
          </a:p>
        </p:txBody>
      </p:sp>
      <p:sp>
        <p:nvSpPr>
          <p:cNvPr id="4" name="Titre 1"/>
          <p:cNvSpPr>
            <a:spLocks noGrp="1"/>
          </p:cNvSpPr>
          <p:nvPr>
            <p:ph type="title"/>
          </p:nvPr>
        </p:nvSpPr>
        <p:spPr>
          <a:xfrm>
            <a:off x="457200" y="274638"/>
            <a:ext cx="8229600" cy="1143000"/>
          </a:xfrm>
        </p:spPr>
        <p:txBody>
          <a:bodyPr rtlCol="0">
            <a:normAutofit/>
          </a:bodyPr>
          <a:lstStyle/>
          <a:p>
            <a:pPr eaLnBrk="1" fontAlgn="auto" hangingPunct="1">
              <a:spcAft>
                <a:spcPts val="0"/>
              </a:spcAft>
              <a:defRPr/>
            </a:pPr>
            <a:r>
              <a:rPr lang="zh-TW" altLang="en-US" dirty="0" smtClean="0">
                <a:latin typeface="標楷體" pitchFamily="65" charset="-120"/>
                <a:ea typeface="標楷體" pitchFamily="65" charset="-120"/>
              </a:rPr>
              <a:t> 第二節 研究問題與目的</a:t>
            </a:r>
            <a:endParaRPr lang="fr-CA" dirty="0" smtClean="0">
              <a:latin typeface="標楷體" pitchFamily="65" charset="-120"/>
              <a:ea typeface="標楷體" pitchFamily="65" charset="-120"/>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20072" y="4684899"/>
            <a:ext cx="2637483" cy="189674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259632" y="5152892"/>
            <a:ext cx="2676525" cy="14287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027"/>
                                        </p:tgtEl>
                                        <p:attrNameLst>
                                          <p:attrName>style.visibility</p:attrName>
                                        </p:attrNameLst>
                                      </p:cBhvr>
                                      <p:to>
                                        <p:strVal val="visible"/>
                                      </p:to>
                                    </p:set>
                                    <p:animEffect transition="in" filter="blinds(horizontal)">
                                      <p:cBhvr>
                                        <p:cTn id="15" dur="500"/>
                                        <p:tgtEl>
                                          <p:spTgt spid="1027"/>
                                        </p:tgtEl>
                                      </p:cBhvr>
                                    </p:animEffect>
                                  </p:childTnLst>
                                </p:cTn>
                              </p:par>
                              <p:par>
                                <p:cTn id="16" presetID="3" presetClass="entr" presetSubtype="1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blinds(horizontal)">
                                      <p:cBhvr>
                                        <p:cTn id="18"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071688" y="274638"/>
            <a:ext cx="6615112" cy="1143000"/>
          </a:xfrm>
        </p:spPr>
        <p:txBody>
          <a:bodyPr rtlCol="0">
            <a:normAutofit/>
          </a:bodyPr>
          <a:lstStyle/>
          <a:p>
            <a:pPr algn="l" eaLnBrk="1" fontAlgn="auto" hangingPunct="1">
              <a:spcAft>
                <a:spcPts val="0"/>
              </a:spcAft>
              <a:defRPr/>
            </a:pPr>
            <a:r>
              <a:rPr lang="zh-TW" altLang="en-US" dirty="0" smtClean="0">
                <a:latin typeface="標楷體" pitchFamily="65" charset="-120"/>
                <a:ea typeface="標楷體" pitchFamily="65" charset="-120"/>
              </a:rPr>
              <a:t>第二章 文獻探討</a:t>
            </a:r>
            <a:endParaRPr lang="fr-CA" dirty="0" smtClean="0">
              <a:latin typeface="標楷體" pitchFamily="65" charset="-120"/>
              <a:ea typeface="標楷體" pitchFamily="65" charset="-120"/>
            </a:endParaRPr>
          </a:p>
        </p:txBody>
      </p:sp>
      <p:sp>
        <p:nvSpPr>
          <p:cNvPr id="3" name="Espace réservé du contenu 2"/>
          <p:cNvSpPr>
            <a:spLocks noGrp="1"/>
          </p:cNvSpPr>
          <p:nvPr>
            <p:ph idx="1"/>
          </p:nvPr>
        </p:nvSpPr>
        <p:spPr>
          <a:xfrm>
            <a:off x="2071688" y="1600200"/>
            <a:ext cx="6615112" cy="4525963"/>
          </a:xfrm>
        </p:spPr>
        <p:txBody>
          <a:bodyPr rtlCol="0">
            <a:normAutofit/>
          </a:bodyPr>
          <a:lstStyle/>
          <a:p>
            <a:pPr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第一節	台指期貨</a:t>
            </a:r>
            <a:endParaRPr lang="en-US" altLang="zh-TW" dirty="0" smtClean="0">
              <a:latin typeface="標楷體" pitchFamily="65" charset="-120"/>
              <a:ea typeface="標楷體" pitchFamily="65" charset="-120"/>
            </a:endParaRPr>
          </a:p>
          <a:p>
            <a:pPr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第二節	指標型分析</a:t>
            </a:r>
            <a:endParaRPr lang="en-US" altLang="zh-TW" dirty="0" smtClean="0">
              <a:latin typeface="標楷體" pitchFamily="65" charset="-120"/>
              <a:ea typeface="標楷體" pitchFamily="65" charset="-120"/>
            </a:endParaRPr>
          </a:p>
          <a:p>
            <a:pPr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第三節	模糊理論</a:t>
            </a:r>
            <a:endParaRPr lang="en-US" altLang="zh-TW" dirty="0" smtClean="0">
              <a:latin typeface="標楷體" pitchFamily="65" charset="-120"/>
              <a:ea typeface="標楷體" pitchFamily="65" charset="-120"/>
            </a:endParaRPr>
          </a:p>
          <a:p>
            <a:pPr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第四節	基因表達規劃法</a:t>
            </a:r>
            <a:endParaRPr lang="en-US" altLang="zh-TW" dirty="0" smtClean="0">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zh-TW" altLang="en-US" dirty="0" smtClean="0">
                <a:latin typeface="標楷體" pitchFamily="65" charset="-120"/>
                <a:ea typeface="標楷體" pitchFamily="65" charset="-120"/>
              </a:rPr>
              <a:t>第一節	台指期貨</a:t>
            </a:r>
            <a:endParaRPr lang="fr-CA" dirty="0" smtClean="0">
              <a:latin typeface="標楷體" pitchFamily="65" charset="-120"/>
              <a:ea typeface="標楷體" pitchFamily="65" charset="-120"/>
            </a:endParaRPr>
          </a:p>
        </p:txBody>
      </p:sp>
      <p:sp>
        <p:nvSpPr>
          <p:cNvPr id="3" name="Espace réservé du contenu 2"/>
          <p:cNvSpPr>
            <a:spLocks noGrp="1"/>
          </p:cNvSpPr>
          <p:nvPr>
            <p:ph idx="1"/>
          </p:nvPr>
        </p:nvSpPr>
        <p:spPr>
          <a:xfrm>
            <a:off x="457200" y="1831975"/>
            <a:ext cx="8472518" cy="4740297"/>
          </a:xfrm>
        </p:spPr>
        <p:txBody>
          <a:bodyPr rtlCol="0">
            <a:normAutofit lnSpcReduction="10000"/>
          </a:bodyPr>
          <a:lstStyle/>
          <a:p>
            <a:r>
              <a:rPr lang="zh-TW" altLang="en-US" dirty="0" smtClean="0">
                <a:solidFill>
                  <a:srgbClr val="C00000"/>
                </a:solidFill>
                <a:latin typeface="標楷體" pitchFamily="65" charset="-120"/>
                <a:ea typeface="標楷體" pitchFamily="65" charset="-120"/>
              </a:rPr>
              <a:t>股價指數期貨</a:t>
            </a:r>
            <a:r>
              <a:rPr lang="zh-TW" altLang="en-US" dirty="0" smtClean="0">
                <a:latin typeface="標楷體" pitchFamily="65" charset="-120"/>
                <a:ea typeface="標楷體" pitchFamily="65" charset="-120"/>
              </a:rPr>
              <a:t>是</a:t>
            </a:r>
            <a:r>
              <a:rPr lang="en-US" altLang="zh-TW" dirty="0" smtClean="0">
                <a:latin typeface="標楷體" pitchFamily="65" charset="-120"/>
                <a:ea typeface="標楷體" pitchFamily="65" charset="-120"/>
              </a:rPr>
              <a:t>1980</a:t>
            </a:r>
            <a:r>
              <a:rPr lang="zh-TW" altLang="en-US" dirty="0" smtClean="0">
                <a:latin typeface="標楷體" pitchFamily="65" charset="-120"/>
                <a:ea typeface="標楷體" pitchFamily="65" charset="-120"/>
              </a:rPr>
              <a:t>年發展出來的衍生性金融商品，是以股價指數作為標的的期貨商品。</a:t>
            </a:r>
            <a:endParaRPr lang="en-US" altLang="zh-TW" dirty="0" smtClean="0">
              <a:latin typeface="標楷體" pitchFamily="65" charset="-120"/>
              <a:ea typeface="標楷體" pitchFamily="65" charset="-120"/>
            </a:endParaRPr>
          </a:p>
          <a:p>
            <a:r>
              <a:rPr lang="zh-TW" altLang="en-US" dirty="0" smtClean="0">
                <a:latin typeface="標楷體" pitchFamily="65" charset="-120"/>
                <a:ea typeface="標楷體" pitchFamily="65" charset="-120"/>
              </a:rPr>
              <a:t>股價指數期貨由於</a:t>
            </a:r>
            <a:r>
              <a:rPr lang="zh-TW" altLang="en-US" dirty="0" smtClean="0">
                <a:solidFill>
                  <a:srgbClr val="C00000"/>
                </a:solidFill>
                <a:latin typeface="標楷體" pitchFamily="65" charset="-120"/>
                <a:ea typeface="標楷體" pitchFamily="65" charset="-120"/>
              </a:rPr>
              <a:t>低交易成本</a:t>
            </a:r>
            <a:r>
              <a:rPr lang="zh-TW" altLang="en-US" dirty="0" smtClean="0">
                <a:latin typeface="標楷體" pitchFamily="65" charset="-120"/>
                <a:ea typeface="標楷體" pitchFamily="65" charset="-120"/>
              </a:rPr>
              <a:t>、</a:t>
            </a:r>
            <a:r>
              <a:rPr lang="zh-TW" altLang="en-US" dirty="0" smtClean="0">
                <a:solidFill>
                  <a:srgbClr val="C00000"/>
                </a:solidFill>
                <a:latin typeface="標楷體" pitchFamily="65" charset="-120"/>
                <a:ea typeface="標楷體" pitchFamily="65" charset="-120"/>
              </a:rPr>
              <a:t>高財務槓桿</a:t>
            </a:r>
            <a:r>
              <a:rPr lang="zh-TW" altLang="en-US" dirty="0" smtClean="0">
                <a:latin typeface="標楷體" pitchFamily="65" charset="-120"/>
                <a:ea typeface="標楷體" pitchFamily="65" charset="-120"/>
              </a:rPr>
              <a:t>以及</a:t>
            </a:r>
            <a:r>
              <a:rPr lang="zh-TW" altLang="en-US" dirty="0" smtClean="0">
                <a:solidFill>
                  <a:srgbClr val="C00000"/>
                </a:solidFill>
                <a:latin typeface="標楷體" pitchFamily="65" charset="-120"/>
                <a:ea typeface="標楷體" pitchFamily="65" charset="-120"/>
              </a:rPr>
              <a:t>高流動性</a:t>
            </a:r>
            <a:r>
              <a:rPr lang="zh-TW" altLang="en-US" dirty="0" smtClean="0">
                <a:latin typeface="標楷體" pitchFamily="65" charset="-120"/>
                <a:ea typeface="標楷體" pitchFamily="65" charset="-120"/>
              </a:rPr>
              <a:t>的交易環境，提供了投資人一個良好的避險管道，使投資人能輕易地參與期貨市場。</a:t>
            </a:r>
          </a:p>
          <a:p>
            <a:r>
              <a:rPr lang="zh-TW" altLang="en-US" dirty="0" smtClean="0">
                <a:latin typeface="標楷體" pitchFamily="65" charset="-120"/>
                <a:ea typeface="標楷體" pitchFamily="65" charset="-120"/>
              </a:rPr>
              <a:t>台指期貨是以</a:t>
            </a:r>
            <a:r>
              <a:rPr lang="zh-TW" altLang="en-US" dirty="0" smtClean="0">
                <a:solidFill>
                  <a:srgbClr val="C00000"/>
                </a:solidFill>
                <a:latin typeface="標楷體" pitchFamily="65" charset="-120"/>
                <a:ea typeface="標楷體" pitchFamily="65" charset="-120"/>
              </a:rPr>
              <a:t>台灣股價指數</a:t>
            </a:r>
            <a:r>
              <a:rPr lang="zh-TW" altLang="en-US" dirty="0" smtClean="0">
                <a:latin typeface="標楷體" pitchFamily="65" charset="-120"/>
                <a:ea typeface="標楷體" pitchFamily="65" charset="-120"/>
              </a:rPr>
              <a:t>為投資標的的期貨商品。</a:t>
            </a:r>
            <a:endParaRPr lang="en-US" altLang="zh-TW" dirty="0" smtClean="0">
              <a:latin typeface="標楷體" pitchFamily="65" charset="-120"/>
              <a:ea typeface="標楷體" pitchFamily="65" charset="-120"/>
            </a:endParaRPr>
          </a:p>
          <a:p>
            <a:pPr lvl="1"/>
            <a:r>
              <a:rPr lang="zh-TW" altLang="en-US" dirty="0" smtClean="0">
                <a:latin typeface="標楷體" pitchFamily="65" charset="-120"/>
                <a:ea typeface="標楷體" pitchFamily="65" charset="-120"/>
              </a:rPr>
              <a:t>台灣股價指數是台灣股票市場的大盤點數。</a:t>
            </a:r>
            <a:endParaRPr lang="en-US" altLang="zh-TW" dirty="0" smtClean="0">
              <a:latin typeface="標楷體" pitchFamily="65" charset="-120"/>
              <a:ea typeface="標楷體" pitchFamily="65" charset="-120"/>
            </a:endParaRPr>
          </a:p>
          <a:p>
            <a:pPr lvl="1"/>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pPr eaLnBrk="1" fontAlgn="auto" hangingPunct="1">
              <a:spcAft>
                <a:spcPts val="0"/>
              </a:spcAft>
              <a:buFont typeface="Arial" pitchFamily="34" charset="0"/>
              <a:buChar char="•"/>
              <a:defRPr/>
            </a:pPr>
            <a:endParaRPr lang="zh-TW" altLang="en-US" dirty="0" smtClean="0">
              <a:latin typeface="標楷體" pitchFamily="65" charset="-120"/>
              <a:ea typeface="標楷體" pitchFamily="65" charset="-120"/>
            </a:endParaRPr>
          </a:p>
          <a:p>
            <a:pPr eaLnBrk="1" fontAlgn="auto" hangingPunct="1">
              <a:spcAft>
                <a:spcPts val="0"/>
              </a:spcAft>
              <a:buFont typeface="Arial" pitchFamily="34" charset="0"/>
              <a:buChar char="•"/>
              <a:defRPr/>
            </a:pPr>
            <a:endParaRPr lang="fr-CA" dirty="0" smtClean="0">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zh-TW" altLang="en-US" dirty="0" smtClean="0">
                <a:latin typeface="標楷體" pitchFamily="65" charset="-120"/>
                <a:ea typeface="標楷體" pitchFamily="65" charset="-120"/>
              </a:rPr>
              <a:t>第二節	指標型分析</a:t>
            </a:r>
            <a:endParaRPr lang="fr-CA" dirty="0" smtClean="0">
              <a:latin typeface="標楷體" pitchFamily="65" charset="-120"/>
              <a:ea typeface="標楷體" pitchFamily="65" charset="-120"/>
            </a:endParaRPr>
          </a:p>
        </p:txBody>
      </p:sp>
      <p:sp>
        <p:nvSpPr>
          <p:cNvPr id="3" name="Espace réservé du contenu 2"/>
          <p:cNvSpPr>
            <a:spLocks noGrp="1"/>
          </p:cNvSpPr>
          <p:nvPr>
            <p:ph idx="1"/>
          </p:nvPr>
        </p:nvSpPr>
        <p:spPr>
          <a:xfrm>
            <a:off x="457200" y="1831975"/>
            <a:ext cx="8229600" cy="5026025"/>
          </a:xfrm>
        </p:spPr>
        <p:txBody>
          <a:bodyPr rtlCol="0">
            <a:normAutofit/>
          </a:bodyPr>
          <a:lstStyle/>
          <a:p>
            <a:pPr eaLnBrk="1" fontAlgn="auto" hangingPunct="1">
              <a:spcAft>
                <a:spcPts val="0"/>
              </a:spcAft>
              <a:buFont typeface="Arial" pitchFamily="34" charset="0"/>
              <a:buChar char="•"/>
              <a:defRPr/>
            </a:pPr>
            <a:r>
              <a:rPr lang="zh-TW" altLang="en-US" b="1" dirty="0" smtClean="0">
                <a:latin typeface="標楷體" pitchFamily="65" charset="-120"/>
                <a:ea typeface="標楷體" pitchFamily="65" charset="-120"/>
              </a:rPr>
              <a:t>籌碼分析</a:t>
            </a:r>
            <a:endParaRPr lang="en-US" altLang="zh-TW" b="1" dirty="0" smtClean="0">
              <a:latin typeface="標楷體" pitchFamily="65" charset="-120"/>
              <a:ea typeface="標楷體" pitchFamily="65" charset="-120"/>
            </a:endParaRPr>
          </a:p>
          <a:p>
            <a:pPr lvl="1"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在股票市場中，</a:t>
            </a:r>
            <a:r>
              <a:rPr lang="zh-TW" altLang="en-US" dirty="0" smtClean="0">
                <a:solidFill>
                  <a:srgbClr val="C00000"/>
                </a:solidFill>
                <a:latin typeface="標楷體" pitchFamily="65" charset="-120"/>
                <a:ea typeface="標楷體" pitchFamily="65" charset="-120"/>
              </a:rPr>
              <a:t>大戶</a:t>
            </a:r>
            <a:r>
              <a:rPr lang="zh-TW" altLang="en-US" dirty="0" smtClean="0">
                <a:latin typeface="標楷體" pitchFamily="65" charset="-120"/>
                <a:ea typeface="標楷體" pitchFamily="65" charset="-120"/>
              </a:rPr>
              <a:t>能輕易地左右市場的走勢。透過分析大戶資金的分布，能夠預測未來的價格走勢。</a:t>
            </a:r>
            <a:endParaRPr lang="en-US" altLang="zh-TW" dirty="0" smtClean="0">
              <a:latin typeface="標楷體" pitchFamily="65" charset="-120"/>
              <a:ea typeface="標楷體" pitchFamily="65" charset="-120"/>
            </a:endParaRPr>
          </a:p>
          <a:p>
            <a:pPr lvl="1"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大戶一般為外資</a:t>
            </a:r>
            <a:r>
              <a:rPr lang="zh-TW" altLang="en-US" dirty="0">
                <a:latin typeface="標楷體" pitchFamily="65" charset="-120"/>
                <a:ea typeface="標楷體" pitchFamily="65" charset="-120"/>
              </a:rPr>
              <a:t>、投信、</a:t>
            </a:r>
            <a:r>
              <a:rPr lang="zh-TW" altLang="en-US" dirty="0" smtClean="0">
                <a:latin typeface="標楷體" pitchFamily="65" charset="-120"/>
                <a:ea typeface="標楷體" pitchFamily="65" charset="-120"/>
              </a:rPr>
              <a:t>自營商等。</a:t>
            </a:r>
            <a:endParaRPr lang="en-US" altLang="zh-TW" dirty="0" smtClean="0">
              <a:latin typeface="標楷體" pitchFamily="65" charset="-120"/>
              <a:ea typeface="標楷體" pitchFamily="65" charset="-120"/>
            </a:endParaRPr>
          </a:p>
          <a:p>
            <a:pPr eaLnBrk="1" fontAlgn="auto" hangingPunct="1">
              <a:spcAft>
                <a:spcPts val="0"/>
              </a:spcAft>
              <a:buFont typeface="Arial" pitchFamily="34" charset="0"/>
              <a:buChar char="•"/>
              <a:defRPr/>
            </a:pPr>
            <a:r>
              <a:rPr lang="zh-TW" altLang="en-US" b="1" dirty="0" smtClean="0">
                <a:latin typeface="標楷體" pitchFamily="65" charset="-120"/>
                <a:ea typeface="標楷體" pitchFamily="65" charset="-120"/>
              </a:rPr>
              <a:t>技術分析</a:t>
            </a:r>
            <a:endParaRPr lang="en-US" altLang="zh-TW" b="1" dirty="0" smtClean="0">
              <a:latin typeface="標楷體" pitchFamily="65" charset="-120"/>
              <a:ea typeface="標楷體" pitchFamily="65" charset="-120"/>
            </a:endParaRPr>
          </a:p>
          <a:p>
            <a:pPr lvl="1"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根據股票市場的</a:t>
            </a:r>
            <a:r>
              <a:rPr lang="zh-TW" altLang="en-US" dirty="0" smtClean="0">
                <a:solidFill>
                  <a:srgbClr val="C00000"/>
                </a:solidFill>
                <a:latin typeface="標楷體" pitchFamily="65" charset="-120"/>
                <a:ea typeface="標楷體" pitchFamily="65" charset="-120"/>
              </a:rPr>
              <a:t>歷史資訊</a:t>
            </a:r>
            <a:r>
              <a:rPr lang="en-US" altLang="zh-TW" dirty="0" smtClean="0">
                <a:latin typeface="標楷體" pitchFamily="65" charset="-120"/>
                <a:ea typeface="標楷體" pitchFamily="65" charset="-120"/>
              </a:rPr>
              <a:t>(</a:t>
            </a:r>
            <a:r>
              <a:rPr lang="zh-TW" altLang="en-US" dirty="0" smtClean="0">
                <a:latin typeface="標楷體" pitchFamily="65" charset="-120"/>
                <a:ea typeface="標楷體" pitchFamily="65" charset="-120"/>
              </a:rPr>
              <a:t>例如：成交量</a:t>
            </a:r>
            <a:r>
              <a:rPr lang="en-US" altLang="zh-TW" dirty="0" smtClean="0">
                <a:latin typeface="標楷體" pitchFamily="65" charset="-120"/>
                <a:ea typeface="標楷體" pitchFamily="65" charset="-120"/>
              </a:rPr>
              <a:t>)</a:t>
            </a:r>
            <a:r>
              <a:rPr lang="zh-TW" altLang="en-US" dirty="0" smtClean="0">
                <a:latin typeface="標楷體" pitchFamily="65" charset="-120"/>
                <a:ea typeface="標楷體" pitchFamily="65" charset="-120"/>
              </a:rPr>
              <a:t>來預測未來的價格走勢。</a:t>
            </a:r>
            <a:endParaRPr lang="en-US" altLang="zh-TW" dirty="0" smtClean="0">
              <a:latin typeface="標楷體" pitchFamily="65" charset="-120"/>
              <a:ea typeface="標楷體" pitchFamily="65" charset="-120"/>
            </a:endParaRPr>
          </a:p>
          <a:p>
            <a:pPr lvl="1" eaLnBrk="1" fontAlgn="auto" hangingPunct="1">
              <a:spcAft>
                <a:spcPts val="0"/>
              </a:spcAft>
              <a:buFont typeface="Arial" pitchFamily="34" charset="0"/>
              <a:buChar char="•"/>
              <a:defRPr/>
            </a:pPr>
            <a:r>
              <a:rPr lang="zh-TW" altLang="en-US" dirty="0">
                <a:latin typeface="標楷體" pitchFamily="65" charset="-120"/>
                <a:ea typeface="標楷體" pitchFamily="65" charset="-120"/>
              </a:rPr>
              <a:t>利基點是建立在</a:t>
            </a:r>
            <a:r>
              <a:rPr lang="zh-TW" altLang="en-US" dirty="0">
                <a:solidFill>
                  <a:srgbClr val="C00000"/>
                </a:solidFill>
                <a:latin typeface="標楷體" pitchFamily="65" charset="-120"/>
                <a:ea typeface="標楷體" pitchFamily="65" charset="-120"/>
              </a:rPr>
              <a:t>歷史會不斷重演</a:t>
            </a:r>
            <a:r>
              <a:rPr lang="zh-TW" altLang="en-US" dirty="0">
                <a:latin typeface="標楷體" pitchFamily="65" charset="-120"/>
                <a:ea typeface="標楷體" pitchFamily="65" charset="-120"/>
              </a:rPr>
              <a:t>，</a:t>
            </a:r>
            <a:r>
              <a:rPr lang="zh-TW" altLang="en-US" dirty="0" smtClean="0">
                <a:latin typeface="標楷體" pitchFamily="65" charset="-120"/>
                <a:ea typeface="標楷體" pitchFamily="65" charset="-120"/>
              </a:rPr>
              <a:t>並藉</a:t>
            </a:r>
            <a:r>
              <a:rPr lang="zh-TW" altLang="en-US" dirty="0">
                <a:latin typeface="標楷體" pitchFamily="65" charset="-120"/>
                <a:ea typeface="標楷體" pitchFamily="65" charset="-120"/>
              </a:rPr>
              <a:t>由大量的統計資料來</a:t>
            </a:r>
            <a:r>
              <a:rPr lang="zh-TW" altLang="en-US" dirty="0" smtClean="0">
                <a:latin typeface="標楷體" pitchFamily="65" charset="-120"/>
                <a:ea typeface="標楷體" pitchFamily="65" charset="-120"/>
              </a:rPr>
              <a:t>預測未來走勢</a:t>
            </a:r>
            <a:r>
              <a:rPr lang="zh-TW" altLang="en-US" dirty="0">
                <a:latin typeface="標楷體" pitchFamily="65" charset="-120"/>
                <a:ea typeface="標楷體" pitchFamily="65" charset="-120"/>
              </a:rPr>
              <a:t>。</a:t>
            </a:r>
            <a:endParaRPr lang="fr-CA" dirty="0" smtClean="0">
              <a:latin typeface="標楷體" pitchFamily="65" charset="-120"/>
              <a:ea typeface="標楷體" pitchFamily="65" charset="-120"/>
            </a:endParaRPr>
          </a:p>
        </p:txBody>
      </p:sp>
      <p:pic>
        <p:nvPicPr>
          <p:cNvPr id="4" name="圖片 3"/>
          <p:cNvPicPr>
            <a:picLocks noChangeAspect="1"/>
          </p:cNvPicPr>
          <p:nvPr/>
        </p:nvPicPr>
        <p:blipFill>
          <a:blip r:embed="rId3" cstate="print"/>
          <a:stretch>
            <a:fillRect/>
          </a:stretch>
        </p:blipFill>
        <p:spPr>
          <a:xfrm>
            <a:off x="6913639" y="904378"/>
            <a:ext cx="1780431" cy="1364262"/>
          </a:xfrm>
          <a:prstGeom prst="rect">
            <a:avLst/>
          </a:prstGeom>
        </p:spPr>
      </p:pic>
      <p:pic>
        <p:nvPicPr>
          <p:cNvPr id="6" name="圖片 5"/>
          <p:cNvPicPr>
            <a:picLocks noChangeAspect="1"/>
          </p:cNvPicPr>
          <p:nvPr/>
        </p:nvPicPr>
        <p:blipFill>
          <a:blip r:embed="rId4"/>
          <a:stretch>
            <a:fillRect/>
          </a:stretch>
        </p:blipFill>
        <p:spPr>
          <a:xfrm>
            <a:off x="7302759" y="3429000"/>
            <a:ext cx="1402293" cy="1460376"/>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zh-TW" altLang="en-US" dirty="0">
                <a:latin typeface="標楷體" pitchFamily="65" charset="-120"/>
                <a:ea typeface="標楷體" pitchFamily="65" charset="-120"/>
              </a:rPr>
              <a:t>第三節	模糊</a:t>
            </a:r>
            <a:r>
              <a:rPr lang="zh-TW" altLang="en-US" dirty="0" smtClean="0">
                <a:latin typeface="標楷體" pitchFamily="65" charset="-120"/>
                <a:ea typeface="標楷體" pitchFamily="65" charset="-120"/>
              </a:rPr>
              <a:t>理論</a:t>
            </a:r>
            <a:endParaRPr lang="fr-CA" dirty="0" smtClean="0">
              <a:latin typeface="標楷體" pitchFamily="65" charset="-120"/>
              <a:ea typeface="標楷體" pitchFamily="65" charset="-120"/>
            </a:endParaRPr>
          </a:p>
        </p:txBody>
      </p:sp>
      <p:sp>
        <p:nvSpPr>
          <p:cNvPr id="3" name="Espace réservé du contenu 2"/>
          <p:cNvSpPr>
            <a:spLocks noGrp="1"/>
          </p:cNvSpPr>
          <p:nvPr>
            <p:ph idx="1"/>
          </p:nvPr>
        </p:nvSpPr>
        <p:spPr>
          <a:xfrm>
            <a:off x="457200" y="1831975"/>
            <a:ext cx="8229600" cy="5026025"/>
          </a:xfrm>
        </p:spPr>
        <p:txBody>
          <a:bodyPr rtlCol="0">
            <a:normAutofit/>
          </a:bodyPr>
          <a:lstStyle/>
          <a:p>
            <a:pPr eaLnBrk="1" fontAlgn="auto" hangingPunct="1">
              <a:spcAft>
                <a:spcPts val="0"/>
              </a:spcAft>
              <a:buFont typeface="Arial" pitchFamily="34" charset="0"/>
              <a:buChar char="•"/>
              <a:defRPr/>
            </a:pPr>
            <a:r>
              <a:rPr lang="fr-CA" dirty="0" smtClean="0">
                <a:latin typeface="標楷體" pitchFamily="65" charset="-120"/>
                <a:ea typeface="標楷體" pitchFamily="65" charset="-120"/>
              </a:rPr>
              <a:t>Zadeh</a:t>
            </a:r>
            <a:r>
              <a:rPr lang="en-US" altLang="zh-TW" dirty="0" smtClean="0">
                <a:latin typeface="標楷體" pitchFamily="65" charset="-120"/>
                <a:ea typeface="標楷體" pitchFamily="65" charset="-120"/>
              </a:rPr>
              <a:t>(1965)</a:t>
            </a:r>
            <a:r>
              <a:rPr lang="zh-TW" altLang="en-US" dirty="0" smtClean="0">
                <a:latin typeface="標楷體" pitchFamily="65" charset="-120"/>
                <a:ea typeface="標楷體" pitchFamily="65" charset="-120"/>
              </a:rPr>
              <a:t>首先提出模糊集合的概念，之後再衍生為模糊理論。</a:t>
            </a:r>
            <a:endParaRPr lang="en-US" altLang="zh-TW" dirty="0" smtClean="0">
              <a:latin typeface="標楷體" pitchFamily="65" charset="-120"/>
              <a:ea typeface="標楷體" pitchFamily="65" charset="-120"/>
            </a:endParaRPr>
          </a:p>
          <a:p>
            <a:pPr eaLnBrk="1" fontAlgn="auto" hangingPunct="1">
              <a:spcAft>
                <a:spcPts val="0"/>
              </a:spcAft>
              <a:buFont typeface="Arial" pitchFamily="34" charset="0"/>
              <a:buChar char="•"/>
              <a:defRPr/>
            </a:pPr>
            <a:r>
              <a:rPr lang="zh-TW" altLang="en-US" dirty="0">
                <a:latin typeface="標楷體" pitchFamily="65" charset="-120"/>
                <a:ea typeface="標楷體" pitchFamily="65" charset="-120"/>
              </a:rPr>
              <a:t>在現實生活中</a:t>
            </a:r>
            <a:r>
              <a:rPr lang="zh-TW" altLang="en-US" dirty="0" smtClean="0">
                <a:latin typeface="標楷體" pitchFamily="65" charset="-120"/>
                <a:ea typeface="標楷體" pitchFamily="65" charset="-120"/>
              </a:rPr>
              <a:t>，根據個人主觀意識的不同，有許多</a:t>
            </a:r>
            <a:r>
              <a:rPr lang="zh-TW" altLang="en-US" dirty="0">
                <a:latin typeface="標楷體" pitchFamily="65" charset="-120"/>
                <a:ea typeface="標楷體" pitchFamily="65" charset="-120"/>
              </a:rPr>
              <a:t>事情很難去明確的定義</a:t>
            </a:r>
            <a:r>
              <a:rPr lang="zh-TW" altLang="en-US" dirty="0" smtClean="0">
                <a:latin typeface="標楷體" pitchFamily="65" charset="-120"/>
                <a:ea typeface="標楷體" pitchFamily="65" charset="-120"/>
              </a:rPr>
              <a:t>出來。</a:t>
            </a:r>
            <a:r>
              <a:rPr lang="en-US" altLang="zh-TW" dirty="0" err="1" smtClean="0">
                <a:latin typeface="標楷體" pitchFamily="65" charset="-120"/>
                <a:ea typeface="標楷體" pitchFamily="65" charset="-120"/>
              </a:rPr>
              <a:t>Zadeh</a:t>
            </a:r>
            <a:r>
              <a:rPr lang="zh-TW" altLang="en-US" dirty="0" smtClean="0">
                <a:latin typeface="標楷體" pitchFamily="65" charset="-120"/>
                <a:ea typeface="標楷體" pitchFamily="65" charset="-120"/>
              </a:rPr>
              <a:t>提倡</a:t>
            </a:r>
            <a:r>
              <a:rPr lang="zh-TW" altLang="en-US" dirty="0">
                <a:latin typeface="標楷體" pitchFamily="65" charset="-120"/>
                <a:ea typeface="標楷體" pitchFamily="65" charset="-120"/>
              </a:rPr>
              <a:t>模糊</a:t>
            </a:r>
            <a:r>
              <a:rPr lang="zh-TW" altLang="en-US" dirty="0" smtClean="0">
                <a:latin typeface="標楷體" pitchFamily="65" charset="-120"/>
                <a:ea typeface="標楷體" pitchFamily="65" charset="-120"/>
              </a:rPr>
              <a:t>理論試著去</a:t>
            </a:r>
            <a:r>
              <a:rPr lang="zh-TW" altLang="en-US" dirty="0">
                <a:latin typeface="標楷體" pitchFamily="65" charset="-120"/>
                <a:ea typeface="標楷體" pitchFamily="65" charset="-120"/>
              </a:rPr>
              <a:t>簡化問題的複雜</a:t>
            </a:r>
            <a:r>
              <a:rPr lang="zh-TW" altLang="en-US" dirty="0" smtClean="0">
                <a:latin typeface="標楷體" pitchFamily="65" charset="-120"/>
                <a:ea typeface="標楷體" pitchFamily="65" charset="-120"/>
              </a:rPr>
              <a:t>度。</a:t>
            </a:r>
            <a:endParaRPr lang="en-US" altLang="zh-TW" dirty="0" smtClean="0">
              <a:latin typeface="標楷體" pitchFamily="65" charset="-120"/>
              <a:ea typeface="標楷體" pitchFamily="65" charset="-120"/>
            </a:endParaRPr>
          </a:p>
          <a:p>
            <a:pPr eaLnBrk="1" fontAlgn="auto" hangingPunct="1">
              <a:spcAft>
                <a:spcPts val="0"/>
              </a:spcAft>
              <a:buFont typeface="Arial" pitchFamily="34" charset="0"/>
              <a:buChar char="•"/>
              <a:defRPr/>
            </a:pPr>
            <a:endParaRPr lang="zh-TW" altLang="en-US" dirty="0">
              <a:latin typeface="標楷體" pitchFamily="65" charset="-120"/>
              <a:ea typeface="標楷體" pitchFamily="65" charset="-120"/>
            </a:endParaRPr>
          </a:p>
          <a:p>
            <a:pPr eaLnBrk="1" fontAlgn="auto" hangingPunct="1">
              <a:spcAft>
                <a:spcPts val="0"/>
              </a:spcAft>
              <a:buFont typeface="Arial" pitchFamily="34" charset="0"/>
              <a:buChar char="•"/>
              <a:defRPr/>
            </a:pPr>
            <a:endParaRPr lang="en-US" altLang="zh-TW" dirty="0" smtClean="0">
              <a:latin typeface="標楷體" pitchFamily="65" charset="-120"/>
              <a:ea typeface="標楷體" pitchFamily="65" charset="-120"/>
            </a:endParaRPr>
          </a:p>
          <a:p>
            <a:pPr eaLnBrk="1" fontAlgn="auto" hangingPunct="1">
              <a:spcAft>
                <a:spcPts val="0"/>
              </a:spcAft>
              <a:buFont typeface="Arial" pitchFamily="34" charset="0"/>
              <a:buChar char="•"/>
              <a:defRPr/>
            </a:pPr>
            <a:endParaRPr lang="fr-CA" dirty="0" smtClean="0">
              <a:latin typeface="標楷體" pitchFamily="65" charset="-120"/>
              <a:ea typeface="標楷體" pitchFamily="65" charset="-120"/>
            </a:endParaRPr>
          </a:p>
        </p:txBody>
      </p:sp>
      <p:pic>
        <p:nvPicPr>
          <p:cNvPr id="5" name="圖片 4"/>
          <p:cNvPicPr>
            <a:picLocks noChangeAspect="1"/>
          </p:cNvPicPr>
          <p:nvPr/>
        </p:nvPicPr>
        <p:blipFill>
          <a:blip r:embed="rId3"/>
          <a:stretch>
            <a:fillRect/>
          </a:stretch>
        </p:blipFill>
        <p:spPr>
          <a:xfrm>
            <a:off x="1070557" y="4653136"/>
            <a:ext cx="1557227" cy="2025661"/>
          </a:xfrm>
          <a:prstGeom prst="rect">
            <a:avLst/>
          </a:prstGeom>
        </p:spPr>
      </p:pic>
      <p:pic>
        <p:nvPicPr>
          <p:cNvPr id="6" name="圖片 5"/>
          <p:cNvPicPr/>
          <p:nvPr/>
        </p:nvPicPr>
        <p:blipFill>
          <a:blip r:embed="rId4" cstate="print"/>
          <a:srcRect/>
          <a:stretch>
            <a:fillRect/>
          </a:stretch>
        </p:blipFill>
        <p:spPr bwMode="auto">
          <a:xfrm>
            <a:off x="3349879" y="4653136"/>
            <a:ext cx="4587877" cy="19448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zh-TW" altLang="en-US" dirty="0">
                <a:latin typeface="標楷體" pitchFamily="65" charset="-120"/>
                <a:ea typeface="標楷體" pitchFamily="65" charset="-120"/>
              </a:rPr>
              <a:t>第三節	模糊理論</a:t>
            </a:r>
            <a:endParaRPr lang="fr-CA" dirty="0" smtClean="0">
              <a:latin typeface="標楷體" pitchFamily="65" charset="-120"/>
              <a:ea typeface="標楷體" pitchFamily="65" charset="-120"/>
            </a:endParaRPr>
          </a:p>
        </p:txBody>
      </p:sp>
      <p:sp>
        <p:nvSpPr>
          <p:cNvPr id="3" name="Espace réservé du contenu 2"/>
          <p:cNvSpPr>
            <a:spLocks noGrp="1"/>
          </p:cNvSpPr>
          <p:nvPr>
            <p:ph idx="1"/>
          </p:nvPr>
        </p:nvSpPr>
        <p:spPr>
          <a:xfrm>
            <a:off x="457200" y="1831975"/>
            <a:ext cx="8229600" cy="4525963"/>
          </a:xfrm>
        </p:spPr>
        <p:txBody>
          <a:bodyPr rtlCol="0">
            <a:normAutofit/>
          </a:bodyPr>
          <a:lstStyle/>
          <a:p>
            <a:pPr eaLnBrk="1" fontAlgn="auto" hangingPunct="1">
              <a:spcAft>
                <a:spcPts val="0"/>
              </a:spcAft>
              <a:buFont typeface="Arial" pitchFamily="34" charset="0"/>
              <a:buChar char="•"/>
              <a:defRPr/>
            </a:pPr>
            <a:r>
              <a:rPr lang="en-US" altLang="zh-TW" dirty="0" err="1">
                <a:latin typeface="標楷體" pitchFamily="65" charset="-120"/>
                <a:ea typeface="標楷體" pitchFamily="65" charset="-120"/>
              </a:rPr>
              <a:t>Mamdani</a:t>
            </a:r>
            <a:r>
              <a:rPr lang="en-US" altLang="zh-TW" dirty="0">
                <a:latin typeface="標楷體" pitchFamily="65" charset="-120"/>
                <a:ea typeface="標楷體" pitchFamily="65" charset="-120"/>
              </a:rPr>
              <a:t>(1975</a:t>
            </a:r>
            <a:r>
              <a:rPr lang="en-US" altLang="zh-TW" dirty="0" smtClean="0">
                <a:latin typeface="標楷體" pitchFamily="65" charset="-120"/>
                <a:ea typeface="標楷體" pitchFamily="65" charset="-120"/>
              </a:rPr>
              <a:t>)</a:t>
            </a:r>
            <a:r>
              <a:rPr lang="zh-TW" altLang="en-US" dirty="0" smtClean="0">
                <a:latin typeface="標楷體" pitchFamily="65" charset="-120"/>
                <a:ea typeface="標楷體" pitchFamily="65" charset="-120"/>
              </a:rPr>
              <a:t>建立</a:t>
            </a:r>
            <a:r>
              <a:rPr lang="zh-TW" altLang="en-US" dirty="0">
                <a:latin typeface="標楷體" pitchFamily="65" charset="-120"/>
                <a:ea typeface="標楷體" pitchFamily="65" charset="-120"/>
              </a:rPr>
              <a:t>出第一個模糊系統，其用來控制蒸汽機和鍋爐。</a:t>
            </a:r>
            <a:endParaRPr lang="en-US" altLang="zh-TW" dirty="0">
              <a:latin typeface="標楷體" pitchFamily="65" charset="-120"/>
              <a:ea typeface="標楷體" pitchFamily="65" charset="-120"/>
            </a:endParaRPr>
          </a:p>
          <a:p>
            <a:pPr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近年來，許多學者指出，模糊系統用來分析不規則的金融市場也有不錯的表現。</a:t>
            </a:r>
            <a:endParaRPr lang="zh-TW" altLang="en-US" dirty="0">
              <a:latin typeface="標楷體" pitchFamily="65" charset="-120"/>
              <a:ea typeface="標楷體" pitchFamily="65" charset="-120"/>
            </a:endParaRPr>
          </a:p>
          <a:p>
            <a:pPr eaLnBrk="1" fontAlgn="auto" hangingPunct="1">
              <a:spcAft>
                <a:spcPts val="0"/>
              </a:spcAft>
              <a:buFont typeface="Arial" pitchFamily="34" charset="0"/>
              <a:buChar char="•"/>
              <a:defRPr/>
            </a:pPr>
            <a:endParaRPr lang="fr-CA" dirty="0" smtClean="0">
              <a:latin typeface="標楷體" pitchFamily="65" charset="-120"/>
              <a:ea typeface="標楷體" pitchFamily="65" charset="-120"/>
            </a:endParaRPr>
          </a:p>
        </p:txBody>
      </p:sp>
      <p:pic>
        <p:nvPicPr>
          <p:cNvPr id="4" name="圖片 3"/>
          <p:cNvPicPr>
            <a:picLocks noChangeAspect="1"/>
          </p:cNvPicPr>
          <p:nvPr/>
        </p:nvPicPr>
        <p:blipFill>
          <a:blip r:embed="rId3"/>
          <a:stretch>
            <a:fillRect/>
          </a:stretch>
        </p:blipFill>
        <p:spPr>
          <a:xfrm>
            <a:off x="1068365" y="4365869"/>
            <a:ext cx="1573954" cy="2063527"/>
          </a:xfrm>
          <a:prstGeom prst="rect">
            <a:avLst/>
          </a:prstGeom>
        </p:spPr>
      </p:pic>
      <p:pic>
        <p:nvPicPr>
          <p:cNvPr id="5" name="圖片 4"/>
          <p:cNvPicPr>
            <a:picLocks noChangeAspect="1"/>
          </p:cNvPicPr>
          <p:nvPr/>
        </p:nvPicPr>
        <p:blipFill>
          <a:blip r:embed="rId4"/>
          <a:stretch>
            <a:fillRect/>
          </a:stretch>
        </p:blipFill>
        <p:spPr>
          <a:xfrm>
            <a:off x="3272344" y="4357694"/>
            <a:ext cx="2656978" cy="2109560"/>
          </a:xfrm>
          <a:prstGeom prst="rect">
            <a:avLst/>
          </a:prstGeom>
        </p:spPr>
      </p:pic>
      <p:pic>
        <p:nvPicPr>
          <p:cNvPr id="7" name="圖片 6"/>
          <p:cNvPicPr>
            <a:picLocks noChangeAspect="1"/>
          </p:cNvPicPr>
          <p:nvPr/>
        </p:nvPicPr>
        <p:blipFill>
          <a:blip r:embed="rId5"/>
          <a:stretch>
            <a:fillRect/>
          </a:stretch>
        </p:blipFill>
        <p:spPr>
          <a:xfrm>
            <a:off x="6527293" y="4500570"/>
            <a:ext cx="1688045" cy="175796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zh-TW" altLang="en-US" dirty="0">
                <a:latin typeface="標楷體" pitchFamily="65" charset="-120"/>
                <a:ea typeface="標楷體" pitchFamily="65" charset="-120"/>
              </a:rPr>
              <a:t>第三節	模糊理論</a:t>
            </a:r>
            <a:endParaRPr lang="fr-CA" dirty="0" smtClean="0">
              <a:latin typeface="標楷體" pitchFamily="65" charset="-120"/>
              <a:ea typeface="標楷體" pitchFamily="65" charset="-120"/>
            </a:endParaRPr>
          </a:p>
        </p:txBody>
      </p:sp>
      <p:sp>
        <p:nvSpPr>
          <p:cNvPr id="3" name="Espace réservé du contenu 2"/>
          <p:cNvSpPr>
            <a:spLocks noGrp="1"/>
          </p:cNvSpPr>
          <p:nvPr>
            <p:ph idx="1"/>
          </p:nvPr>
        </p:nvSpPr>
        <p:spPr>
          <a:xfrm>
            <a:off x="457200" y="1831975"/>
            <a:ext cx="8229600" cy="4525963"/>
          </a:xfrm>
        </p:spPr>
        <p:txBody>
          <a:bodyPr rtlCol="0">
            <a:normAutofit lnSpcReduction="10000"/>
          </a:bodyPr>
          <a:lstStyle/>
          <a:p>
            <a:pPr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模糊系統架構：</a:t>
            </a:r>
            <a:endParaRPr lang="en-US" altLang="zh-TW" dirty="0" smtClean="0">
              <a:latin typeface="標楷體" pitchFamily="65" charset="-120"/>
              <a:ea typeface="標楷體" pitchFamily="65" charset="-120"/>
            </a:endParaRPr>
          </a:p>
          <a:p>
            <a:pPr eaLnBrk="1" fontAlgn="auto" hangingPunct="1">
              <a:spcAft>
                <a:spcPts val="0"/>
              </a:spcAft>
              <a:buFont typeface="Arial" pitchFamily="34" charset="0"/>
              <a:buChar char="•"/>
              <a:defRPr/>
            </a:pPr>
            <a:endParaRPr lang="en-US" dirty="0">
              <a:latin typeface="標楷體" pitchFamily="65" charset="-120"/>
              <a:ea typeface="標楷體" pitchFamily="65" charset="-120"/>
            </a:endParaRPr>
          </a:p>
          <a:p>
            <a:pPr eaLnBrk="1" fontAlgn="auto" hangingPunct="1">
              <a:spcAft>
                <a:spcPts val="0"/>
              </a:spcAft>
              <a:buFont typeface="Arial" pitchFamily="34" charset="0"/>
              <a:buChar char="•"/>
              <a:defRPr/>
            </a:pPr>
            <a:endParaRPr lang="en-US" dirty="0" smtClean="0">
              <a:latin typeface="標楷體" pitchFamily="65" charset="-120"/>
              <a:ea typeface="標楷體" pitchFamily="65" charset="-120"/>
            </a:endParaRPr>
          </a:p>
          <a:p>
            <a:pPr eaLnBrk="1" fontAlgn="auto" hangingPunct="1">
              <a:spcAft>
                <a:spcPts val="0"/>
              </a:spcAft>
              <a:buFont typeface="Arial" pitchFamily="34" charset="0"/>
              <a:buChar char="•"/>
              <a:defRPr/>
            </a:pPr>
            <a:endParaRPr lang="en-US" dirty="0" smtClean="0">
              <a:latin typeface="標楷體" pitchFamily="65" charset="-120"/>
              <a:ea typeface="標楷體" pitchFamily="65" charset="-120"/>
            </a:endParaRPr>
          </a:p>
          <a:p>
            <a:pPr eaLnBrk="1" fontAlgn="auto" hangingPunct="1">
              <a:spcAft>
                <a:spcPts val="0"/>
              </a:spcAft>
              <a:buFont typeface="Arial" pitchFamily="34" charset="0"/>
              <a:buChar char="•"/>
              <a:defRPr/>
            </a:pPr>
            <a:endParaRPr lang="en-US" dirty="0" smtClean="0">
              <a:latin typeface="標楷體" pitchFamily="65" charset="-120"/>
              <a:ea typeface="標楷體" pitchFamily="65" charset="-120"/>
            </a:endParaRPr>
          </a:p>
          <a:p>
            <a:pPr eaLnBrk="1" fontAlgn="auto" hangingPunct="1">
              <a:spcAft>
                <a:spcPts val="0"/>
              </a:spcAft>
              <a:buFont typeface="Arial" pitchFamily="34" charset="0"/>
              <a:buChar char="•"/>
              <a:defRPr/>
            </a:pPr>
            <a:endParaRPr lang="en-US" dirty="0" smtClean="0">
              <a:latin typeface="標楷體" pitchFamily="65" charset="-120"/>
              <a:ea typeface="標楷體" pitchFamily="65" charset="-120"/>
            </a:endParaRPr>
          </a:p>
          <a:p>
            <a:pPr eaLnBrk="1" fontAlgn="auto" hangingPunct="1">
              <a:spcAft>
                <a:spcPts val="0"/>
              </a:spcAft>
              <a:buFont typeface="Arial" pitchFamily="34" charset="0"/>
              <a:buChar char="•"/>
              <a:defRPr/>
            </a:pPr>
            <a:endParaRPr lang="en-US" dirty="0">
              <a:latin typeface="標楷體" pitchFamily="65" charset="-120"/>
              <a:ea typeface="標楷體" pitchFamily="65" charset="-120"/>
            </a:endParaRPr>
          </a:p>
          <a:p>
            <a:pPr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例如：信用卡持卡人風險判別</a:t>
            </a:r>
            <a:endParaRPr lang="en-US" dirty="0" smtClean="0">
              <a:latin typeface="標楷體" pitchFamily="65" charset="-120"/>
              <a:ea typeface="標楷體" pitchFamily="65" charset="-120"/>
            </a:endParaRPr>
          </a:p>
        </p:txBody>
      </p:sp>
      <p:grpSp>
        <p:nvGrpSpPr>
          <p:cNvPr id="15" name="群組 14"/>
          <p:cNvGrpSpPr/>
          <p:nvPr/>
        </p:nvGrpSpPr>
        <p:grpSpPr>
          <a:xfrm>
            <a:off x="1428728" y="3143248"/>
            <a:ext cx="6286544" cy="1571636"/>
            <a:chOff x="1428728" y="2708920"/>
            <a:chExt cx="6286544" cy="1571636"/>
          </a:xfrm>
        </p:grpSpPr>
        <p:sp>
          <p:nvSpPr>
            <p:cNvPr id="5" name="矩形 4"/>
            <p:cNvSpPr/>
            <p:nvPr/>
          </p:nvSpPr>
          <p:spPr>
            <a:xfrm>
              <a:off x="1428728" y="2708920"/>
              <a:ext cx="1571636" cy="5000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TW" altLang="en-US" b="1" dirty="0" smtClean="0">
                  <a:latin typeface="標楷體" panose="03000509000000000000" pitchFamily="65" charset="-120"/>
                  <a:ea typeface="標楷體" panose="03000509000000000000" pitchFamily="65" charset="-120"/>
                </a:rPr>
                <a:t>模糊化</a:t>
              </a:r>
              <a:endParaRPr lang="zh-TW" altLang="en-US" b="1" dirty="0">
                <a:latin typeface="標楷體" panose="03000509000000000000" pitchFamily="65" charset="-120"/>
                <a:ea typeface="標楷體" panose="03000509000000000000" pitchFamily="65" charset="-120"/>
              </a:endParaRPr>
            </a:p>
          </p:txBody>
        </p:sp>
        <p:sp>
          <p:nvSpPr>
            <p:cNvPr id="6" name="矩形 5"/>
            <p:cNvSpPr/>
            <p:nvPr/>
          </p:nvSpPr>
          <p:spPr>
            <a:xfrm>
              <a:off x="3786182" y="2708920"/>
              <a:ext cx="1571636" cy="5000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TW" altLang="en-US" b="1" dirty="0" smtClean="0">
                  <a:latin typeface="標楷體" panose="03000509000000000000" pitchFamily="65" charset="-120"/>
                  <a:ea typeface="標楷體" panose="03000509000000000000" pitchFamily="65" charset="-120"/>
                </a:rPr>
                <a:t>模糊推論引擎</a:t>
              </a:r>
              <a:endParaRPr lang="zh-TW" altLang="en-US" b="1" dirty="0">
                <a:latin typeface="標楷體" panose="03000509000000000000" pitchFamily="65" charset="-120"/>
                <a:ea typeface="標楷體" panose="03000509000000000000" pitchFamily="65" charset="-120"/>
              </a:endParaRPr>
            </a:p>
          </p:txBody>
        </p:sp>
        <p:sp>
          <p:nvSpPr>
            <p:cNvPr id="7" name="矩形 6"/>
            <p:cNvSpPr/>
            <p:nvPr/>
          </p:nvSpPr>
          <p:spPr>
            <a:xfrm>
              <a:off x="6143636" y="2708920"/>
              <a:ext cx="1571636" cy="5000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TW" altLang="en-US" b="1" dirty="0" smtClean="0">
                  <a:latin typeface="標楷體" panose="03000509000000000000" pitchFamily="65" charset="-120"/>
                  <a:ea typeface="標楷體" panose="03000509000000000000" pitchFamily="65" charset="-120"/>
                </a:rPr>
                <a:t>解模糊化</a:t>
              </a:r>
              <a:endParaRPr lang="zh-TW" altLang="en-US" b="1" dirty="0">
                <a:latin typeface="標楷體" panose="03000509000000000000" pitchFamily="65" charset="-120"/>
                <a:ea typeface="標楷體" panose="03000509000000000000" pitchFamily="65" charset="-120"/>
              </a:endParaRPr>
            </a:p>
          </p:txBody>
        </p:sp>
        <p:sp>
          <p:nvSpPr>
            <p:cNvPr id="8" name="矩形 7"/>
            <p:cNvSpPr/>
            <p:nvPr/>
          </p:nvSpPr>
          <p:spPr>
            <a:xfrm>
              <a:off x="3786182" y="3780490"/>
              <a:ext cx="1571636" cy="5000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TW" altLang="en-US" b="1" dirty="0" smtClean="0">
                  <a:latin typeface="標楷體" panose="03000509000000000000" pitchFamily="65" charset="-120"/>
                  <a:ea typeface="標楷體" panose="03000509000000000000" pitchFamily="65" charset="-120"/>
                </a:rPr>
                <a:t>規則庫</a:t>
              </a:r>
              <a:endParaRPr lang="zh-TW" altLang="en-US" b="1" dirty="0">
                <a:latin typeface="標楷體" panose="03000509000000000000" pitchFamily="65" charset="-120"/>
                <a:ea typeface="標楷體" panose="03000509000000000000" pitchFamily="65" charset="-120"/>
              </a:endParaRPr>
            </a:p>
          </p:txBody>
        </p:sp>
        <p:cxnSp>
          <p:nvCxnSpPr>
            <p:cNvPr id="9" name="直線單箭頭接點 8"/>
            <p:cNvCxnSpPr>
              <a:stCxn id="5" idx="3"/>
              <a:endCxn id="6" idx="1"/>
            </p:cNvCxnSpPr>
            <p:nvPr/>
          </p:nvCxnSpPr>
          <p:spPr>
            <a:xfrm>
              <a:off x="3000364" y="2958953"/>
              <a:ext cx="78581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直線單箭頭接點 9"/>
            <p:cNvCxnSpPr>
              <a:stCxn id="6" idx="3"/>
              <a:endCxn id="7" idx="1"/>
            </p:cNvCxnSpPr>
            <p:nvPr/>
          </p:nvCxnSpPr>
          <p:spPr>
            <a:xfrm>
              <a:off x="5357818" y="2958953"/>
              <a:ext cx="78581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 name="直線單箭頭接點 10"/>
            <p:cNvCxnSpPr/>
            <p:nvPr/>
          </p:nvCxnSpPr>
          <p:spPr>
            <a:xfrm rot="5400000">
              <a:off x="3929058" y="3494738"/>
              <a:ext cx="571504"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直線單箭頭接點 11"/>
            <p:cNvCxnSpPr/>
            <p:nvPr/>
          </p:nvCxnSpPr>
          <p:spPr>
            <a:xfrm rot="5400000" flipH="1" flipV="1">
              <a:off x="4714876" y="3494738"/>
              <a:ext cx="571504"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20" name="文字方塊 19"/>
          <p:cNvSpPr txBox="1"/>
          <p:nvPr/>
        </p:nvSpPr>
        <p:spPr>
          <a:xfrm>
            <a:off x="188798" y="3714752"/>
            <a:ext cx="1454244" cy="646331"/>
          </a:xfrm>
          <a:prstGeom prst="rect">
            <a:avLst/>
          </a:prstGeom>
          <a:noFill/>
        </p:spPr>
        <p:txBody>
          <a:bodyPr wrap="none" rtlCol="0">
            <a:spAutoFit/>
          </a:bodyPr>
          <a:lstStyle/>
          <a:p>
            <a:r>
              <a:rPr lang="zh-TW" altLang="en-US" dirty="0" smtClean="0">
                <a:latin typeface="標楷體" panose="03000509000000000000" pitchFamily="65" charset="-120"/>
                <a:ea typeface="標楷體" panose="03000509000000000000" pitchFamily="65" charset="-120"/>
              </a:rPr>
              <a:t>年齡：</a:t>
            </a:r>
            <a:r>
              <a:rPr lang="en-US" altLang="zh-TW" dirty="0" smtClean="0">
                <a:latin typeface="標楷體" panose="03000509000000000000" pitchFamily="65" charset="-120"/>
                <a:ea typeface="標楷體" panose="03000509000000000000" pitchFamily="65" charset="-120"/>
              </a:rPr>
              <a:t>28</a:t>
            </a:r>
          </a:p>
          <a:p>
            <a:r>
              <a:rPr lang="zh-TW" altLang="en-US" dirty="0" smtClean="0">
                <a:latin typeface="標楷體" panose="03000509000000000000" pitchFamily="65" charset="-120"/>
                <a:ea typeface="標楷體" panose="03000509000000000000" pitchFamily="65" charset="-120"/>
              </a:rPr>
              <a:t>收入：</a:t>
            </a:r>
            <a:r>
              <a:rPr lang="en-US" altLang="zh-TW" dirty="0" smtClean="0">
                <a:latin typeface="標楷體" panose="03000509000000000000" pitchFamily="65" charset="-120"/>
                <a:ea typeface="標楷體" panose="03000509000000000000" pitchFamily="65" charset="-120"/>
              </a:rPr>
              <a:t>25000</a:t>
            </a:r>
          </a:p>
        </p:txBody>
      </p:sp>
      <p:sp>
        <p:nvSpPr>
          <p:cNvPr id="21" name="文字方塊 20"/>
          <p:cNvSpPr txBox="1"/>
          <p:nvPr/>
        </p:nvSpPr>
        <p:spPr>
          <a:xfrm>
            <a:off x="7643834" y="3702052"/>
            <a:ext cx="1338828" cy="369332"/>
          </a:xfrm>
          <a:prstGeom prst="rect">
            <a:avLst/>
          </a:prstGeom>
          <a:noFill/>
        </p:spPr>
        <p:txBody>
          <a:bodyPr wrap="none" rtlCol="0">
            <a:spAutoFit/>
          </a:bodyPr>
          <a:lstStyle/>
          <a:p>
            <a:r>
              <a:rPr lang="zh-TW" altLang="en-US" dirty="0" smtClean="0">
                <a:latin typeface="標楷體" panose="03000509000000000000" pitchFamily="65" charset="-120"/>
                <a:ea typeface="標楷體" panose="03000509000000000000" pitchFamily="65" charset="-120"/>
              </a:rPr>
              <a:t>風險：</a:t>
            </a:r>
            <a:r>
              <a:rPr lang="en-US" altLang="zh-TW" dirty="0" smtClean="0">
                <a:latin typeface="標楷體" panose="03000509000000000000" pitchFamily="65" charset="-120"/>
                <a:ea typeface="標楷體" panose="03000509000000000000" pitchFamily="65" charset="-120"/>
              </a:rPr>
              <a:t>75</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p:txBody>
      </p:sp>
      <p:sp>
        <p:nvSpPr>
          <p:cNvPr id="18" name="文字方塊 17"/>
          <p:cNvSpPr txBox="1"/>
          <p:nvPr/>
        </p:nvSpPr>
        <p:spPr>
          <a:xfrm>
            <a:off x="2500298" y="3714752"/>
            <a:ext cx="1107996" cy="646331"/>
          </a:xfrm>
          <a:prstGeom prst="rect">
            <a:avLst/>
          </a:prstGeom>
          <a:noFill/>
        </p:spPr>
        <p:txBody>
          <a:bodyPr wrap="none" rtlCol="0">
            <a:spAutoFit/>
          </a:bodyPr>
          <a:lstStyle/>
          <a:p>
            <a:r>
              <a:rPr lang="zh-TW" altLang="en-US" dirty="0" smtClean="0">
                <a:latin typeface="標楷體" panose="03000509000000000000" pitchFamily="65" charset="-120"/>
                <a:ea typeface="標楷體" panose="03000509000000000000" pitchFamily="65" charset="-120"/>
              </a:rPr>
              <a:t>年齡：中</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收入：低</a:t>
            </a:r>
            <a:endParaRPr lang="en-US" altLang="zh-TW" dirty="0" smtClean="0">
              <a:latin typeface="標楷體" panose="03000509000000000000" pitchFamily="65" charset="-120"/>
              <a:ea typeface="標楷體" panose="03000509000000000000" pitchFamily="65" charset="-120"/>
            </a:endParaRPr>
          </a:p>
        </p:txBody>
      </p:sp>
      <p:sp>
        <p:nvSpPr>
          <p:cNvPr id="22" name="文字方塊 21"/>
          <p:cNvSpPr txBox="1"/>
          <p:nvPr/>
        </p:nvSpPr>
        <p:spPr>
          <a:xfrm>
            <a:off x="5357818" y="3714752"/>
            <a:ext cx="1107996" cy="369332"/>
          </a:xfrm>
          <a:prstGeom prst="rect">
            <a:avLst/>
          </a:prstGeom>
          <a:noFill/>
        </p:spPr>
        <p:txBody>
          <a:bodyPr wrap="none" rtlCol="0">
            <a:spAutoFit/>
          </a:bodyPr>
          <a:lstStyle/>
          <a:p>
            <a:r>
              <a:rPr lang="zh-TW" altLang="en-US" dirty="0" smtClean="0">
                <a:latin typeface="標楷體" panose="03000509000000000000" pitchFamily="65" charset="-120"/>
                <a:ea typeface="標楷體" panose="03000509000000000000" pitchFamily="65" charset="-120"/>
              </a:rPr>
              <a:t>聚合規則</a:t>
            </a:r>
            <a:endParaRPr lang="en-US" altLang="zh-TW" dirty="0" smtClean="0">
              <a:latin typeface="標楷體" panose="03000509000000000000" pitchFamily="65" charset="-120"/>
              <a:ea typeface="標楷體" panose="03000509000000000000" pitchFamily="65"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linds(horizontal)">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blinds(horizontal)">
                                      <p:cBhvr>
                                        <p:cTn id="12" dur="500"/>
                                        <p:tgtEl>
                                          <p:spTgt spid="20">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0">
                                            <p:txEl>
                                              <p:pRg st="1" end="1"/>
                                            </p:txEl>
                                          </p:spTgt>
                                        </p:tgtEl>
                                        <p:attrNameLst>
                                          <p:attrName>style.visibility</p:attrName>
                                        </p:attrNameLst>
                                      </p:cBhvr>
                                      <p:to>
                                        <p:strVal val="visible"/>
                                      </p:to>
                                    </p:set>
                                    <p:animEffect transition="in" filter="blinds(horizontal)">
                                      <p:cBhvr>
                                        <p:cTn id="15" dur="500"/>
                                        <p:tgtEl>
                                          <p:spTgt spid="2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linds(horizontal)">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2">
                                            <p:txEl>
                                              <p:pRg st="0" end="0"/>
                                            </p:txEl>
                                          </p:spTgt>
                                        </p:tgtEl>
                                        <p:attrNameLst>
                                          <p:attrName>style.visibility</p:attrName>
                                        </p:attrNameLst>
                                      </p:cBhvr>
                                      <p:to>
                                        <p:strVal val="visible"/>
                                      </p:to>
                                    </p:set>
                                    <p:animEffect transition="in" filter="blinds(horizontal)">
                                      <p:cBhvr>
                                        <p:cTn id="25" dur="500"/>
                                        <p:tgtEl>
                                          <p:spTgt spid="22">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blinds(horizontal)">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fontScale="90000"/>
          </a:bodyPr>
          <a:lstStyle/>
          <a:p>
            <a:pPr eaLnBrk="1" fontAlgn="auto" hangingPunct="1">
              <a:spcAft>
                <a:spcPts val="0"/>
              </a:spcAft>
              <a:defRPr/>
            </a:pPr>
            <a:r>
              <a:rPr lang="zh-TW" altLang="en-US" dirty="0" smtClean="0">
                <a:latin typeface="標楷體" pitchFamily="65" charset="-120"/>
                <a:ea typeface="標楷體" pitchFamily="65" charset="-120"/>
              </a:rPr>
              <a:t>    第四節	基因表達規劃法</a:t>
            </a:r>
            <a:r>
              <a:rPr lang="en-US" altLang="zh-TW" dirty="0" smtClean="0">
                <a:latin typeface="標楷體" pitchFamily="65" charset="-120"/>
                <a:ea typeface="標楷體" pitchFamily="65" charset="-120"/>
              </a:rPr>
              <a:t>(GEP)</a:t>
            </a:r>
            <a:endParaRPr lang="fr-CA" dirty="0" smtClean="0">
              <a:latin typeface="標楷體" pitchFamily="65" charset="-120"/>
              <a:ea typeface="標楷體" pitchFamily="65" charset="-120"/>
            </a:endParaRPr>
          </a:p>
        </p:txBody>
      </p:sp>
      <p:sp>
        <p:nvSpPr>
          <p:cNvPr id="3" name="Espace réservé du contenu 2"/>
          <p:cNvSpPr>
            <a:spLocks noGrp="1"/>
          </p:cNvSpPr>
          <p:nvPr>
            <p:ph idx="1"/>
          </p:nvPr>
        </p:nvSpPr>
        <p:spPr>
          <a:xfrm>
            <a:off x="457200" y="1831975"/>
            <a:ext cx="8229600" cy="4525963"/>
          </a:xfrm>
        </p:spPr>
        <p:txBody>
          <a:bodyPr rtlCol="0">
            <a:normAutofit/>
          </a:bodyPr>
          <a:lstStyle/>
          <a:p>
            <a:pPr eaLnBrk="1" fontAlgn="auto" hangingPunct="1">
              <a:spcAft>
                <a:spcPts val="0"/>
              </a:spcAft>
              <a:buFont typeface="Arial" pitchFamily="34" charset="0"/>
              <a:buChar char="•"/>
              <a:defRPr/>
            </a:pPr>
            <a:r>
              <a:rPr lang="fr-CA" sz="2800" dirty="0" smtClean="0">
                <a:latin typeface="標楷體" pitchFamily="65" charset="-120"/>
                <a:ea typeface="標楷體" pitchFamily="65" charset="-120"/>
              </a:rPr>
              <a:t>Ferreira</a:t>
            </a:r>
            <a:r>
              <a:rPr lang="en-US" altLang="zh-TW" sz="2800" dirty="0" smtClean="0">
                <a:latin typeface="標楷體" pitchFamily="65" charset="-120"/>
                <a:ea typeface="標楷體" pitchFamily="65" charset="-120"/>
              </a:rPr>
              <a:t>(2001)</a:t>
            </a:r>
            <a:r>
              <a:rPr lang="zh-TW" altLang="en-US" sz="2800" dirty="0" smtClean="0">
                <a:latin typeface="標楷體" pitchFamily="65" charset="-120"/>
                <a:ea typeface="標楷體" pitchFamily="65" charset="-120"/>
              </a:rPr>
              <a:t>提出，其將問題的解答比喻為生物個體，再透過「適者生存，不適者淘汰」的生物演化機制，來找出問題的最佳解。</a:t>
            </a:r>
            <a:endParaRPr lang="en-US" altLang="zh-TW" sz="2800" dirty="0" smtClean="0">
              <a:latin typeface="標楷體" pitchFamily="65" charset="-120"/>
              <a:ea typeface="標楷體" pitchFamily="65" charset="-120"/>
            </a:endParaRPr>
          </a:p>
          <a:p>
            <a:pPr eaLnBrk="1" fontAlgn="auto" hangingPunct="1">
              <a:spcAft>
                <a:spcPts val="0"/>
              </a:spcAft>
              <a:buFont typeface="Arial" pitchFamily="34" charset="0"/>
              <a:buChar char="•"/>
              <a:defRPr/>
            </a:pPr>
            <a:r>
              <a:rPr lang="en-US" altLang="zh-TW" sz="2800" dirty="0" smtClean="0">
                <a:latin typeface="標楷體" pitchFamily="65" charset="-120"/>
                <a:ea typeface="標楷體" pitchFamily="65" charset="-120"/>
              </a:rPr>
              <a:t>GEP</a:t>
            </a:r>
            <a:r>
              <a:rPr lang="zh-TW" altLang="en-US" sz="2800" dirty="0" smtClean="0">
                <a:latin typeface="標楷體" pitchFamily="65" charset="-120"/>
                <a:ea typeface="標楷體" pitchFamily="65" charset="-120"/>
              </a:rPr>
              <a:t>結合了遺傳演算法</a:t>
            </a:r>
            <a:r>
              <a:rPr lang="en-US" altLang="zh-TW" sz="2800" dirty="0" smtClean="0">
                <a:latin typeface="標楷體" pitchFamily="65" charset="-120"/>
                <a:ea typeface="標楷體" pitchFamily="65" charset="-120"/>
              </a:rPr>
              <a:t>(GA)</a:t>
            </a:r>
            <a:r>
              <a:rPr lang="zh-TW" altLang="en-US" sz="2800" dirty="0" smtClean="0">
                <a:latin typeface="標楷體" pitchFamily="65" charset="-120"/>
                <a:ea typeface="標楷體" pitchFamily="65" charset="-120"/>
              </a:rPr>
              <a:t>和遺傳程式規劃</a:t>
            </a:r>
            <a:r>
              <a:rPr lang="en-US" altLang="zh-TW" sz="2800" dirty="0" smtClean="0">
                <a:latin typeface="標楷體" pitchFamily="65" charset="-120"/>
                <a:ea typeface="標楷體" pitchFamily="65" charset="-120"/>
              </a:rPr>
              <a:t>(GP)</a:t>
            </a:r>
            <a:r>
              <a:rPr lang="zh-TW" altLang="en-US" sz="2800" dirty="0" smtClean="0">
                <a:latin typeface="標楷體" pitchFamily="65" charset="-120"/>
                <a:ea typeface="標楷體" pitchFamily="65" charset="-120"/>
              </a:rPr>
              <a:t> 的優點，基因型</a:t>
            </a:r>
            <a:r>
              <a:rPr lang="en-US" altLang="zh-TW" sz="2800" dirty="0" smtClean="0">
                <a:latin typeface="標楷體" pitchFamily="65" charset="-120"/>
                <a:ea typeface="標楷體" pitchFamily="65" charset="-120"/>
              </a:rPr>
              <a:t>(Genotype)</a:t>
            </a:r>
            <a:r>
              <a:rPr lang="zh-TW" altLang="en-US" sz="2800" dirty="0" smtClean="0">
                <a:latin typeface="標楷體" pitchFamily="65" charset="-120"/>
                <a:ea typeface="標楷體" pitchFamily="65" charset="-120"/>
              </a:rPr>
              <a:t>採用</a:t>
            </a:r>
            <a:r>
              <a:rPr lang="en-US" altLang="zh-TW" sz="2800" dirty="0" smtClean="0">
                <a:latin typeface="標楷體" pitchFamily="65" charset="-120"/>
                <a:ea typeface="標楷體" pitchFamily="65" charset="-120"/>
              </a:rPr>
              <a:t>GA</a:t>
            </a:r>
            <a:r>
              <a:rPr lang="zh-TW" altLang="en-US" sz="2800" dirty="0" smtClean="0">
                <a:latin typeface="標楷體" pitchFamily="65" charset="-120"/>
                <a:ea typeface="標楷體" pitchFamily="65" charset="-120"/>
              </a:rPr>
              <a:t>的線性編碼，演化效率較高；而表現型</a:t>
            </a:r>
            <a:r>
              <a:rPr lang="en-US" altLang="zh-TW" sz="2800" dirty="0" smtClean="0">
                <a:latin typeface="標楷體" pitchFamily="65" charset="-120"/>
                <a:ea typeface="標楷體" pitchFamily="65" charset="-120"/>
              </a:rPr>
              <a:t>(Phenotype)</a:t>
            </a:r>
            <a:r>
              <a:rPr lang="zh-TW" altLang="en-US" sz="2800" dirty="0" smtClean="0">
                <a:latin typeface="標楷體" pitchFamily="65" charset="-120"/>
                <a:ea typeface="標楷體" pitchFamily="65" charset="-120"/>
              </a:rPr>
              <a:t>採用</a:t>
            </a:r>
            <a:r>
              <a:rPr lang="en-US" altLang="zh-TW" sz="2800" dirty="0" smtClean="0">
                <a:latin typeface="標楷體" pitchFamily="65" charset="-120"/>
                <a:ea typeface="標楷體" pitchFamily="65" charset="-120"/>
              </a:rPr>
              <a:t>GP</a:t>
            </a:r>
            <a:r>
              <a:rPr lang="zh-TW" altLang="en-US" sz="2800" dirty="0" smtClean="0">
                <a:latin typeface="標楷體" pitchFamily="65" charset="-120"/>
                <a:ea typeface="標楷體" pitchFamily="65" charset="-120"/>
              </a:rPr>
              <a:t>的樹狀結構編碼，可以解決較複雜的問題。</a:t>
            </a:r>
            <a:endParaRPr lang="en-US" altLang="zh-TW" sz="2800" dirty="0" smtClean="0">
              <a:latin typeface="標楷體" pitchFamily="65" charset="-120"/>
              <a:ea typeface="標楷體" pitchFamily="65" charset="-120"/>
            </a:endParaRPr>
          </a:p>
          <a:p>
            <a:pPr eaLnBrk="1" fontAlgn="auto" hangingPunct="1">
              <a:spcAft>
                <a:spcPts val="0"/>
              </a:spcAft>
              <a:buFont typeface="Arial" pitchFamily="34" charset="0"/>
              <a:buChar char="•"/>
              <a:defRPr/>
            </a:pPr>
            <a:endParaRPr lang="fr-CA" sz="2800" dirty="0" smtClean="0">
              <a:latin typeface="標楷體" pitchFamily="65" charset="-120"/>
              <a:ea typeface="標楷體" pitchFamily="65" charset="-120"/>
            </a:endParaRPr>
          </a:p>
        </p:txBody>
      </p:sp>
      <p:pic>
        <p:nvPicPr>
          <p:cNvPr id="2050" name="Picture 2"/>
          <p:cNvPicPr>
            <a:picLocks noChangeAspect="1" noChangeArrowheads="1"/>
          </p:cNvPicPr>
          <p:nvPr/>
        </p:nvPicPr>
        <p:blipFill>
          <a:blip r:embed="rId3"/>
          <a:srcRect/>
          <a:stretch>
            <a:fillRect/>
          </a:stretch>
        </p:blipFill>
        <p:spPr bwMode="auto">
          <a:xfrm>
            <a:off x="7072330" y="4643446"/>
            <a:ext cx="1581148" cy="2049039"/>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1142976" y="5000636"/>
            <a:ext cx="1295031" cy="1701712"/>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a:srcRect/>
          <a:stretch>
            <a:fillRect/>
          </a:stretch>
        </p:blipFill>
        <p:spPr bwMode="auto">
          <a:xfrm>
            <a:off x="2962289" y="5453085"/>
            <a:ext cx="3609975" cy="1190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071688" y="274638"/>
            <a:ext cx="6615112" cy="1143000"/>
          </a:xfrm>
        </p:spPr>
        <p:txBody>
          <a:bodyPr rtlCol="0">
            <a:normAutofit/>
          </a:bodyPr>
          <a:lstStyle/>
          <a:p>
            <a:pPr algn="l" eaLnBrk="1" fontAlgn="auto" hangingPunct="1">
              <a:spcAft>
                <a:spcPts val="0"/>
              </a:spcAft>
              <a:defRPr/>
            </a:pPr>
            <a:r>
              <a:rPr lang="zh-TW" altLang="en-US" dirty="0" smtClean="0">
                <a:latin typeface="標楷體" pitchFamily="65" charset="-120"/>
                <a:ea typeface="標楷體" pitchFamily="65" charset="-120"/>
              </a:rPr>
              <a:t>報告內容</a:t>
            </a:r>
            <a:endParaRPr lang="fr-CA" dirty="0" smtClean="0">
              <a:latin typeface="標楷體" pitchFamily="65" charset="-120"/>
              <a:ea typeface="標楷體" pitchFamily="65" charset="-120"/>
            </a:endParaRPr>
          </a:p>
        </p:txBody>
      </p:sp>
      <p:sp>
        <p:nvSpPr>
          <p:cNvPr id="3" name="Espace réservé du contenu 2"/>
          <p:cNvSpPr>
            <a:spLocks noGrp="1"/>
          </p:cNvSpPr>
          <p:nvPr>
            <p:ph idx="1"/>
          </p:nvPr>
        </p:nvSpPr>
        <p:spPr>
          <a:xfrm>
            <a:off x="2071688" y="1600200"/>
            <a:ext cx="6615112" cy="4525963"/>
          </a:xfrm>
        </p:spPr>
        <p:txBody>
          <a:bodyPr rtlCol="0">
            <a:normAutofit/>
          </a:bodyPr>
          <a:lstStyle/>
          <a:p>
            <a:pPr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第一章 緒論</a:t>
            </a:r>
          </a:p>
          <a:p>
            <a:pPr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第二章 文獻探討</a:t>
            </a:r>
          </a:p>
          <a:p>
            <a:pPr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第三章 研究方法</a:t>
            </a:r>
            <a:endParaRPr lang="en-US" altLang="zh-TW" dirty="0" smtClean="0">
              <a:latin typeface="標楷體" pitchFamily="65" charset="-120"/>
              <a:ea typeface="標楷體" pitchFamily="65" charset="-120"/>
            </a:endParaRPr>
          </a:p>
          <a:p>
            <a:pPr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第四章 實驗結果與分析</a:t>
            </a:r>
            <a:endParaRPr lang="en-US" altLang="zh-TW" dirty="0" smtClean="0">
              <a:latin typeface="標楷體" pitchFamily="65" charset="-120"/>
              <a:ea typeface="標楷體" pitchFamily="65" charset="-120"/>
            </a:endParaRPr>
          </a:p>
          <a:p>
            <a:pPr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第五章 結論與建議</a:t>
            </a:r>
            <a:endParaRPr lang="en-US" altLang="zh-TW" dirty="0" smtClean="0">
              <a:latin typeface="標楷體" pitchFamily="65" charset="-120"/>
              <a:ea typeface="標楷體" pitchFamily="65" charset="-120"/>
            </a:endParaRPr>
          </a:p>
          <a:p>
            <a:pPr eaLnBrk="1" fontAlgn="auto" hangingPunct="1">
              <a:spcAft>
                <a:spcPts val="0"/>
              </a:spcAft>
              <a:buFont typeface="Arial" pitchFamily="34" charset="0"/>
              <a:buChar char="•"/>
              <a:defRPr/>
            </a:pPr>
            <a:endParaRPr lang="zh-TW" altLang="en-US" dirty="0" smtClean="0">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2965997" y="642918"/>
            <a:ext cx="1785950" cy="42862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TW" altLang="en-US" b="1" dirty="0" smtClean="0">
                <a:latin typeface="標楷體" pitchFamily="65" charset="-120"/>
                <a:ea typeface="標楷體" pitchFamily="65" charset="-120"/>
              </a:rPr>
              <a:t>產生初始族群</a:t>
            </a:r>
            <a:endParaRPr lang="zh-TW" altLang="en-US" b="1" dirty="0">
              <a:latin typeface="標楷體" pitchFamily="65" charset="-120"/>
              <a:ea typeface="標楷體" pitchFamily="65" charset="-120"/>
            </a:endParaRPr>
          </a:p>
        </p:txBody>
      </p:sp>
      <p:sp>
        <p:nvSpPr>
          <p:cNvPr id="5" name="矩形 4"/>
          <p:cNvSpPr/>
          <p:nvPr/>
        </p:nvSpPr>
        <p:spPr>
          <a:xfrm>
            <a:off x="2965997" y="1428736"/>
            <a:ext cx="1785950" cy="42862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TW" altLang="en-US" b="1" dirty="0" smtClean="0">
                <a:latin typeface="標楷體" pitchFamily="65" charset="-120"/>
                <a:ea typeface="標楷體" pitchFamily="65" charset="-120"/>
              </a:rPr>
              <a:t>表示染色體</a:t>
            </a:r>
            <a:endParaRPr lang="zh-TW" altLang="en-US" b="1" dirty="0">
              <a:latin typeface="標楷體" pitchFamily="65" charset="-120"/>
              <a:ea typeface="標楷體" pitchFamily="65" charset="-120"/>
            </a:endParaRPr>
          </a:p>
        </p:txBody>
      </p:sp>
      <p:sp>
        <p:nvSpPr>
          <p:cNvPr id="6" name="矩形 5"/>
          <p:cNvSpPr/>
          <p:nvPr/>
        </p:nvSpPr>
        <p:spPr>
          <a:xfrm>
            <a:off x="2965997" y="2214554"/>
            <a:ext cx="1785950" cy="42862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TW" altLang="en-US" b="1" dirty="0" smtClean="0">
                <a:latin typeface="標楷體" pitchFamily="65" charset="-120"/>
                <a:ea typeface="標楷體" pitchFamily="65" charset="-120"/>
              </a:rPr>
              <a:t>執行染色體</a:t>
            </a:r>
            <a:endParaRPr lang="zh-TW" altLang="en-US" b="1" dirty="0">
              <a:latin typeface="標楷體" pitchFamily="65" charset="-120"/>
              <a:ea typeface="標楷體" pitchFamily="65" charset="-120"/>
            </a:endParaRPr>
          </a:p>
        </p:txBody>
      </p:sp>
      <p:sp>
        <p:nvSpPr>
          <p:cNvPr id="7" name="矩形 6"/>
          <p:cNvSpPr/>
          <p:nvPr/>
        </p:nvSpPr>
        <p:spPr>
          <a:xfrm>
            <a:off x="2965997" y="3000372"/>
            <a:ext cx="1785950" cy="42862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TW" altLang="en-US" b="1" dirty="0" smtClean="0">
                <a:latin typeface="標楷體" pitchFamily="65" charset="-120"/>
                <a:ea typeface="標楷體" pitchFamily="65" charset="-120"/>
              </a:rPr>
              <a:t>評估適應值</a:t>
            </a:r>
            <a:endParaRPr lang="zh-TW" altLang="en-US" b="1" dirty="0">
              <a:latin typeface="標楷體" pitchFamily="65" charset="-120"/>
              <a:ea typeface="標楷體" pitchFamily="65" charset="-120"/>
            </a:endParaRPr>
          </a:p>
        </p:txBody>
      </p:sp>
      <p:sp>
        <p:nvSpPr>
          <p:cNvPr id="8" name="菱形 7"/>
          <p:cNvSpPr/>
          <p:nvPr/>
        </p:nvSpPr>
        <p:spPr>
          <a:xfrm>
            <a:off x="2857488" y="3857628"/>
            <a:ext cx="2000264" cy="1143008"/>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TW" altLang="en-US" b="1" dirty="0" smtClean="0">
                <a:latin typeface="標楷體" pitchFamily="65" charset="-120"/>
                <a:ea typeface="標楷體" pitchFamily="65" charset="-120"/>
              </a:rPr>
              <a:t>是否達到終止條件？</a:t>
            </a:r>
            <a:endParaRPr lang="zh-TW" altLang="en-US" b="1" dirty="0">
              <a:latin typeface="標楷體" pitchFamily="65" charset="-120"/>
              <a:ea typeface="標楷體" pitchFamily="65" charset="-120"/>
            </a:endParaRPr>
          </a:p>
        </p:txBody>
      </p:sp>
      <p:sp>
        <p:nvSpPr>
          <p:cNvPr id="9" name="矩形 8"/>
          <p:cNvSpPr/>
          <p:nvPr/>
        </p:nvSpPr>
        <p:spPr>
          <a:xfrm>
            <a:off x="2965997" y="5429264"/>
            <a:ext cx="1785950" cy="42862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TW" altLang="en-US" b="1" dirty="0" smtClean="0">
                <a:latin typeface="標楷體" pitchFamily="65" charset="-120"/>
                <a:ea typeface="標楷體" pitchFamily="65" charset="-120"/>
              </a:rPr>
              <a:t>取得最適解</a:t>
            </a:r>
            <a:endParaRPr lang="zh-TW" altLang="en-US" b="1" dirty="0">
              <a:latin typeface="標楷體" pitchFamily="65" charset="-120"/>
              <a:ea typeface="標楷體" pitchFamily="65" charset="-120"/>
            </a:endParaRPr>
          </a:p>
        </p:txBody>
      </p:sp>
      <p:sp>
        <p:nvSpPr>
          <p:cNvPr id="10" name="矩形 9"/>
          <p:cNvSpPr/>
          <p:nvPr/>
        </p:nvSpPr>
        <p:spPr>
          <a:xfrm>
            <a:off x="6037831" y="642918"/>
            <a:ext cx="1785950" cy="42862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TW" altLang="en-US" b="1" dirty="0" smtClean="0">
                <a:latin typeface="標楷體" pitchFamily="65" charset="-120"/>
                <a:ea typeface="標楷體" pitchFamily="65" charset="-120"/>
              </a:rPr>
              <a:t>選擇</a:t>
            </a:r>
            <a:endParaRPr lang="zh-TW" altLang="en-US" b="1" dirty="0">
              <a:latin typeface="標楷體" pitchFamily="65" charset="-120"/>
              <a:ea typeface="標楷體" pitchFamily="65" charset="-120"/>
            </a:endParaRPr>
          </a:p>
        </p:txBody>
      </p:sp>
      <p:sp>
        <p:nvSpPr>
          <p:cNvPr id="11" name="矩形 10"/>
          <p:cNvSpPr/>
          <p:nvPr/>
        </p:nvSpPr>
        <p:spPr>
          <a:xfrm>
            <a:off x="6037831" y="1593622"/>
            <a:ext cx="1785950" cy="42862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TW" altLang="en-US" b="1" dirty="0" smtClean="0">
                <a:latin typeface="標楷體" pitchFamily="65" charset="-120"/>
                <a:ea typeface="標楷體" pitchFamily="65" charset="-120"/>
              </a:rPr>
              <a:t>複製</a:t>
            </a:r>
            <a:endParaRPr lang="zh-TW" altLang="en-US" b="1" dirty="0">
              <a:latin typeface="標楷體" pitchFamily="65" charset="-120"/>
              <a:ea typeface="標楷體" pitchFamily="65" charset="-120"/>
            </a:endParaRPr>
          </a:p>
        </p:txBody>
      </p:sp>
      <p:sp>
        <p:nvSpPr>
          <p:cNvPr id="12" name="矩形 11"/>
          <p:cNvSpPr/>
          <p:nvPr/>
        </p:nvSpPr>
        <p:spPr>
          <a:xfrm>
            <a:off x="6037831" y="2441225"/>
            <a:ext cx="1785950" cy="42862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TW" altLang="en-US" b="1" dirty="0" smtClean="0">
                <a:latin typeface="標楷體" pitchFamily="65" charset="-120"/>
                <a:ea typeface="標楷體" pitchFamily="65" charset="-120"/>
              </a:rPr>
              <a:t>突變</a:t>
            </a:r>
            <a:endParaRPr lang="zh-TW" altLang="en-US" b="1" dirty="0">
              <a:latin typeface="標楷體" pitchFamily="65" charset="-120"/>
              <a:ea typeface="標楷體" pitchFamily="65" charset="-120"/>
            </a:endParaRPr>
          </a:p>
        </p:txBody>
      </p:sp>
      <p:sp>
        <p:nvSpPr>
          <p:cNvPr id="13" name="矩形 12"/>
          <p:cNvSpPr/>
          <p:nvPr/>
        </p:nvSpPr>
        <p:spPr>
          <a:xfrm>
            <a:off x="6037831" y="3298481"/>
            <a:ext cx="1785950" cy="42862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TW" altLang="en-US" b="1" dirty="0" smtClean="0">
                <a:latin typeface="標楷體" pitchFamily="65" charset="-120"/>
                <a:ea typeface="標楷體" pitchFamily="65" charset="-120"/>
              </a:rPr>
              <a:t>反轉</a:t>
            </a:r>
            <a:endParaRPr lang="zh-TW" altLang="en-US" b="1" dirty="0">
              <a:latin typeface="標楷體" pitchFamily="65" charset="-120"/>
              <a:ea typeface="標楷體" pitchFamily="65" charset="-120"/>
            </a:endParaRPr>
          </a:p>
        </p:txBody>
      </p:sp>
      <p:sp>
        <p:nvSpPr>
          <p:cNvPr id="14" name="矩形 13"/>
          <p:cNvSpPr/>
          <p:nvPr/>
        </p:nvSpPr>
        <p:spPr>
          <a:xfrm>
            <a:off x="6037831" y="4165390"/>
            <a:ext cx="1785950" cy="42862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TW" altLang="en-US" b="1" dirty="0" smtClean="0">
                <a:latin typeface="標楷體" pitchFamily="65" charset="-120"/>
                <a:ea typeface="標楷體" pitchFamily="65" charset="-120"/>
              </a:rPr>
              <a:t>轉位</a:t>
            </a:r>
            <a:endParaRPr lang="zh-TW" altLang="en-US" b="1" dirty="0">
              <a:latin typeface="標楷體" pitchFamily="65" charset="-120"/>
              <a:ea typeface="標楷體" pitchFamily="65" charset="-120"/>
            </a:endParaRPr>
          </a:p>
        </p:txBody>
      </p:sp>
      <p:sp>
        <p:nvSpPr>
          <p:cNvPr id="15" name="矩形 14"/>
          <p:cNvSpPr/>
          <p:nvPr/>
        </p:nvSpPr>
        <p:spPr>
          <a:xfrm>
            <a:off x="6037831" y="5022646"/>
            <a:ext cx="1785950" cy="42862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TW" altLang="en-US" b="1" dirty="0" smtClean="0">
                <a:latin typeface="標楷體" pitchFamily="65" charset="-120"/>
                <a:ea typeface="標楷體" pitchFamily="65" charset="-120"/>
              </a:rPr>
              <a:t>重組</a:t>
            </a:r>
            <a:endParaRPr lang="zh-TW" altLang="en-US" b="1" dirty="0">
              <a:latin typeface="標楷體" pitchFamily="65" charset="-120"/>
              <a:ea typeface="標楷體" pitchFamily="65" charset="-120"/>
            </a:endParaRPr>
          </a:p>
        </p:txBody>
      </p:sp>
      <p:sp>
        <p:nvSpPr>
          <p:cNvPr id="16" name="矩形 15"/>
          <p:cNvSpPr/>
          <p:nvPr/>
        </p:nvSpPr>
        <p:spPr>
          <a:xfrm>
            <a:off x="6037831" y="5929330"/>
            <a:ext cx="1785950" cy="42862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TW" altLang="en-US" b="1" dirty="0" smtClean="0">
                <a:latin typeface="標楷體" pitchFamily="65" charset="-120"/>
                <a:ea typeface="標楷體" pitchFamily="65" charset="-120"/>
              </a:rPr>
              <a:t>產生新子代</a:t>
            </a:r>
            <a:endParaRPr lang="zh-TW" altLang="en-US" b="1" dirty="0">
              <a:latin typeface="標楷體" pitchFamily="65" charset="-120"/>
              <a:ea typeface="標楷體" pitchFamily="65" charset="-120"/>
            </a:endParaRPr>
          </a:p>
        </p:txBody>
      </p:sp>
      <p:cxnSp>
        <p:nvCxnSpPr>
          <p:cNvPr id="17" name="直線單箭頭接點 16"/>
          <p:cNvCxnSpPr>
            <a:stCxn id="4" idx="2"/>
            <a:endCxn id="5" idx="0"/>
          </p:cNvCxnSpPr>
          <p:nvPr/>
        </p:nvCxnSpPr>
        <p:spPr>
          <a:xfrm rot="5400000">
            <a:off x="3680377" y="1250141"/>
            <a:ext cx="35719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直線單箭頭接點 17"/>
          <p:cNvCxnSpPr>
            <a:stCxn id="5" idx="2"/>
            <a:endCxn id="6" idx="0"/>
          </p:cNvCxnSpPr>
          <p:nvPr/>
        </p:nvCxnSpPr>
        <p:spPr>
          <a:xfrm rot="5400000">
            <a:off x="3680377" y="2035959"/>
            <a:ext cx="35719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線單箭頭接點 18"/>
          <p:cNvCxnSpPr>
            <a:stCxn id="6" idx="2"/>
            <a:endCxn id="7" idx="0"/>
          </p:cNvCxnSpPr>
          <p:nvPr/>
        </p:nvCxnSpPr>
        <p:spPr>
          <a:xfrm rot="5400000">
            <a:off x="3680377" y="2821777"/>
            <a:ext cx="35719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直線單箭頭接點 19"/>
          <p:cNvCxnSpPr>
            <a:stCxn id="7" idx="2"/>
            <a:endCxn id="8" idx="0"/>
          </p:cNvCxnSpPr>
          <p:nvPr/>
        </p:nvCxnSpPr>
        <p:spPr>
          <a:xfrm rot="5400000">
            <a:off x="3643982" y="3642638"/>
            <a:ext cx="428628" cy="135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直線單箭頭接點 20"/>
          <p:cNvCxnSpPr>
            <a:stCxn id="8" idx="2"/>
            <a:endCxn id="9" idx="0"/>
          </p:cNvCxnSpPr>
          <p:nvPr/>
        </p:nvCxnSpPr>
        <p:spPr>
          <a:xfrm rot="16200000" flipH="1">
            <a:off x="3643982" y="5214274"/>
            <a:ext cx="428628" cy="135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肘形接點 21"/>
          <p:cNvCxnSpPr>
            <a:stCxn id="8" idx="3"/>
            <a:endCxn id="10" idx="1"/>
          </p:cNvCxnSpPr>
          <p:nvPr/>
        </p:nvCxnSpPr>
        <p:spPr>
          <a:xfrm flipV="1">
            <a:off x="4857752" y="857232"/>
            <a:ext cx="1180079" cy="3571900"/>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3" name="直線單箭頭接點 22"/>
          <p:cNvCxnSpPr>
            <a:stCxn id="10" idx="2"/>
            <a:endCxn id="11" idx="0"/>
          </p:cNvCxnSpPr>
          <p:nvPr/>
        </p:nvCxnSpPr>
        <p:spPr>
          <a:xfrm rot="5400000">
            <a:off x="6669768" y="1332584"/>
            <a:ext cx="52207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線單箭頭接點 23"/>
          <p:cNvCxnSpPr>
            <a:stCxn id="11" idx="2"/>
            <a:endCxn id="12" idx="0"/>
          </p:cNvCxnSpPr>
          <p:nvPr/>
        </p:nvCxnSpPr>
        <p:spPr>
          <a:xfrm rot="5400000">
            <a:off x="6721319" y="2231737"/>
            <a:ext cx="418975"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直線單箭頭接點 24"/>
          <p:cNvCxnSpPr>
            <a:stCxn id="12" idx="2"/>
            <a:endCxn id="13" idx="0"/>
          </p:cNvCxnSpPr>
          <p:nvPr/>
        </p:nvCxnSpPr>
        <p:spPr>
          <a:xfrm rot="5400000">
            <a:off x="6716492" y="3084167"/>
            <a:ext cx="42862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線單箭頭接點 25"/>
          <p:cNvCxnSpPr>
            <a:stCxn id="13" idx="2"/>
            <a:endCxn id="14" idx="0"/>
          </p:cNvCxnSpPr>
          <p:nvPr/>
        </p:nvCxnSpPr>
        <p:spPr>
          <a:xfrm rot="5400000">
            <a:off x="6711666" y="3946249"/>
            <a:ext cx="438281"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直線單箭頭接點 26"/>
          <p:cNvCxnSpPr>
            <a:stCxn id="14" idx="2"/>
            <a:endCxn id="15" idx="0"/>
          </p:cNvCxnSpPr>
          <p:nvPr/>
        </p:nvCxnSpPr>
        <p:spPr>
          <a:xfrm rot="5400000">
            <a:off x="6716492" y="4808332"/>
            <a:ext cx="42862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直線單箭頭接點 27"/>
          <p:cNvCxnSpPr>
            <a:stCxn id="15" idx="2"/>
            <a:endCxn id="16" idx="0"/>
          </p:cNvCxnSpPr>
          <p:nvPr/>
        </p:nvCxnSpPr>
        <p:spPr>
          <a:xfrm rot="5400000">
            <a:off x="6691778" y="5690302"/>
            <a:ext cx="47805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肘形接點 28"/>
          <p:cNvCxnSpPr>
            <a:stCxn id="16" idx="1"/>
            <a:endCxn id="5" idx="1"/>
          </p:cNvCxnSpPr>
          <p:nvPr/>
        </p:nvCxnSpPr>
        <p:spPr>
          <a:xfrm rot="10800000">
            <a:off x="2965997" y="1643050"/>
            <a:ext cx="3071834" cy="4500594"/>
          </a:xfrm>
          <a:prstGeom prst="bentConnector3">
            <a:avLst>
              <a:gd name="adj1" fmla="val 113476"/>
            </a:avLst>
          </a:prstGeom>
          <a:ln>
            <a:tailEnd type="arrow"/>
          </a:ln>
        </p:spPr>
        <p:style>
          <a:lnRef idx="1">
            <a:schemeClr val="dk1"/>
          </a:lnRef>
          <a:fillRef idx="0">
            <a:schemeClr val="dk1"/>
          </a:fillRef>
          <a:effectRef idx="0">
            <a:schemeClr val="dk1"/>
          </a:effectRef>
          <a:fontRef idx="minor">
            <a:schemeClr val="tx1"/>
          </a:fontRef>
        </p:style>
      </p:cxnSp>
      <p:sp>
        <p:nvSpPr>
          <p:cNvPr id="30" name="文字方塊 29"/>
          <p:cNvSpPr txBox="1"/>
          <p:nvPr/>
        </p:nvSpPr>
        <p:spPr>
          <a:xfrm>
            <a:off x="3835610" y="5000636"/>
            <a:ext cx="415498" cy="369332"/>
          </a:xfrm>
          <a:prstGeom prst="rect">
            <a:avLst/>
          </a:prstGeom>
          <a:noFill/>
        </p:spPr>
        <p:txBody>
          <a:bodyPr wrap="none" rtlCol="0">
            <a:spAutoFit/>
          </a:bodyPr>
          <a:lstStyle/>
          <a:p>
            <a:r>
              <a:rPr lang="zh-TW" altLang="en-US" b="1" dirty="0" smtClean="0">
                <a:latin typeface="標楷體" pitchFamily="65" charset="-120"/>
                <a:ea typeface="標楷體" pitchFamily="65" charset="-120"/>
              </a:rPr>
              <a:t>是</a:t>
            </a:r>
            <a:endParaRPr lang="zh-TW" altLang="en-US" b="1" dirty="0">
              <a:latin typeface="標楷體" pitchFamily="65" charset="-120"/>
              <a:ea typeface="標楷體" pitchFamily="65" charset="-120"/>
            </a:endParaRPr>
          </a:p>
        </p:txBody>
      </p:sp>
      <p:sp>
        <p:nvSpPr>
          <p:cNvPr id="31" name="文字方塊 30"/>
          <p:cNvSpPr txBox="1"/>
          <p:nvPr/>
        </p:nvSpPr>
        <p:spPr>
          <a:xfrm>
            <a:off x="4894823" y="4071942"/>
            <a:ext cx="415498" cy="369332"/>
          </a:xfrm>
          <a:prstGeom prst="rect">
            <a:avLst/>
          </a:prstGeom>
          <a:noFill/>
        </p:spPr>
        <p:txBody>
          <a:bodyPr wrap="none" rtlCol="0">
            <a:spAutoFit/>
          </a:bodyPr>
          <a:lstStyle/>
          <a:p>
            <a:r>
              <a:rPr lang="zh-TW" altLang="en-US" b="1" dirty="0" smtClean="0">
                <a:latin typeface="標楷體" pitchFamily="65" charset="-120"/>
                <a:ea typeface="標楷體" pitchFamily="65" charset="-120"/>
              </a:rPr>
              <a:t>否</a:t>
            </a:r>
            <a:endParaRPr lang="zh-TW" altLang="en-US" b="1" dirty="0">
              <a:latin typeface="標楷體" pitchFamily="65" charset="-120"/>
              <a:ea typeface="標楷體" pitchFamily="65" charset="-120"/>
            </a:endParaRPr>
          </a:p>
        </p:txBody>
      </p:sp>
      <p:sp>
        <p:nvSpPr>
          <p:cNvPr id="32" name="左大括弧 31"/>
          <p:cNvSpPr/>
          <p:nvPr/>
        </p:nvSpPr>
        <p:spPr>
          <a:xfrm rot="10800000">
            <a:off x="7966657" y="1559255"/>
            <a:ext cx="428628" cy="392909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a:latin typeface="標楷體" pitchFamily="65" charset="-120"/>
              <a:ea typeface="標楷體" pitchFamily="65" charset="-120"/>
            </a:endParaRPr>
          </a:p>
        </p:txBody>
      </p:sp>
      <p:sp>
        <p:nvSpPr>
          <p:cNvPr id="33" name="文字方塊 32"/>
          <p:cNvSpPr txBox="1"/>
          <p:nvPr/>
        </p:nvSpPr>
        <p:spPr>
          <a:xfrm>
            <a:off x="8395285" y="3205033"/>
            <a:ext cx="415498" cy="646331"/>
          </a:xfrm>
          <a:prstGeom prst="rect">
            <a:avLst/>
          </a:prstGeom>
          <a:noFill/>
        </p:spPr>
        <p:txBody>
          <a:bodyPr wrap="none" rtlCol="0">
            <a:spAutoFit/>
          </a:bodyPr>
          <a:lstStyle/>
          <a:p>
            <a:r>
              <a:rPr lang="zh-TW" altLang="en-US" b="1" dirty="0" smtClean="0">
                <a:latin typeface="標楷體" pitchFamily="65" charset="-120"/>
                <a:ea typeface="標楷體" pitchFamily="65" charset="-120"/>
              </a:rPr>
              <a:t>再</a:t>
            </a:r>
            <a:endParaRPr lang="en-US" altLang="zh-TW" b="1" dirty="0" smtClean="0">
              <a:latin typeface="標楷體" pitchFamily="65" charset="-120"/>
              <a:ea typeface="標楷體" pitchFamily="65" charset="-120"/>
            </a:endParaRPr>
          </a:p>
          <a:p>
            <a:r>
              <a:rPr lang="zh-TW" altLang="en-US" b="1" dirty="0" smtClean="0">
                <a:latin typeface="標楷體" pitchFamily="65" charset="-120"/>
                <a:ea typeface="標楷體" pitchFamily="65" charset="-120"/>
              </a:rPr>
              <a:t>製</a:t>
            </a:r>
            <a:endParaRPr lang="zh-TW" altLang="en-US" b="1" dirty="0">
              <a:latin typeface="標楷體" pitchFamily="65" charset="-120"/>
              <a:ea typeface="標楷體" pitchFamily="65" charset="-120"/>
            </a:endParaRPr>
          </a:p>
        </p:txBody>
      </p:sp>
      <p:sp>
        <p:nvSpPr>
          <p:cNvPr id="35" name="文字方塊 34"/>
          <p:cNvSpPr txBox="1"/>
          <p:nvPr/>
        </p:nvSpPr>
        <p:spPr>
          <a:xfrm>
            <a:off x="642910" y="928670"/>
            <a:ext cx="748923" cy="3477875"/>
          </a:xfrm>
          <a:prstGeom prst="rect">
            <a:avLst/>
          </a:prstGeom>
          <a:noFill/>
        </p:spPr>
        <p:txBody>
          <a:bodyPr wrap="none" rtlCol="0">
            <a:spAutoFit/>
          </a:bodyPr>
          <a:lstStyle/>
          <a:p>
            <a:r>
              <a:rPr lang="zh-TW" altLang="en-US" sz="4400" dirty="0" smtClean="0">
                <a:latin typeface="標楷體" pitchFamily="65" charset="-120"/>
                <a:ea typeface="標楷體" pitchFamily="65" charset="-120"/>
              </a:rPr>
              <a:t>演</a:t>
            </a:r>
            <a:endParaRPr lang="en-US" altLang="zh-TW" sz="4400" dirty="0" smtClean="0">
              <a:latin typeface="標楷體" pitchFamily="65" charset="-120"/>
              <a:ea typeface="標楷體" pitchFamily="65" charset="-120"/>
            </a:endParaRPr>
          </a:p>
          <a:p>
            <a:r>
              <a:rPr lang="zh-TW" altLang="en-US" sz="4400" dirty="0" smtClean="0">
                <a:latin typeface="標楷體" pitchFamily="65" charset="-120"/>
                <a:ea typeface="標楷體" pitchFamily="65" charset="-120"/>
              </a:rPr>
              <a:t>算</a:t>
            </a:r>
            <a:endParaRPr lang="en-US" altLang="zh-TW" sz="4400" dirty="0" smtClean="0">
              <a:latin typeface="標楷體" pitchFamily="65" charset="-120"/>
              <a:ea typeface="標楷體" pitchFamily="65" charset="-120"/>
            </a:endParaRPr>
          </a:p>
          <a:p>
            <a:r>
              <a:rPr lang="zh-TW" altLang="en-US" sz="4400" dirty="0" smtClean="0">
                <a:latin typeface="標楷體" pitchFamily="65" charset="-120"/>
                <a:ea typeface="標楷體" pitchFamily="65" charset="-120"/>
              </a:rPr>
              <a:t>法</a:t>
            </a:r>
            <a:endParaRPr lang="en-US" altLang="zh-TW" sz="4400" dirty="0" smtClean="0">
              <a:latin typeface="標楷體" pitchFamily="65" charset="-120"/>
              <a:ea typeface="標楷體" pitchFamily="65" charset="-120"/>
            </a:endParaRPr>
          </a:p>
          <a:p>
            <a:r>
              <a:rPr lang="zh-TW" altLang="en-US" sz="4400" dirty="0" smtClean="0">
                <a:latin typeface="標楷體" pitchFamily="65" charset="-120"/>
                <a:ea typeface="標楷體" pitchFamily="65" charset="-120"/>
              </a:rPr>
              <a:t>流</a:t>
            </a:r>
            <a:endParaRPr lang="en-US" altLang="zh-TW" sz="4400" dirty="0" smtClean="0">
              <a:latin typeface="標楷體" pitchFamily="65" charset="-120"/>
              <a:ea typeface="標楷體" pitchFamily="65" charset="-120"/>
            </a:endParaRPr>
          </a:p>
          <a:p>
            <a:r>
              <a:rPr lang="zh-TW" altLang="en-US" sz="4400" dirty="0" smtClean="0">
                <a:latin typeface="標楷體" pitchFamily="65" charset="-120"/>
                <a:ea typeface="標楷體" pitchFamily="65" charset="-120"/>
              </a:rPr>
              <a:t>程</a:t>
            </a:r>
            <a:endParaRPr lang="zh-TW" altLang="en-US" sz="4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071688" y="274638"/>
            <a:ext cx="6615112" cy="1143000"/>
          </a:xfrm>
        </p:spPr>
        <p:txBody>
          <a:bodyPr rtlCol="0">
            <a:normAutofit/>
          </a:bodyPr>
          <a:lstStyle/>
          <a:p>
            <a:pPr algn="l" eaLnBrk="1" fontAlgn="auto" hangingPunct="1">
              <a:spcAft>
                <a:spcPts val="0"/>
              </a:spcAft>
              <a:defRPr/>
            </a:pPr>
            <a:r>
              <a:rPr lang="zh-TW" altLang="en-US" dirty="0" smtClean="0">
                <a:latin typeface="標楷體" pitchFamily="65" charset="-120"/>
                <a:ea typeface="標楷體" pitchFamily="65" charset="-120"/>
              </a:rPr>
              <a:t>第三章 研究方法</a:t>
            </a:r>
            <a:endParaRPr lang="fr-CA" dirty="0" smtClean="0">
              <a:latin typeface="標楷體" pitchFamily="65" charset="-120"/>
              <a:ea typeface="標楷體" pitchFamily="65" charset="-120"/>
            </a:endParaRPr>
          </a:p>
        </p:txBody>
      </p:sp>
      <p:sp>
        <p:nvSpPr>
          <p:cNvPr id="3" name="Espace réservé du contenu 2"/>
          <p:cNvSpPr>
            <a:spLocks noGrp="1"/>
          </p:cNvSpPr>
          <p:nvPr>
            <p:ph idx="1"/>
          </p:nvPr>
        </p:nvSpPr>
        <p:spPr>
          <a:xfrm>
            <a:off x="2071688" y="1600200"/>
            <a:ext cx="6786592" cy="4900634"/>
          </a:xfrm>
        </p:spPr>
        <p:txBody>
          <a:bodyPr rtlCol="0">
            <a:normAutofit/>
          </a:bodyPr>
          <a:lstStyle/>
          <a:p>
            <a:pPr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第一節	研究架構</a:t>
            </a:r>
            <a:endParaRPr lang="en-US" altLang="zh-TW" dirty="0" smtClean="0">
              <a:latin typeface="標楷體" pitchFamily="65" charset="-120"/>
              <a:ea typeface="標楷體" pitchFamily="65" charset="-120"/>
            </a:endParaRPr>
          </a:p>
          <a:p>
            <a:pPr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第二節	變數選擇</a:t>
            </a:r>
            <a:endParaRPr lang="en-US" altLang="zh-TW" dirty="0" smtClean="0">
              <a:latin typeface="標楷體" pitchFamily="65" charset="-120"/>
              <a:ea typeface="標楷體" pitchFamily="65" charset="-120"/>
            </a:endParaRPr>
          </a:p>
          <a:p>
            <a:pPr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第三節	</a:t>
            </a:r>
            <a:r>
              <a:rPr lang="en-US" altLang="zh-TW" dirty="0" smtClean="0">
                <a:latin typeface="標楷體" pitchFamily="65" charset="-120"/>
                <a:ea typeface="標楷體" pitchFamily="65" charset="-120"/>
              </a:rPr>
              <a:t>Fuzzy</a:t>
            </a:r>
            <a:r>
              <a:rPr lang="zh-TW" altLang="en-US" dirty="0" smtClean="0">
                <a:latin typeface="標楷體" pitchFamily="65" charset="-120"/>
                <a:ea typeface="標楷體" pitchFamily="65" charset="-120"/>
              </a:rPr>
              <a:t>指標模糊化模組設計</a:t>
            </a:r>
            <a:endParaRPr lang="en-US" altLang="zh-TW" dirty="0" smtClean="0">
              <a:latin typeface="標楷體" pitchFamily="65" charset="-120"/>
              <a:ea typeface="標楷體" pitchFamily="65" charset="-120"/>
            </a:endParaRPr>
          </a:p>
          <a:p>
            <a:pPr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第四節	</a:t>
            </a:r>
            <a:r>
              <a:rPr lang="en-US" altLang="zh-TW" dirty="0" smtClean="0">
                <a:latin typeface="標楷體" pitchFamily="65" charset="-120"/>
                <a:ea typeface="標楷體" pitchFamily="65" charset="-120"/>
              </a:rPr>
              <a:t>GEP</a:t>
            </a:r>
            <a:r>
              <a:rPr lang="zh-TW" altLang="en-US" dirty="0" smtClean="0">
                <a:latin typeface="標楷體" pitchFamily="65" charset="-120"/>
                <a:ea typeface="標楷體" pitchFamily="65" charset="-120"/>
              </a:rPr>
              <a:t>投資策略探勘模組設計</a:t>
            </a:r>
            <a:endParaRPr lang="en-US" altLang="zh-TW" dirty="0" smtClean="0">
              <a:latin typeface="標楷體" pitchFamily="65" charset="-120"/>
              <a:ea typeface="標楷體" pitchFamily="65" charset="-120"/>
            </a:endParaRPr>
          </a:p>
          <a:p>
            <a:pPr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第五節	混合式模型流程</a:t>
            </a:r>
            <a:endParaRPr lang="en-US" altLang="zh-TW" dirty="0" smtClean="0">
              <a:latin typeface="標楷體" pitchFamily="65" charset="-120"/>
              <a:ea typeface="標楷體" pitchFamily="65" charset="-120"/>
            </a:endParaRPr>
          </a:p>
          <a:p>
            <a:pPr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第六節	投資策略模擬</a:t>
            </a:r>
            <a:endParaRPr lang="en-US" altLang="zh-TW" dirty="0" smtClean="0">
              <a:latin typeface="標楷體" pitchFamily="65" charset="-120"/>
              <a:ea typeface="標楷體" pitchFamily="65" charset="-120"/>
            </a:endParaRPr>
          </a:p>
          <a:p>
            <a:pPr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第七節	實驗設計</a:t>
            </a:r>
            <a:endParaRPr lang="en-US" altLang="zh-TW" dirty="0" smtClean="0">
              <a:latin typeface="標楷體" pitchFamily="65" charset="-120"/>
              <a:ea typeface="標楷體" pitchFamily="65" charset="-120"/>
            </a:endParaRPr>
          </a:p>
          <a:p>
            <a:pPr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第八節	模型績效評估</a:t>
            </a:r>
            <a:endParaRPr lang="en-US" altLang="zh-TW" dirty="0" smtClean="0">
              <a:latin typeface="標楷體" pitchFamily="65" charset="-120"/>
              <a:ea typeface="標楷體" pitchFamily="65" charset="-120"/>
            </a:endParaRPr>
          </a:p>
          <a:p>
            <a:pPr eaLnBrk="1" fontAlgn="auto" hangingPunct="1">
              <a:spcAft>
                <a:spcPts val="0"/>
              </a:spcAft>
              <a:buFont typeface="Arial" pitchFamily="34" charset="0"/>
              <a:buChar char="•"/>
              <a:defRPr/>
            </a:pPr>
            <a:endParaRPr lang="en-US" altLang="zh-TW" dirty="0" smtClean="0">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zh-TW" altLang="en-US" dirty="0" smtClean="0">
                <a:latin typeface="標楷體" pitchFamily="65" charset="-120"/>
                <a:ea typeface="標楷體" pitchFamily="65" charset="-120"/>
              </a:rPr>
              <a:t>第一節	研究架構</a:t>
            </a:r>
            <a:endParaRPr lang="fr-CA" dirty="0" smtClean="0">
              <a:latin typeface="標楷體" pitchFamily="65" charset="-120"/>
              <a:ea typeface="標楷體" pitchFamily="65" charset="-120"/>
            </a:endParaRPr>
          </a:p>
        </p:txBody>
      </p:sp>
      <p:pic>
        <p:nvPicPr>
          <p:cNvPr id="13" name="圖片 12"/>
          <p:cNvPicPr/>
          <p:nvPr/>
        </p:nvPicPr>
        <p:blipFill>
          <a:blip r:embed="rId3">
            <a:extLst>
              <a:ext uri="{28A0092B-C50C-407E-A947-70E740481C1C}">
                <a14:useLocalDpi xmlns:a14="http://schemas.microsoft.com/office/drawing/2010/main" xmlns="" val="0"/>
              </a:ext>
            </a:extLst>
          </a:blip>
          <a:srcRect/>
          <a:stretch>
            <a:fillRect/>
          </a:stretch>
        </p:blipFill>
        <p:spPr bwMode="auto">
          <a:xfrm>
            <a:off x="1227114" y="1966452"/>
            <a:ext cx="6638972" cy="4676550"/>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zh-TW" altLang="en-US" dirty="0" smtClean="0">
                <a:latin typeface="標楷體" pitchFamily="65" charset="-120"/>
                <a:ea typeface="標楷體" pitchFamily="65" charset="-120"/>
              </a:rPr>
              <a:t>第二節	變數選擇</a:t>
            </a:r>
            <a:endParaRPr lang="fr-CA" dirty="0" smtClean="0">
              <a:latin typeface="標楷體" pitchFamily="65" charset="-120"/>
              <a:ea typeface="標楷體" pitchFamily="65" charset="-120"/>
            </a:endParaRPr>
          </a:p>
        </p:txBody>
      </p:sp>
      <p:sp>
        <p:nvSpPr>
          <p:cNvPr id="10" name="Espace réservé du contenu 2"/>
          <p:cNvSpPr>
            <a:spLocks noGrp="1"/>
          </p:cNvSpPr>
          <p:nvPr>
            <p:ph idx="1"/>
          </p:nvPr>
        </p:nvSpPr>
        <p:spPr>
          <a:xfrm>
            <a:off x="457200" y="1831975"/>
            <a:ext cx="8229600" cy="596893"/>
          </a:xfrm>
        </p:spPr>
        <p:txBody>
          <a:bodyPr rtlCol="0">
            <a:normAutofit/>
          </a:bodyPr>
          <a:lstStyle/>
          <a:p>
            <a:pPr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變數選擇：籌碼指標</a:t>
            </a:r>
            <a:endParaRPr lang="fr-CA" dirty="0" smtClean="0">
              <a:latin typeface="標楷體" pitchFamily="65" charset="-120"/>
              <a:ea typeface="標楷體" pitchFamily="65" charset="-120"/>
            </a:endParaRPr>
          </a:p>
        </p:txBody>
      </p:sp>
      <p:sp>
        <p:nvSpPr>
          <p:cNvPr id="11" name="文字方塊 10"/>
          <p:cNvSpPr txBox="1"/>
          <p:nvPr/>
        </p:nvSpPr>
        <p:spPr>
          <a:xfrm>
            <a:off x="714348" y="2714620"/>
            <a:ext cx="7757519" cy="2739211"/>
          </a:xfrm>
          <a:prstGeom prst="rect">
            <a:avLst/>
          </a:prstGeom>
          <a:noFill/>
        </p:spPr>
        <p:txBody>
          <a:bodyPr wrap="square" rtlCol="0">
            <a:spAutoFit/>
          </a:bodyPr>
          <a:lstStyle/>
          <a:p>
            <a:pPr marL="342900" indent="-342900"/>
            <a:r>
              <a:rPr lang="zh-TW" altLang="en-US" sz="2000" dirty="0" smtClean="0">
                <a:latin typeface="標楷體" pitchFamily="65" charset="-120"/>
                <a:ea typeface="標楷體" pitchFamily="65" charset="-120"/>
              </a:rPr>
              <a:t>廖仁杰</a:t>
            </a:r>
            <a:r>
              <a:rPr lang="en-US" altLang="zh-TW" sz="2000" dirty="0" smtClean="0">
                <a:latin typeface="標楷體" pitchFamily="65" charset="-120"/>
                <a:ea typeface="標楷體" pitchFamily="65" charset="-120"/>
              </a:rPr>
              <a:t>(2010)</a:t>
            </a:r>
            <a:r>
              <a:rPr lang="zh-TW" altLang="en-US" sz="2000" dirty="0" smtClean="0">
                <a:latin typeface="標楷體" pitchFamily="65" charset="-120"/>
                <a:ea typeface="標楷體" pitchFamily="65" charset="-120"/>
              </a:rPr>
              <a:t>指出台灣獨特的投資環境，三大法人</a:t>
            </a:r>
            <a:r>
              <a:rPr lang="en-US" altLang="zh-TW" sz="2000" dirty="0" smtClean="0">
                <a:latin typeface="標楷體" pitchFamily="65" charset="-120"/>
                <a:ea typeface="標楷體" pitchFamily="65" charset="-120"/>
              </a:rPr>
              <a:t>(</a:t>
            </a:r>
            <a:r>
              <a:rPr lang="zh-TW" altLang="en-US" sz="2000" dirty="0" smtClean="0">
                <a:latin typeface="標楷體" pitchFamily="65" charset="-120"/>
                <a:ea typeface="標楷體" pitchFamily="65" charset="-120"/>
              </a:rPr>
              <a:t>外資、投信和自</a:t>
            </a:r>
            <a:endParaRPr lang="en-US" altLang="zh-TW" sz="2000" dirty="0" smtClean="0">
              <a:latin typeface="標楷體" pitchFamily="65" charset="-120"/>
              <a:ea typeface="標楷體" pitchFamily="65" charset="-120"/>
            </a:endParaRPr>
          </a:p>
          <a:p>
            <a:pPr marL="342900" indent="-342900"/>
            <a:r>
              <a:rPr lang="zh-TW" altLang="en-US" sz="2000" dirty="0" smtClean="0">
                <a:latin typeface="標楷體" pitchFamily="65" charset="-120"/>
                <a:ea typeface="標楷體" pitchFamily="65" charset="-120"/>
              </a:rPr>
              <a:t>營商</a:t>
            </a:r>
            <a:r>
              <a:rPr lang="en-US" altLang="zh-TW" sz="2000" dirty="0" smtClean="0">
                <a:latin typeface="標楷體" pitchFamily="65" charset="-120"/>
                <a:ea typeface="標楷體" pitchFamily="65" charset="-120"/>
              </a:rPr>
              <a:t>)</a:t>
            </a:r>
            <a:r>
              <a:rPr lang="zh-TW" altLang="en-US" sz="2000" dirty="0" smtClean="0">
                <a:latin typeface="標楷體" pitchFamily="65" charset="-120"/>
                <a:ea typeface="標楷體" pitchFamily="65" charset="-120"/>
              </a:rPr>
              <a:t>為影響臺灣股市的重要指標，透過分析三大法人的交易量和未</a:t>
            </a:r>
            <a:endParaRPr lang="en-US" altLang="zh-TW" sz="2000" dirty="0" smtClean="0">
              <a:latin typeface="標楷體" pitchFamily="65" charset="-120"/>
              <a:ea typeface="標楷體" pitchFamily="65" charset="-120"/>
            </a:endParaRPr>
          </a:p>
          <a:p>
            <a:pPr marL="342900" indent="-342900"/>
            <a:r>
              <a:rPr lang="zh-TW" altLang="en-US" sz="2000" dirty="0" smtClean="0">
                <a:latin typeface="標楷體" pitchFamily="65" charset="-120"/>
                <a:ea typeface="標楷體" pitchFamily="65" charset="-120"/>
              </a:rPr>
              <a:t>平倉量，能有效的預測台指期貨未來的走勢。</a:t>
            </a:r>
            <a:endParaRPr lang="en-US" altLang="zh-TW" sz="2000" dirty="0" smtClean="0">
              <a:latin typeface="標楷體" pitchFamily="65" charset="-120"/>
              <a:ea typeface="標楷體" pitchFamily="65" charset="-120"/>
            </a:endParaRPr>
          </a:p>
          <a:p>
            <a:pPr marL="342900" indent="-342900"/>
            <a:endParaRPr lang="en-US" altLang="zh-TW" dirty="0" smtClean="0">
              <a:latin typeface="標楷體" pitchFamily="65" charset="-120"/>
              <a:ea typeface="標楷體" pitchFamily="65" charset="-120"/>
            </a:endParaRPr>
          </a:p>
          <a:p>
            <a:pPr marL="342900" indent="-342900"/>
            <a:endParaRPr lang="en-US" altLang="zh-TW" dirty="0" smtClean="0">
              <a:latin typeface="標楷體" pitchFamily="65" charset="-120"/>
              <a:ea typeface="標楷體" pitchFamily="65" charset="-120"/>
            </a:endParaRPr>
          </a:p>
          <a:p>
            <a:pPr marL="342900" indent="-342900"/>
            <a:endParaRPr lang="en-US" altLang="zh-TW" dirty="0" smtClean="0">
              <a:latin typeface="標楷體" pitchFamily="65" charset="-120"/>
              <a:ea typeface="標楷體" pitchFamily="65" charset="-120"/>
            </a:endParaRPr>
          </a:p>
          <a:p>
            <a:pPr marL="342900" indent="-342900"/>
            <a:endParaRPr lang="en-US" altLang="zh-TW" dirty="0" smtClean="0">
              <a:latin typeface="標楷體" pitchFamily="65" charset="-120"/>
              <a:ea typeface="標楷體" pitchFamily="65" charset="-120"/>
            </a:endParaRPr>
          </a:p>
          <a:p>
            <a:pPr marL="342900" indent="-342900"/>
            <a:r>
              <a:rPr lang="zh-TW" altLang="en-US" sz="2000" dirty="0" smtClean="0">
                <a:latin typeface="標楷體" pitchFamily="65" charset="-120"/>
                <a:ea typeface="標楷體" pitchFamily="65" charset="-120"/>
              </a:rPr>
              <a:t>本研究以三大法人的交易量和未平倉量作為籌碼分析指標，來進行</a:t>
            </a:r>
            <a:endParaRPr lang="en-US" altLang="zh-TW" sz="2000" dirty="0" smtClean="0">
              <a:latin typeface="標楷體" pitchFamily="65" charset="-120"/>
              <a:ea typeface="標楷體" pitchFamily="65" charset="-120"/>
            </a:endParaRPr>
          </a:p>
          <a:p>
            <a:pPr marL="342900" indent="-342900"/>
            <a:r>
              <a:rPr lang="zh-TW" altLang="en-US" sz="2000" dirty="0" smtClean="0">
                <a:latin typeface="標楷體" pitchFamily="65" charset="-120"/>
                <a:ea typeface="標楷體" pitchFamily="65" charset="-120"/>
              </a:rPr>
              <a:t>資金配置時加減碼判斷的依據。</a:t>
            </a:r>
            <a:endParaRPr lang="en-US" altLang="zh-TW" sz="2000" dirty="0" smtClean="0">
              <a:latin typeface="標楷體" pitchFamily="65" charset="-120"/>
              <a:ea typeface="標楷體" pitchFamily="65" charset="-120"/>
            </a:endParaRPr>
          </a:p>
        </p:txBody>
      </p:sp>
      <p:cxnSp>
        <p:nvCxnSpPr>
          <p:cNvPr id="14" name="直線接點 13"/>
          <p:cNvCxnSpPr/>
          <p:nvPr/>
        </p:nvCxnSpPr>
        <p:spPr>
          <a:xfrm flipV="1">
            <a:off x="642910" y="4227815"/>
            <a:ext cx="7934380" cy="12700"/>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19" name="表格 18"/>
          <p:cNvGraphicFramePr>
            <a:graphicFrameLocks noGrp="1"/>
          </p:cNvGraphicFramePr>
          <p:nvPr/>
        </p:nvGraphicFramePr>
        <p:xfrm>
          <a:off x="4941178" y="5500702"/>
          <a:ext cx="3417036" cy="1005840"/>
        </p:xfrm>
        <a:graphic>
          <a:graphicData uri="http://schemas.openxmlformats.org/drawingml/2006/table">
            <a:tbl>
              <a:tblPr/>
              <a:tblGrid>
                <a:gridCol w="736191"/>
                <a:gridCol w="2680845"/>
              </a:tblGrid>
              <a:tr h="500054">
                <a:tc>
                  <a:txBody>
                    <a:bodyPr/>
                    <a:lstStyle/>
                    <a:p>
                      <a:pPr algn="ctr">
                        <a:lnSpc>
                          <a:spcPct val="150000"/>
                        </a:lnSpc>
                        <a:spcAft>
                          <a:spcPts val="0"/>
                        </a:spcAft>
                      </a:pPr>
                      <a:r>
                        <a:rPr lang="en-US" sz="2200" kern="100" dirty="0">
                          <a:latin typeface="標楷體"/>
                          <a:ea typeface="新細明體"/>
                          <a:cs typeface="Times New Roman"/>
                        </a:rPr>
                        <a:t>X1</a:t>
                      </a:r>
                      <a:endParaRPr lang="zh-TW" sz="2200" kern="100" dirty="0">
                        <a:latin typeface="Calibri"/>
                        <a:ea typeface="新細明體"/>
                        <a:cs typeface="Times New Roman"/>
                      </a:endParaRPr>
                    </a:p>
                  </a:txBody>
                  <a:tcPr marL="125014" marR="125014"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nSpc>
                          <a:spcPct val="150000"/>
                        </a:lnSpc>
                        <a:spcAft>
                          <a:spcPts val="0"/>
                        </a:spcAft>
                      </a:pPr>
                      <a:r>
                        <a:rPr lang="zh-TW" sz="2200" kern="100">
                          <a:latin typeface="Calibri"/>
                          <a:ea typeface="標楷體"/>
                          <a:cs typeface="Times New Roman"/>
                        </a:rPr>
                        <a:t>三大法人交易量</a:t>
                      </a:r>
                      <a:endParaRPr lang="zh-TW" sz="2200" kern="100">
                        <a:latin typeface="Calibri"/>
                        <a:ea typeface="新細明體"/>
                        <a:cs typeface="Times New Roman"/>
                      </a:endParaRPr>
                    </a:p>
                  </a:txBody>
                  <a:tcPr marL="125014" marR="125014"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0054">
                <a:tc>
                  <a:txBody>
                    <a:bodyPr/>
                    <a:lstStyle/>
                    <a:p>
                      <a:pPr algn="ctr">
                        <a:lnSpc>
                          <a:spcPct val="150000"/>
                        </a:lnSpc>
                        <a:spcAft>
                          <a:spcPts val="0"/>
                        </a:spcAft>
                      </a:pPr>
                      <a:r>
                        <a:rPr lang="en-US" sz="2200" kern="100">
                          <a:latin typeface="標楷體"/>
                          <a:ea typeface="新細明體"/>
                          <a:cs typeface="Times New Roman"/>
                        </a:rPr>
                        <a:t>X2</a:t>
                      </a:r>
                      <a:endParaRPr lang="zh-TW" sz="2200" kern="100">
                        <a:latin typeface="Calibri"/>
                        <a:ea typeface="新細明體"/>
                        <a:cs typeface="Times New Roman"/>
                      </a:endParaRPr>
                    </a:p>
                  </a:txBody>
                  <a:tcPr marL="125014" marR="125014"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nSpc>
                          <a:spcPct val="150000"/>
                        </a:lnSpc>
                        <a:spcAft>
                          <a:spcPts val="0"/>
                        </a:spcAft>
                      </a:pPr>
                      <a:r>
                        <a:rPr lang="zh-TW" sz="2200" kern="100" dirty="0">
                          <a:latin typeface="Calibri"/>
                          <a:ea typeface="標楷體"/>
                          <a:cs typeface="Times New Roman"/>
                        </a:rPr>
                        <a:t>三大法人未平倉量</a:t>
                      </a:r>
                      <a:endParaRPr lang="zh-TW" sz="2200" kern="100" dirty="0">
                        <a:latin typeface="Calibri"/>
                        <a:ea typeface="新細明體"/>
                        <a:cs typeface="Times New Roman"/>
                      </a:endParaRPr>
                    </a:p>
                  </a:txBody>
                  <a:tcPr marL="125014" marR="125014"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blinds(horizontal)">
                                      <p:cBhvr>
                                        <p:cTn id="10" dur="500"/>
                                        <p:tgtEl>
                                          <p:spTgt spid="1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blinds(horizontal)">
                                      <p:cBhvr>
                                        <p:cTn id="13" dur="500"/>
                                        <p:tgtEl>
                                          <p:spTgt spid="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par>
                                <p:cTn id="19" presetID="3" presetClass="entr" presetSubtype="1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animEffect transition="in" filter="blinds(horizontal)">
                                      <p:cBhvr>
                                        <p:cTn id="21" dur="500"/>
                                        <p:tgtEl>
                                          <p:spTgt spid="11">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1">
                                            <p:txEl>
                                              <p:pRg st="8" end="8"/>
                                            </p:txEl>
                                          </p:spTgt>
                                        </p:tgtEl>
                                        <p:attrNameLst>
                                          <p:attrName>style.visibility</p:attrName>
                                        </p:attrNameLst>
                                      </p:cBhvr>
                                      <p:to>
                                        <p:strVal val="visible"/>
                                      </p:to>
                                    </p:set>
                                    <p:animEffect transition="in" filter="blinds(horizontal)">
                                      <p:cBhvr>
                                        <p:cTn id="24" dur="500"/>
                                        <p:tgtEl>
                                          <p:spTgt spid="11">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blinds(horizontal)">
                                      <p:cBhvr>
                                        <p:cTn id="2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831975"/>
            <a:ext cx="8229600" cy="3097223"/>
          </a:xfrm>
        </p:spPr>
        <p:txBody>
          <a:bodyPr rtlCol="0">
            <a:normAutofit/>
          </a:bodyPr>
          <a:lstStyle/>
          <a:p>
            <a:pPr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變數選擇：技術指標</a:t>
            </a:r>
            <a:endParaRPr lang="fr-CA" dirty="0" smtClean="0">
              <a:latin typeface="標楷體" pitchFamily="65" charset="-120"/>
              <a:ea typeface="標楷體" pitchFamily="65" charset="-120"/>
            </a:endParaRPr>
          </a:p>
          <a:p>
            <a:pPr eaLnBrk="1" fontAlgn="auto" hangingPunct="1">
              <a:spcAft>
                <a:spcPts val="0"/>
              </a:spcAft>
              <a:buNone/>
              <a:defRPr/>
            </a:pPr>
            <a:endParaRPr lang="fr-CA" dirty="0" smtClean="0">
              <a:latin typeface="標楷體" pitchFamily="65" charset="-120"/>
              <a:ea typeface="標楷體" pitchFamily="65" charset="-120"/>
            </a:endParaRPr>
          </a:p>
        </p:txBody>
      </p:sp>
      <p:sp>
        <p:nvSpPr>
          <p:cNvPr id="6" name="Titre 1"/>
          <p:cNvSpPr>
            <a:spLocks noGrp="1"/>
          </p:cNvSpPr>
          <p:nvPr>
            <p:ph type="title"/>
          </p:nvPr>
        </p:nvSpPr>
        <p:spPr>
          <a:xfrm>
            <a:off x="457200" y="274638"/>
            <a:ext cx="8229600" cy="1143000"/>
          </a:xfrm>
        </p:spPr>
        <p:txBody>
          <a:bodyPr rtlCol="0">
            <a:normAutofit/>
          </a:bodyPr>
          <a:lstStyle/>
          <a:p>
            <a:pPr eaLnBrk="1" fontAlgn="auto" hangingPunct="1">
              <a:spcAft>
                <a:spcPts val="0"/>
              </a:spcAft>
              <a:defRPr/>
            </a:pPr>
            <a:r>
              <a:rPr lang="zh-TW" altLang="en-US" dirty="0" smtClean="0">
                <a:latin typeface="標楷體" pitchFamily="65" charset="-120"/>
                <a:ea typeface="標楷體" pitchFamily="65" charset="-120"/>
              </a:rPr>
              <a:t>第二節	變數選擇</a:t>
            </a:r>
            <a:endParaRPr lang="fr-CA" sz="3400" dirty="0" smtClean="0">
              <a:latin typeface="標楷體" pitchFamily="65" charset="-120"/>
              <a:ea typeface="標楷體" pitchFamily="65" charset="-120"/>
            </a:endParaRPr>
          </a:p>
        </p:txBody>
      </p:sp>
      <p:sp>
        <p:nvSpPr>
          <p:cNvPr id="7" name="文字方塊 6"/>
          <p:cNvSpPr txBox="1"/>
          <p:nvPr/>
        </p:nvSpPr>
        <p:spPr>
          <a:xfrm>
            <a:off x="714348" y="2714620"/>
            <a:ext cx="7757519" cy="2154436"/>
          </a:xfrm>
          <a:prstGeom prst="rect">
            <a:avLst/>
          </a:prstGeom>
          <a:noFill/>
        </p:spPr>
        <p:txBody>
          <a:bodyPr wrap="square" rtlCol="0">
            <a:spAutoFit/>
          </a:bodyPr>
          <a:lstStyle/>
          <a:p>
            <a:pPr marL="342900" indent="-342900"/>
            <a:r>
              <a:rPr lang="zh-TW" altLang="en-US" sz="2000" dirty="0" smtClean="0">
                <a:latin typeface="標楷體" pitchFamily="65" charset="-120"/>
                <a:ea typeface="標楷體" pitchFamily="65" charset="-120"/>
              </a:rPr>
              <a:t>根據過去研究指出，</a:t>
            </a:r>
            <a:r>
              <a:rPr lang="en-US" altLang="zh-TW" sz="2000" dirty="0" smtClean="0">
                <a:latin typeface="標楷體" pitchFamily="65" charset="-120"/>
                <a:ea typeface="標楷體" pitchFamily="65" charset="-120"/>
              </a:rPr>
              <a:t>KD</a:t>
            </a:r>
            <a:r>
              <a:rPr lang="zh-TW" altLang="en-US" sz="2000" dirty="0" smtClean="0">
                <a:latin typeface="標楷體" pitchFamily="65" charset="-120"/>
                <a:ea typeface="標楷體" pitchFamily="65" charset="-120"/>
              </a:rPr>
              <a:t>、</a:t>
            </a:r>
            <a:r>
              <a:rPr lang="en-US" altLang="zh-TW" sz="2000" dirty="0" smtClean="0">
                <a:latin typeface="標楷體" pitchFamily="65" charset="-120"/>
                <a:ea typeface="標楷體" pitchFamily="65" charset="-120"/>
              </a:rPr>
              <a:t>RSI</a:t>
            </a:r>
            <a:r>
              <a:rPr lang="zh-TW" altLang="en-US" sz="2000" dirty="0" smtClean="0">
                <a:latin typeface="標楷體" pitchFamily="65" charset="-120"/>
                <a:ea typeface="標楷體" pitchFamily="65" charset="-120"/>
              </a:rPr>
              <a:t>、</a:t>
            </a:r>
            <a:r>
              <a:rPr lang="en-US" altLang="zh-TW" sz="2000" dirty="0" smtClean="0">
                <a:latin typeface="標楷體" pitchFamily="65" charset="-120"/>
                <a:ea typeface="標楷體" pitchFamily="65" charset="-120"/>
              </a:rPr>
              <a:t>BIAS</a:t>
            </a:r>
            <a:r>
              <a:rPr lang="zh-TW" altLang="en-US" sz="2000" dirty="0" smtClean="0">
                <a:latin typeface="標楷體" pitchFamily="65" charset="-120"/>
                <a:ea typeface="標楷體" pitchFamily="65" charset="-120"/>
              </a:rPr>
              <a:t> 和 </a:t>
            </a:r>
            <a:r>
              <a:rPr lang="en-US" altLang="zh-TW" sz="2000" dirty="0" smtClean="0">
                <a:latin typeface="標楷體" pitchFamily="65" charset="-120"/>
                <a:ea typeface="標楷體" pitchFamily="65" charset="-120"/>
              </a:rPr>
              <a:t>W%R</a:t>
            </a:r>
            <a:r>
              <a:rPr lang="zh-TW" altLang="en-US" sz="2000" dirty="0" smtClean="0">
                <a:latin typeface="標楷體" pitchFamily="65" charset="-120"/>
                <a:ea typeface="標楷體" pitchFamily="65" charset="-120"/>
              </a:rPr>
              <a:t> 等技術指標能有效預測</a:t>
            </a:r>
            <a:endParaRPr lang="en-US" altLang="zh-TW" sz="2000" dirty="0" smtClean="0">
              <a:latin typeface="標楷體" pitchFamily="65" charset="-120"/>
              <a:ea typeface="標楷體" pitchFamily="65" charset="-120"/>
            </a:endParaRPr>
          </a:p>
          <a:p>
            <a:pPr marL="342900" indent="-342900"/>
            <a:r>
              <a:rPr lang="zh-TW" altLang="en-US" sz="2000" dirty="0" smtClean="0">
                <a:latin typeface="標楷體" pitchFamily="65" charset="-120"/>
                <a:ea typeface="標楷體" pitchFamily="65" charset="-120"/>
              </a:rPr>
              <a:t>台指期貨市場。</a:t>
            </a:r>
            <a:endParaRPr lang="en-US" altLang="zh-TW" dirty="0" smtClean="0">
              <a:latin typeface="標楷體" pitchFamily="65" charset="-120"/>
              <a:ea typeface="標楷體" pitchFamily="65" charset="-120"/>
            </a:endParaRPr>
          </a:p>
          <a:p>
            <a:pPr marL="342900" indent="-342900"/>
            <a:endParaRPr lang="en-US" altLang="zh-TW" dirty="0" smtClean="0">
              <a:latin typeface="標楷體" pitchFamily="65" charset="-120"/>
              <a:ea typeface="標楷體" pitchFamily="65" charset="-120"/>
            </a:endParaRPr>
          </a:p>
          <a:p>
            <a:pPr marL="342900" indent="-342900"/>
            <a:endParaRPr lang="en-US" altLang="zh-TW" dirty="0" smtClean="0">
              <a:latin typeface="標楷體" pitchFamily="65" charset="-120"/>
              <a:ea typeface="標楷體" pitchFamily="65" charset="-120"/>
            </a:endParaRPr>
          </a:p>
          <a:p>
            <a:pPr marL="342900" indent="-342900"/>
            <a:endParaRPr lang="en-US" altLang="zh-TW" dirty="0" smtClean="0">
              <a:latin typeface="標楷體" pitchFamily="65" charset="-120"/>
              <a:ea typeface="標楷體" pitchFamily="65" charset="-120"/>
            </a:endParaRPr>
          </a:p>
          <a:p>
            <a:pPr marL="342900" indent="-342900"/>
            <a:r>
              <a:rPr lang="zh-TW" altLang="en-US" sz="2000" dirty="0" smtClean="0">
                <a:latin typeface="標楷體" pitchFamily="65" charset="-120"/>
                <a:ea typeface="標楷體" pitchFamily="65" charset="-120"/>
              </a:rPr>
              <a:t>本研究以 </a:t>
            </a:r>
            <a:r>
              <a:rPr lang="en-US" altLang="zh-TW" sz="2000" dirty="0" smtClean="0">
                <a:latin typeface="標楷體" pitchFamily="65" charset="-120"/>
                <a:ea typeface="標楷體" pitchFamily="65" charset="-120"/>
              </a:rPr>
              <a:t>KD</a:t>
            </a:r>
            <a:r>
              <a:rPr lang="zh-TW" altLang="en-US" sz="2000" dirty="0" smtClean="0">
                <a:latin typeface="標楷體" pitchFamily="65" charset="-120"/>
                <a:ea typeface="標楷體" pitchFamily="65" charset="-120"/>
              </a:rPr>
              <a:t>、</a:t>
            </a:r>
            <a:r>
              <a:rPr lang="en-US" altLang="zh-TW" sz="2000" dirty="0" smtClean="0">
                <a:latin typeface="標楷體" pitchFamily="65" charset="-120"/>
                <a:ea typeface="標楷體" pitchFamily="65" charset="-120"/>
              </a:rPr>
              <a:t>RSI</a:t>
            </a:r>
            <a:r>
              <a:rPr lang="zh-TW" altLang="en-US" sz="2000" dirty="0" smtClean="0">
                <a:latin typeface="標楷體" pitchFamily="65" charset="-120"/>
                <a:ea typeface="標楷體" pitchFamily="65" charset="-120"/>
              </a:rPr>
              <a:t>、</a:t>
            </a:r>
            <a:r>
              <a:rPr lang="en-US" altLang="zh-TW" sz="2000" dirty="0" smtClean="0">
                <a:latin typeface="標楷體" pitchFamily="65" charset="-120"/>
                <a:ea typeface="標楷體" pitchFamily="65" charset="-120"/>
              </a:rPr>
              <a:t>BIAS</a:t>
            </a:r>
            <a:r>
              <a:rPr lang="zh-TW" altLang="en-US" sz="2000" dirty="0" smtClean="0">
                <a:latin typeface="標楷體" pitchFamily="65" charset="-120"/>
                <a:ea typeface="標楷體" pitchFamily="65" charset="-120"/>
              </a:rPr>
              <a:t> 和 </a:t>
            </a:r>
            <a:r>
              <a:rPr lang="en-US" altLang="zh-TW" sz="2000" dirty="0" smtClean="0">
                <a:latin typeface="標楷體" pitchFamily="65" charset="-120"/>
                <a:ea typeface="標楷體" pitchFamily="65" charset="-120"/>
              </a:rPr>
              <a:t>W%R</a:t>
            </a:r>
            <a:r>
              <a:rPr lang="zh-TW" altLang="en-US" sz="2000" dirty="0" smtClean="0">
                <a:latin typeface="標楷體" pitchFamily="65" charset="-120"/>
                <a:ea typeface="標楷體" pitchFamily="65" charset="-120"/>
              </a:rPr>
              <a:t> 等指標，並加入 </a:t>
            </a:r>
            <a:r>
              <a:rPr lang="en-US" altLang="zh-TW" sz="2000" dirty="0" smtClean="0">
                <a:latin typeface="標楷體" pitchFamily="65" charset="-120"/>
                <a:ea typeface="標楷體" pitchFamily="65" charset="-120"/>
              </a:rPr>
              <a:t>PSY </a:t>
            </a:r>
            <a:r>
              <a:rPr lang="zh-TW" altLang="en-US" sz="2000" dirty="0" smtClean="0">
                <a:latin typeface="標楷體" pitchFamily="65" charset="-120"/>
                <a:ea typeface="標楷體" pitchFamily="65" charset="-120"/>
              </a:rPr>
              <a:t>為技術分析</a:t>
            </a:r>
            <a:endParaRPr lang="en-US" altLang="zh-TW" sz="2000" dirty="0" smtClean="0">
              <a:latin typeface="標楷體" pitchFamily="65" charset="-120"/>
              <a:ea typeface="標楷體" pitchFamily="65" charset="-120"/>
            </a:endParaRPr>
          </a:p>
          <a:p>
            <a:pPr marL="342900" indent="-342900"/>
            <a:r>
              <a:rPr lang="zh-TW" altLang="en-US" sz="2000" dirty="0" smtClean="0">
                <a:latin typeface="標楷體" pitchFamily="65" charset="-120"/>
                <a:ea typeface="標楷體" pitchFamily="65" charset="-120"/>
              </a:rPr>
              <a:t>指標，來進行交易時擇時判斷的依據。</a:t>
            </a:r>
            <a:endParaRPr lang="en-US" altLang="zh-TW" sz="2000" dirty="0" smtClean="0">
              <a:latin typeface="標楷體" pitchFamily="65" charset="-120"/>
              <a:ea typeface="標楷體" pitchFamily="65" charset="-120"/>
            </a:endParaRPr>
          </a:p>
        </p:txBody>
      </p:sp>
      <p:cxnSp>
        <p:nvCxnSpPr>
          <p:cNvPr id="8" name="直線接點 7"/>
          <p:cNvCxnSpPr/>
          <p:nvPr/>
        </p:nvCxnSpPr>
        <p:spPr>
          <a:xfrm flipV="1">
            <a:off x="642910" y="3786190"/>
            <a:ext cx="7934380" cy="12700"/>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9" name="表格 8"/>
          <p:cNvGraphicFramePr>
            <a:graphicFrameLocks noGrp="1"/>
          </p:cNvGraphicFramePr>
          <p:nvPr/>
        </p:nvGraphicFramePr>
        <p:xfrm>
          <a:off x="2071670" y="5143512"/>
          <a:ext cx="4786346" cy="1303020"/>
        </p:xfrm>
        <a:graphic>
          <a:graphicData uri="http://schemas.openxmlformats.org/drawingml/2006/table">
            <a:tbl>
              <a:tblPr/>
              <a:tblGrid>
                <a:gridCol w="636359"/>
                <a:gridCol w="2054109"/>
                <a:gridCol w="636359"/>
                <a:gridCol w="1459519"/>
              </a:tblGrid>
              <a:tr h="432244">
                <a:tc>
                  <a:txBody>
                    <a:bodyPr/>
                    <a:lstStyle/>
                    <a:p>
                      <a:pPr algn="ctr">
                        <a:lnSpc>
                          <a:spcPct val="150000"/>
                        </a:lnSpc>
                        <a:spcAft>
                          <a:spcPts val="0"/>
                        </a:spcAft>
                      </a:pPr>
                      <a:r>
                        <a:rPr lang="en-US" sz="1900" kern="100" dirty="0">
                          <a:latin typeface="標楷體"/>
                          <a:ea typeface="新細明體"/>
                          <a:cs typeface="Times New Roman"/>
                        </a:rPr>
                        <a:t>Y1</a:t>
                      </a:r>
                      <a:endParaRPr lang="zh-TW" sz="1900" kern="100" dirty="0">
                        <a:latin typeface="Calibri"/>
                        <a:ea typeface="新細明體"/>
                        <a:cs typeface="Times New Roman"/>
                      </a:endParaRPr>
                    </a:p>
                  </a:txBody>
                  <a:tcPr marL="108062" marR="108062"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nSpc>
                          <a:spcPct val="150000"/>
                        </a:lnSpc>
                        <a:spcAft>
                          <a:spcPts val="0"/>
                        </a:spcAft>
                      </a:pPr>
                      <a:r>
                        <a:rPr lang="en-US" sz="1900" kern="100" dirty="0">
                          <a:latin typeface="標楷體"/>
                          <a:ea typeface="新細明體"/>
                          <a:cs typeface="Times New Roman"/>
                        </a:rPr>
                        <a:t>K</a:t>
                      </a:r>
                      <a:r>
                        <a:rPr lang="zh-TW" sz="1900" kern="100" dirty="0">
                          <a:latin typeface="Calibri"/>
                          <a:ea typeface="標楷體"/>
                          <a:cs typeface="Times New Roman"/>
                        </a:rPr>
                        <a:t>隨機指標</a:t>
                      </a:r>
                      <a:endParaRPr lang="zh-TW" sz="1900" kern="100" dirty="0">
                        <a:latin typeface="Calibri"/>
                        <a:ea typeface="新細明體"/>
                        <a:cs typeface="Times New Roman"/>
                      </a:endParaRPr>
                    </a:p>
                  </a:txBody>
                  <a:tcPr marL="108062" marR="108062"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900" kern="100">
                          <a:latin typeface="標楷體"/>
                          <a:ea typeface="新細明體"/>
                          <a:cs typeface="Times New Roman"/>
                        </a:rPr>
                        <a:t>Y2</a:t>
                      </a:r>
                      <a:endParaRPr lang="zh-TW" sz="1900" kern="100">
                        <a:latin typeface="Calibri"/>
                        <a:ea typeface="新細明體"/>
                        <a:cs typeface="Times New Roman"/>
                      </a:endParaRPr>
                    </a:p>
                  </a:txBody>
                  <a:tcPr marL="108062" marR="108062"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nSpc>
                          <a:spcPct val="150000"/>
                        </a:lnSpc>
                        <a:spcAft>
                          <a:spcPts val="0"/>
                        </a:spcAft>
                      </a:pPr>
                      <a:r>
                        <a:rPr lang="en-US" sz="1900" kern="100">
                          <a:latin typeface="標楷體"/>
                          <a:ea typeface="新細明體"/>
                          <a:cs typeface="Times New Roman"/>
                        </a:rPr>
                        <a:t>D</a:t>
                      </a:r>
                      <a:r>
                        <a:rPr lang="zh-TW" sz="1900" kern="100">
                          <a:latin typeface="Calibri"/>
                          <a:ea typeface="標楷體"/>
                          <a:cs typeface="Times New Roman"/>
                        </a:rPr>
                        <a:t>隨機指標</a:t>
                      </a:r>
                      <a:endParaRPr lang="zh-TW" sz="1900" kern="100">
                        <a:latin typeface="Calibri"/>
                        <a:ea typeface="新細明體"/>
                        <a:cs typeface="Times New Roman"/>
                      </a:endParaRPr>
                    </a:p>
                  </a:txBody>
                  <a:tcPr marL="108062" marR="108062"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244">
                <a:tc>
                  <a:txBody>
                    <a:bodyPr/>
                    <a:lstStyle/>
                    <a:p>
                      <a:pPr algn="ctr">
                        <a:lnSpc>
                          <a:spcPct val="150000"/>
                        </a:lnSpc>
                        <a:spcAft>
                          <a:spcPts val="0"/>
                        </a:spcAft>
                      </a:pPr>
                      <a:r>
                        <a:rPr lang="en-US" sz="1900" kern="100">
                          <a:latin typeface="標楷體"/>
                          <a:ea typeface="新細明體"/>
                          <a:cs typeface="Times New Roman"/>
                        </a:rPr>
                        <a:t>Y3</a:t>
                      </a:r>
                      <a:endParaRPr lang="zh-TW" sz="1900" kern="100">
                        <a:latin typeface="Calibri"/>
                        <a:ea typeface="新細明體"/>
                        <a:cs typeface="Times New Roman"/>
                      </a:endParaRPr>
                    </a:p>
                  </a:txBody>
                  <a:tcPr marL="108062" marR="108062"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nSpc>
                          <a:spcPct val="150000"/>
                        </a:lnSpc>
                        <a:spcAft>
                          <a:spcPts val="0"/>
                        </a:spcAft>
                      </a:pPr>
                      <a:r>
                        <a:rPr lang="en-US" sz="1900" kern="100">
                          <a:latin typeface="標楷體"/>
                          <a:ea typeface="新細明體"/>
                          <a:cs typeface="Times New Roman"/>
                        </a:rPr>
                        <a:t>RSI</a:t>
                      </a:r>
                      <a:r>
                        <a:rPr lang="zh-TW" sz="1900" kern="100">
                          <a:latin typeface="Calibri"/>
                          <a:ea typeface="標楷體"/>
                          <a:cs typeface="Times New Roman"/>
                        </a:rPr>
                        <a:t>相對強弱指標</a:t>
                      </a:r>
                      <a:endParaRPr lang="zh-TW" sz="1900" kern="100">
                        <a:latin typeface="Calibri"/>
                        <a:ea typeface="新細明體"/>
                        <a:cs typeface="Times New Roman"/>
                      </a:endParaRPr>
                    </a:p>
                  </a:txBody>
                  <a:tcPr marL="108062" marR="108062"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900" kern="100">
                          <a:latin typeface="標楷體"/>
                          <a:ea typeface="新細明體"/>
                          <a:cs typeface="Times New Roman"/>
                        </a:rPr>
                        <a:t>Y4</a:t>
                      </a:r>
                      <a:endParaRPr lang="zh-TW" sz="1900" kern="100">
                        <a:latin typeface="Calibri"/>
                        <a:ea typeface="新細明體"/>
                        <a:cs typeface="Times New Roman"/>
                      </a:endParaRPr>
                    </a:p>
                  </a:txBody>
                  <a:tcPr marL="108062" marR="108062"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nSpc>
                          <a:spcPct val="150000"/>
                        </a:lnSpc>
                        <a:spcAft>
                          <a:spcPts val="0"/>
                        </a:spcAft>
                      </a:pPr>
                      <a:r>
                        <a:rPr lang="en-US" sz="1900" kern="100">
                          <a:latin typeface="標楷體"/>
                          <a:ea typeface="新細明體"/>
                          <a:cs typeface="Times New Roman"/>
                        </a:rPr>
                        <a:t>BIAS</a:t>
                      </a:r>
                      <a:r>
                        <a:rPr lang="zh-TW" sz="1900" kern="100">
                          <a:latin typeface="Calibri"/>
                          <a:ea typeface="標楷體"/>
                          <a:cs typeface="Times New Roman"/>
                        </a:rPr>
                        <a:t>乖離率</a:t>
                      </a:r>
                      <a:endParaRPr lang="zh-TW" sz="1900" kern="100">
                        <a:latin typeface="Calibri"/>
                        <a:ea typeface="新細明體"/>
                        <a:cs typeface="Times New Roman"/>
                      </a:endParaRPr>
                    </a:p>
                  </a:txBody>
                  <a:tcPr marL="108062" marR="108062"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244">
                <a:tc>
                  <a:txBody>
                    <a:bodyPr/>
                    <a:lstStyle/>
                    <a:p>
                      <a:pPr algn="ctr">
                        <a:lnSpc>
                          <a:spcPct val="150000"/>
                        </a:lnSpc>
                        <a:spcAft>
                          <a:spcPts val="0"/>
                        </a:spcAft>
                      </a:pPr>
                      <a:r>
                        <a:rPr lang="en-US" sz="1900" kern="100">
                          <a:latin typeface="標楷體"/>
                          <a:ea typeface="新細明體"/>
                          <a:cs typeface="Times New Roman"/>
                        </a:rPr>
                        <a:t>Y5</a:t>
                      </a:r>
                      <a:endParaRPr lang="zh-TW" sz="1900" kern="100">
                        <a:latin typeface="Calibri"/>
                        <a:ea typeface="新細明體"/>
                        <a:cs typeface="Times New Roman"/>
                      </a:endParaRPr>
                    </a:p>
                  </a:txBody>
                  <a:tcPr marL="108062" marR="108062"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nSpc>
                          <a:spcPct val="150000"/>
                        </a:lnSpc>
                        <a:spcAft>
                          <a:spcPts val="0"/>
                        </a:spcAft>
                      </a:pPr>
                      <a:r>
                        <a:rPr lang="en-US" sz="1900" kern="100">
                          <a:latin typeface="標楷體"/>
                          <a:ea typeface="新細明體"/>
                          <a:cs typeface="Times New Roman"/>
                        </a:rPr>
                        <a:t>W%R</a:t>
                      </a:r>
                      <a:r>
                        <a:rPr lang="zh-TW" sz="1900" kern="100">
                          <a:latin typeface="Calibri"/>
                          <a:ea typeface="標楷體"/>
                          <a:cs typeface="Times New Roman"/>
                        </a:rPr>
                        <a:t>威廉指標</a:t>
                      </a:r>
                      <a:endParaRPr lang="zh-TW" sz="1900" kern="100">
                        <a:latin typeface="Calibri"/>
                        <a:ea typeface="新細明體"/>
                        <a:cs typeface="Times New Roman"/>
                      </a:endParaRPr>
                    </a:p>
                  </a:txBody>
                  <a:tcPr marL="108062" marR="108062"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900" kern="100">
                          <a:latin typeface="標楷體"/>
                          <a:ea typeface="新細明體"/>
                          <a:cs typeface="Times New Roman"/>
                        </a:rPr>
                        <a:t>Y6</a:t>
                      </a:r>
                      <a:endParaRPr lang="zh-TW" sz="1900" kern="100">
                        <a:latin typeface="Calibri"/>
                        <a:ea typeface="新細明體"/>
                        <a:cs typeface="Times New Roman"/>
                      </a:endParaRPr>
                    </a:p>
                  </a:txBody>
                  <a:tcPr marL="108062" marR="108062"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nSpc>
                          <a:spcPct val="150000"/>
                        </a:lnSpc>
                        <a:spcAft>
                          <a:spcPts val="0"/>
                        </a:spcAft>
                      </a:pPr>
                      <a:r>
                        <a:rPr lang="en-US" sz="1900" kern="100" dirty="0">
                          <a:latin typeface="標楷體"/>
                          <a:ea typeface="新細明體"/>
                          <a:cs typeface="Times New Roman"/>
                        </a:rPr>
                        <a:t>PSY</a:t>
                      </a:r>
                      <a:r>
                        <a:rPr lang="zh-TW" sz="1900" kern="100" dirty="0">
                          <a:latin typeface="Calibri"/>
                          <a:ea typeface="標楷體"/>
                          <a:cs typeface="Times New Roman"/>
                        </a:rPr>
                        <a:t>心理線</a:t>
                      </a:r>
                      <a:endParaRPr lang="zh-TW" sz="1900" kern="100" dirty="0">
                        <a:latin typeface="Calibri"/>
                        <a:ea typeface="新細明體"/>
                        <a:cs typeface="Times New Roman"/>
                      </a:endParaRPr>
                    </a:p>
                  </a:txBody>
                  <a:tcPr marL="108062" marR="108062"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linds(horizontal)">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nodeType="withEffect">
                                  <p:stCondLst>
                                    <p:cond delay="0"/>
                                  </p:stCondLst>
                                  <p:childTnLst>
                                    <p:set>
                                      <p:cBhvr>
                                        <p:cTn id="17" dur="1" fill="hold">
                                          <p:stCondLst>
                                            <p:cond delay="0"/>
                                          </p:stCondLst>
                                        </p:cTn>
                                        <p:tgtEl>
                                          <p:spTgt spid="7">
                                            <p:txEl>
                                              <p:pRg st="5" end="5"/>
                                            </p:txEl>
                                          </p:spTgt>
                                        </p:tgtEl>
                                        <p:attrNameLst>
                                          <p:attrName>style.visibility</p:attrName>
                                        </p:attrNameLst>
                                      </p:cBhvr>
                                      <p:to>
                                        <p:strVal val="visible"/>
                                      </p:to>
                                    </p:set>
                                    <p:animEffect transition="in" filter="blinds(horizontal)">
                                      <p:cBhvr>
                                        <p:cTn id="18" dur="500"/>
                                        <p:tgtEl>
                                          <p:spTgt spid="7">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animEffect transition="in" filter="blinds(horizontal)">
                                      <p:cBhvr>
                                        <p:cTn id="21" dur="500"/>
                                        <p:tgtEl>
                                          <p:spTgt spid="7">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re 1"/>
          <p:cNvSpPr>
            <a:spLocks noGrp="1"/>
          </p:cNvSpPr>
          <p:nvPr>
            <p:ph type="title"/>
          </p:nvPr>
        </p:nvSpPr>
        <p:spPr>
          <a:xfrm>
            <a:off x="457200" y="274638"/>
            <a:ext cx="8229600" cy="1143000"/>
          </a:xfrm>
        </p:spPr>
        <p:txBody>
          <a:bodyPr rtlCol="0">
            <a:normAutofit/>
          </a:bodyPr>
          <a:lstStyle/>
          <a:p>
            <a:pPr eaLnBrk="1" fontAlgn="auto" hangingPunct="1">
              <a:spcAft>
                <a:spcPts val="0"/>
              </a:spcAft>
              <a:defRPr/>
            </a:pPr>
            <a:r>
              <a:rPr lang="zh-TW" altLang="en-US" dirty="0" smtClean="0">
                <a:latin typeface="標楷體" pitchFamily="65" charset="-120"/>
                <a:ea typeface="標楷體" pitchFamily="65" charset="-120"/>
              </a:rPr>
              <a:t>    </a:t>
            </a:r>
            <a:r>
              <a:rPr lang="zh-TW" altLang="en-US" sz="3400" dirty="0" smtClean="0">
                <a:latin typeface="標楷體" pitchFamily="65" charset="-120"/>
                <a:ea typeface="標楷體" pitchFamily="65" charset="-120"/>
              </a:rPr>
              <a:t>第三節 </a:t>
            </a:r>
            <a:r>
              <a:rPr lang="en-US" altLang="zh-TW" sz="3400" dirty="0" smtClean="0">
                <a:latin typeface="標楷體" pitchFamily="65" charset="-120"/>
                <a:ea typeface="標楷體" pitchFamily="65" charset="-120"/>
              </a:rPr>
              <a:t>Fuzzy</a:t>
            </a:r>
            <a:r>
              <a:rPr lang="zh-TW" altLang="en-US" sz="3400" dirty="0" smtClean="0">
                <a:latin typeface="標楷體" pitchFamily="65" charset="-120"/>
                <a:ea typeface="標楷體" pitchFamily="65" charset="-120"/>
              </a:rPr>
              <a:t>指標模糊化模組設計</a:t>
            </a:r>
            <a:endParaRPr lang="fr-CA" sz="3400" dirty="0" smtClean="0">
              <a:latin typeface="標楷體" pitchFamily="65" charset="-120"/>
              <a:ea typeface="標楷體" pitchFamily="65" charset="-120"/>
            </a:endParaRPr>
          </a:p>
        </p:txBody>
      </p:sp>
      <p:sp>
        <p:nvSpPr>
          <p:cNvPr id="7" name="圓角矩形 6"/>
          <p:cNvSpPr/>
          <p:nvPr/>
        </p:nvSpPr>
        <p:spPr>
          <a:xfrm>
            <a:off x="709586" y="2209840"/>
            <a:ext cx="1643074" cy="71438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latin typeface="標楷體" pitchFamily="65" charset="-120"/>
                <a:ea typeface="標楷體" pitchFamily="65" charset="-120"/>
              </a:rPr>
              <a:t>建立歸屬函數</a:t>
            </a:r>
            <a:endParaRPr lang="zh-TW" altLang="en-US" dirty="0">
              <a:latin typeface="標楷體" pitchFamily="65" charset="-120"/>
              <a:ea typeface="標楷體" pitchFamily="65" charset="-120"/>
            </a:endParaRPr>
          </a:p>
        </p:txBody>
      </p:sp>
      <p:sp>
        <p:nvSpPr>
          <p:cNvPr id="8" name="圓角矩形 7"/>
          <p:cNvSpPr/>
          <p:nvPr/>
        </p:nvSpPr>
        <p:spPr>
          <a:xfrm>
            <a:off x="709586" y="3067096"/>
            <a:ext cx="1643074" cy="71438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latin typeface="標楷體" pitchFamily="65" charset="-120"/>
                <a:ea typeface="標楷體" pitchFamily="65" charset="-120"/>
              </a:rPr>
              <a:t>模糊化</a:t>
            </a:r>
            <a:endParaRPr lang="zh-TW" altLang="en-US" dirty="0">
              <a:latin typeface="標楷體" pitchFamily="65" charset="-120"/>
              <a:ea typeface="標楷體" pitchFamily="65" charset="-120"/>
            </a:endParaRPr>
          </a:p>
        </p:txBody>
      </p:sp>
      <p:sp>
        <p:nvSpPr>
          <p:cNvPr id="9" name="圓角矩形 8"/>
          <p:cNvSpPr/>
          <p:nvPr/>
        </p:nvSpPr>
        <p:spPr>
          <a:xfrm>
            <a:off x="709586" y="3924352"/>
            <a:ext cx="1643074" cy="71438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latin typeface="標楷體" pitchFamily="65" charset="-120"/>
                <a:ea typeface="標楷體" pitchFamily="65" charset="-120"/>
              </a:rPr>
              <a:t>建立規則庫</a:t>
            </a:r>
            <a:endParaRPr lang="zh-TW" altLang="en-US" dirty="0">
              <a:latin typeface="標楷體" pitchFamily="65" charset="-120"/>
              <a:ea typeface="標楷體" pitchFamily="65" charset="-120"/>
            </a:endParaRPr>
          </a:p>
        </p:txBody>
      </p:sp>
      <p:sp>
        <p:nvSpPr>
          <p:cNvPr id="10" name="圓角矩形 9"/>
          <p:cNvSpPr/>
          <p:nvPr/>
        </p:nvSpPr>
        <p:spPr>
          <a:xfrm>
            <a:off x="709586" y="4781608"/>
            <a:ext cx="1643074" cy="71438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latin typeface="標楷體" pitchFamily="65" charset="-120"/>
                <a:ea typeface="標楷體" pitchFamily="65" charset="-120"/>
              </a:rPr>
              <a:t>模糊推論</a:t>
            </a:r>
            <a:endParaRPr lang="zh-TW" altLang="en-US" dirty="0">
              <a:latin typeface="標楷體" pitchFamily="65" charset="-120"/>
              <a:ea typeface="標楷體" pitchFamily="65" charset="-120"/>
            </a:endParaRPr>
          </a:p>
        </p:txBody>
      </p:sp>
      <p:sp>
        <p:nvSpPr>
          <p:cNvPr id="11" name="圓角矩形 10"/>
          <p:cNvSpPr/>
          <p:nvPr/>
        </p:nvSpPr>
        <p:spPr>
          <a:xfrm>
            <a:off x="709586" y="5638840"/>
            <a:ext cx="1643074" cy="71438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latin typeface="標楷體" pitchFamily="65" charset="-120"/>
                <a:ea typeface="標楷體" pitchFamily="65" charset="-120"/>
              </a:rPr>
              <a:t>解模糊化</a:t>
            </a:r>
            <a:endParaRPr lang="zh-TW" altLang="en-US" dirty="0">
              <a:latin typeface="標楷體" pitchFamily="65" charset="-120"/>
              <a:ea typeface="標楷體" pitchFamily="65" charset="-120"/>
            </a:endParaRPr>
          </a:p>
        </p:txBody>
      </p:sp>
      <p:sp>
        <p:nvSpPr>
          <p:cNvPr id="12" name="文字方塊 11"/>
          <p:cNvSpPr txBox="1"/>
          <p:nvPr/>
        </p:nvSpPr>
        <p:spPr>
          <a:xfrm>
            <a:off x="3000364" y="2214554"/>
            <a:ext cx="5643602" cy="2677656"/>
          </a:xfrm>
          <a:prstGeom prst="rect">
            <a:avLst/>
          </a:prstGeom>
          <a:noFill/>
        </p:spPr>
        <p:txBody>
          <a:bodyPr wrap="square" rtlCol="0">
            <a:spAutoFit/>
          </a:bodyPr>
          <a:lstStyle/>
          <a:p>
            <a:r>
              <a:rPr lang="zh-TW" altLang="en-US" sz="2100" dirty="0" smtClean="0">
                <a:latin typeface="標楷體" pitchFamily="65" charset="-120"/>
                <a:ea typeface="標楷體" pitchFamily="65" charset="-120"/>
              </a:rPr>
              <a:t>目的：透過指標的模糊化，讓進出場策略更加的彈性，以應付多變的金融市場。</a:t>
            </a:r>
            <a:endParaRPr lang="en-US" altLang="zh-TW" sz="2100" dirty="0" smtClean="0">
              <a:latin typeface="標楷體" pitchFamily="65" charset="-120"/>
              <a:ea typeface="標楷體" pitchFamily="65" charset="-120"/>
            </a:endParaRPr>
          </a:p>
          <a:p>
            <a:endParaRPr lang="en-US" altLang="zh-TW" sz="2100" dirty="0" smtClean="0">
              <a:latin typeface="標楷體" pitchFamily="65" charset="-120"/>
              <a:ea typeface="標楷體" pitchFamily="65" charset="-120"/>
            </a:endParaRPr>
          </a:p>
          <a:p>
            <a:r>
              <a:rPr lang="zh-TW" altLang="en-US" sz="2100" dirty="0" smtClean="0">
                <a:latin typeface="標楷體" pitchFamily="65" charset="-120"/>
                <a:ea typeface="標楷體" pitchFamily="65" charset="-120"/>
              </a:rPr>
              <a:t>例如：以往當 </a:t>
            </a:r>
            <a:r>
              <a:rPr lang="en-US" sz="2100" dirty="0" smtClean="0">
                <a:latin typeface="標楷體" pitchFamily="65" charset="-120"/>
                <a:ea typeface="標楷體" pitchFamily="65" charset="-120"/>
              </a:rPr>
              <a:t>RSI &gt; 90</a:t>
            </a:r>
            <a:r>
              <a:rPr lang="zh-TW" altLang="en-US" sz="2100" dirty="0" smtClean="0">
                <a:latin typeface="標楷體" pitchFamily="65" charset="-120"/>
                <a:ea typeface="標楷體" pitchFamily="65" charset="-120"/>
              </a:rPr>
              <a:t> 才會進行賣出的動作，但是，這可能會錯失最佳的賣出時機。透過指標的模糊化，能使得 </a:t>
            </a:r>
            <a:r>
              <a:rPr lang="en-US" sz="2100" dirty="0" smtClean="0">
                <a:latin typeface="標楷體" pitchFamily="65" charset="-120"/>
                <a:ea typeface="標楷體" pitchFamily="65" charset="-120"/>
              </a:rPr>
              <a:t>RSI</a:t>
            </a:r>
            <a:r>
              <a:rPr lang="zh-TW" altLang="en-US" sz="2100" dirty="0" smtClean="0">
                <a:latin typeface="標楷體" pitchFamily="65" charset="-120"/>
                <a:ea typeface="標楷體" pitchFamily="65" charset="-120"/>
              </a:rPr>
              <a:t> 在 </a:t>
            </a:r>
            <a:r>
              <a:rPr lang="en-US" altLang="zh-TW" sz="2100" dirty="0" smtClean="0">
                <a:latin typeface="標楷體" pitchFamily="65" charset="-120"/>
                <a:ea typeface="標楷體" pitchFamily="65" charset="-120"/>
              </a:rPr>
              <a:t>85</a:t>
            </a:r>
            <a:r>
              <a:rPr lang="zh-TW" altLang="en-US" sz="2100" dirty="0" smtClean="0">
                <a:latin typeface="標楷體" pitchFamily="65" charset="-120"/>
                <a:ea typeface="標楷體" pitchFamily="65" charset="-120"/>
              </a:rPr>
              <a:t> 的時候也有機會賣出，讓交易策略更能應付變化多端的市場狀況。</a:t>
            </a:r>
            <a:endParaRPr lang="en-US" altLang="zh-TW" sz="2100" dirty="0" smtClean="0">
              <a:latin typeface="標楷體" pitchFamily="65" charset="-120"/>
              <a:ea typeface="標楷體" pitchFamily="65"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blinds(horizontal)">
                                      <p:cBhvr>
                                        <p:cTn id="24" dur="500"/>
                                        <p:tgtEl>
                                          <p:spTgt spid="12">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animEffect transition="in" filter="blinds(horizontal)">
                                      <p:cBhvr>
                                        <p:cTn id="29"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re 1"/>
          <p:cNvSpPr>
            <a:spLocks noGrp="1"/>
          </p:cNvSpPr>
          <p:nvPr>
            <p:ph type="title"/>
          </p:nvPr>
        </p:nvSpPr>
        <p:spPr>
          <a:xfrm>
            <a:off x="457200" y="274638"/>
            <a:ext cx="8229600" cy="1143000"/>
          </a:xfrm>
        </p:spPr>
        <p:txBody>
          <a:bodyPr rtlCol="0">
            <a:normAutofit/>
          </a:bodyPr>
          <a:lstStyle/>
          <a:p>
            <a:pPr eaLnBrk="1" fontAlgn="auto" hangingPunct="1">
              <a:spcAft>
                <a:spcPts val="0"/>
              </a:spcAft>
              <a:defRPr/>
            </a:pPr>
            <a:r>
              <a:rPr lang="zh-TW" altLang="en-US" dirty="0" smtClean="0">
                <a:latin typeface="標楷體" pitchFamily="65" charset="-120"/>
                <a:ea typeface="標楷體" pitchFamily="65" charset="-120"/>
              </a:rPr>
              <a:t>    </a:t>
            </a:r>
            <a:r>
              <a:rPr lang="zh-TW" altLang="en-US" sz="3400" dirty="0" smtClean="0">
                <a:latin typeface="標楷體" pitchFamily="65" charset="-120"/>
                <a:ea typeface="標楷體" pitchFamily="65" charset="-120"/>
              </a:rPr>
              <a:t>第三節 </a:t>
            </a:r>
            <a:r>
              <a:rPr lang="en-US" altLang="zh-TW" sz="3400" dirty="0" smtClean="0">
                <a:latin typeface="標楷體" pitchFamily="65" charset="-120"/>
                <a:ea typeface="標楷體" pitchFamily="65" charset="-120"/>
              </a:rPr>
              <a:t>Fuzzy</a:t>
            </a:r>
            <a:r>
              <a:rPr lang="zh-TW" altLang="en-US" sz="3400" dirty="0" smtClean="0">
                <a:latin typeface="標楷體" pitchFamily="65" charset="-120"/>
                <a:ea typeface="標楷體" pitchFamily="65" charset="-120"/>
              </a:rPr>
              <a:t>指標模糊化模組設計</a:t>
            </a:r>
            <a:endParaRPr lang="fr-CA" sz="3400" dirty="0" smtClean="0">
              <a:latin typeface="標楷體" pitchFamily="65" charset="-120"/>
              <a:ea typeface="標楷體" pitchFamily="65" charset="-120"/>
            </a:endParaRPr>
          </a:p>
        </p:txBody>
      </p:sp>
      <p:sp>
        <p:nvSpPr>
          <p:cNvPr id="7" name="圓角矩形 6"/>
          <p:cNvSpPr/>
          <p:nvPr/>
        </p:nvSpPr>
        <p:spPr>
          <a:xfrm>
            <a:off x="709586" y="2209840"/>
            <a:ext cx="1643074" cy="71438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b="1" dirty="0" smtClean="0">
                <a:latin typeface="標楷體" pitchFamily="65" charset="-120"/>
                <a:ea typeface="標楷體" pitchFamily="65" charset="-120"/>
              </a:rPr>
              <a:t>建立歸屬函數</a:t>
            </a:r>
            <a:endParaRPr lang="zh-TW" altLang="en-US" b="1" dirty="0">
              <a:latin typeface="標楷體" pitchFamily="65" charset="-120"/>
              <a:ea typeface="標楷體" pitchFamily="65" charset="-120"/>
            </a:endParaRPr>
          </a:p>
        </p:txBody>
      </p:sp>
      <p:sp>
        <p:nvSpPr>
          <p:cNvPr id="8" name="圓角矩形 7"/>
          <p:cNvSpPr/>
          <p:nvPr/>
        </p:nvSpPr>
        <p:spPr>
          <a:xfrm>
            <a:off x="709586" y="3067096"/>
            <a:ext cx="1643074" cy="71438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latin typeface="標楷體" pitchFamily="65" charset="-120"/>
                <a:ea typeface="標楷體" pitchFamily="65" charset="-120"/>
              </a:rPr>
              <a:t>模糊化</a:t>
            </a:r>
            <a:endParaRPr lang="zh-TW" altLang="en-US" dirty="0">
              <a:latin typeface="標楷體" pitchFamily="65" charset="-120"/>
              <a:ea typeface="標楷體" pitchFamily="65" charset="-120"/>
            </a:endParaRPr>
          </a:p>
        </p:txBody>
      </p:sp>
      <p:sp>
        <p:nvSpPr>
          <p:cNvPr id="9" name="圓角矩形 8"/>
          <p:cNvSpPr/>
          <p:nvPr/>
        </p:nvSpPr>
        <p:spPr>
          <a:xfrm>
            <a:off x="709586" y="3924352"/>
            <a:ext cx="1643074" cy="71438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latin typeface="標楷體" pitchFamily="65" charset="-120"/>
                <a:ea typeface="標楷體" pitchFamily="65" charset="-120"/>
              </a:rPr>
              <a:t>建立規則庫</a:t>
            </a:r>
            <a:endParaRPr lang="zh-TW" altLang="en-US" dirty="0">
              <a:latin typeface="標楷體" pitchFamily="65" charset="-120"/>
              <a:ea typeface="標楷體" pitchFamily="65" charset="-120"/>
            </a:endParaRPr>
          </a:p>
        </p:txBody>
      </p:sp>
      <p:sp>
        <p:nvSpPr>
          <p:cNvPr id="10" name="圓角矩形 9"/>
          <p:cNvSpPr/>
          <p:nvPr/>
        </p:nvSpPr>
        <p:spPr>
          <a:xfrm>
            <a:off x="709586" y="4781608"/>
            <a:ext cx="1643074" cy="71438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latin typeface="標楷體" pitchFamily="65" charset="-120"/>
                <a:ea typeface="標楷體" pitchFamily="65" charset="-120"/>
              </a:rPr>
              <a:t>模糊推論</a:t>
            </a:r>
            <a:endParaRPr lang="zh-TW" altLang="en-US" dirty="0">
              <a:latin typeface="標楷體" pitchFamily="65" charset="-120"/>
              <a:ea typeface="標楷體" pitchFamily="65" charset="-120"/>
            </a:endParaRPr>
          </a:p>
        </p:txBody>
      </p:sp>
      <p:sp>
        <p:nvSpPr>
          <p:cNvPr id="11" name="圓角矩形 10"/>
          <p:cNvSpPr/>
          <p:nvPr/>
        </p:nvSpPr>
        <p:spPr>
          <a:xfrm>
            <a:off x="709586" y="5638840"/>
            <a:ext cx="1643074" cy="71438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latin typeface="標楷體" pitchFamily="65" charset="-120"/>
                <a:ea typeface="標楷體" pitchFamily="65" charset="-120"/>
              </a:rPr>
              <a:t>解模糊化</a:t>
            </a:r>
            <a:endParaRPr lang="zh-TW" altLang="en-US" dirty="0">
              <a:latin typeface="標楷體" pitchFamily="65" charset="-120"/>
              <a:ea typeface="標楷體" pitchFamily="65" charset="-120"/>
            </a:endParaRPr>
          </a:p>
        </p:txBody>
      </p:sp>
      <p:sp>
        <p:nvSpPr>
          <p:cNvPr id="12" name="文字方塊 11"/>
          <p:cNvSpPr txBox="1"/>
          <p:nvPr/>
        </p:nvSpPr>
        <p:spPr>
          <a:xfrm>
            <a:off x="2928926" y="2247916"/>
            <a:ext cx="5378395" cy="2308324"/>
          </a:xfrm>
          <a:prstGeom prst="rect">
            <a:avLst/>
          </a:prstGeom>
          <a:noFill/>
        </p:spPr>
        <p:txBody>
          <a:bodyPr wrap="none" rtlCol="0">
            <a:spAutoFit/>
          </a:bodyPr>
          <a:lstStyle/>
          <a:p>
            <a:pPr marL="342900" indent="-342900">
              <a:buFont typeface="+mj-lt"/>
              <a:buAutoNum type="arabicPeriod"/>
            </a:pPr>
            <a:r>
              <a:rPr lang="en-US" altLang="en-US" dirty="0" smtClean="0">
                <a:latin typeface="標楷體" pitchFamily="65" charset="-120"/>
                <a:ea typeface="標楷體" pitchFamily="65" charset="-120"/>
              </a:rPr>
              <a:t>Mendel(1995)</a:t>
            </a:r>
            <a:r>
              <a:rPr lang="zh-TW" altLang="en-US" dirty="0" smtClean="0">
                <a:latin typeface="標楷體" pitchFamily="65" charset="-120"/>
                <a:ea typeface="標楷體" pitchFamily="65" charset="-120"/>
              </a:rPr>
              <a:t>指出歸屬函數的制定，一般會輔以</a:t>
            </a:r>
            <a:endParaRPr lang="en-US" altLang="zh-TW" dirty="0" smtClean="0">
              <a:latin typeface="標楷體" pitchFamily="65" charset="-120"/>
              <a:ea typeface="標楷體" pitchFamily="65" charset="-120"/>
            </a:endParaRPr>
          </a:p>
          <a:p>
            <a:pPr marL="342900" indent="-342900"/>
            <a:r>
              <a:rPr lang="en-US" altLang="zh-TW" dirty="0" smtClean="0">
                <a:latin typeface="標楷體" pitchFamily="65" charset="-120"/>
                <a:ea typeface="標楷體" pitchFamily="65" charset="-120"/>
              </a:rPr>
              <a:t>	</a:t>
            </a:r>
            <a:r>
              <a:rPr lang="zh-TW" altLang="en-US" dirty="0" smtClean="0">
                <a:latin typeface="標楷體" pitchFamily="65" charset="-120"/>
                <a:ea typeface="標楷體" pitchFamily="65" charset="-120"/>
              </a:rPr>
              <a:t>專家的經驗與知識，再透過標準化的歸屬函數來</a:t>
            </a:r>
            <a:endParaRPr lang="en-US" altLang="zh-TW" dirty="0" smtClean="0">
              <a:latin typeface="標楷體" pitchFamily="65" charset="-120"/>
              <a:ea typeface="標楷體" pitchFamily="65" charset="-120"/>
            </a:endParaRPr>
          </a:p>
          <a:p>
            <a:pPr marL="342900" indent="-342900"/>
            <a:r>
              <a:rPr lang="en-US" altLang="zh-TW" dirty="0" smtClean="0">
                <a:latin typeface="標楷體" pitchFamily="65" charset="-120"/>
                <a:ea typeface="標楷體" pitchFamily="65" charset="-120"/>
              </a:rPr>
              <a:t>	</a:t>
            </a:r>
            <a:r>
              <a:rPr lang="zh-TW" altLang="en-US" dirty="0" smtClean="0">
                <a:latin typeface="標楷體" pitchFamily="65" charset="-120"/>
                <a:ea typeface="標楷體" pitchFamily="65" charset="-120"/>
              </a:rPr>
              <a:t>進行制定。</a:t>
            </a:r>
            <a:endParaRPr lang="en-US" altLang="zh-TW" dirty="0" smtClean="0">
              <a:latin typeface="標楷體" pitchFamily="65" charset="-120"/>
              <a:ea typeface="標楷體" pitchFamily="65" charset="-120"/>
            </a:endParaRPr>
          </a:p>
          <a:p>
            <a:pPr marL="342900" indent="-342900">
              <a:buFont typeface="+mj-lt"/>
              <a:buAutoNum type="arabicPeriod" startAt="2"/>
            </a:pPr>
            <a:r>
              <a:rPr lang="zh-TW" altLang="en-US" dirty="0" smtClean="0">
                <a:latin typeface="標楷體" pitchFamily="65" charset="-120"/>
                <a:ea typeface="標楷體" pitchFamily="65" charset="-120"/>
              </a:rPr>
              <a:t>本研究將技術面指標分成低、中和高三個集合，</a:t>
            </a:r>
            <a:endParaRPr lang="en-US" altLang="zh-TW" dirty="0" smtClean="0">
              <a:latin typeface="標楷體" pitchFamily="65" charset="-120"/>
              <a:ea typeface="標楷體" pitchFamily="65" charset="-120"/>
            </a:endParaRPr>
          </a:p>
          <a:p>
            <a:pPr marL="342900" indent="-342900"/>
            <a:r>
              <a:rPr lang="en-US" altLang="zh-TW" dirty="0" smtClean="0">
                <a:latin typeface="標楷體" pitchFamily="65" charset="-120"/>
                <a:ea typeface="標楷體" pitchFamily="65" charset="-120"/>
              </a:rPr>
              <a:t>	</a:t>
            </a:r>
            <a:r>
              <a:rPr lang="zh-TW" altLang="en-US" dirty="0" smtClean="0">
                <a:latin typeface="標楷體" pitchFamily="65" charset="-120"/>
                <a:ea typeface="標楷體" pitchFamily="65" charset="-120"/>
              </a:rPr>
              <a:t>再根據過去的投資法則和標準歸屬函數來制定技</a:t>
            </a:r>
            <a:endParaRPr lang="en-US" altLang="zh-TW" dirty="0" smtClean="0">
              <a:latin typeface="標楷體" pitchFamily="65" charset="-120"/>
              <a:ea typeface="標楷體" pitchFamily="65" charset="-120"/>
            </a:endParaRPr>
          </a:p>
          <a:p>
            <a:pPr marL="342900" indent="-342900"/>
            <a:r>
              <a:rPr lang="en-US" altLang="zh-TW" dirty="0" smtClean="0">
                <a:latin typeface="標楷體" pitchFamily="65" charset="-120"/>
                <a:ea typeface="標楷體" pitchFamily="65" charset="-120"/>
              </a:rPr>
              <a:t>	</a:t>
            </a:r>
            <a:r>
              <a:rPr lang="zh-TW" altLang="en-US" dirty="0" smtClean="0">
                <a:latin typeface="標楷體" pitchFamily="65" charset="-120"/>
                <a:ea typeface="標楷體" pitchFamily="65" charset="-120"/>
              </a:rPr>
              <a:t>數指標之歸屬函數。</a:t>
            </a:r>
            <a:endParaRPr lang="en-US" altLang="zh-TW" dirty="0" smtClean="0">
              <a:latin typeface="標楷體" pitchFamily="65" charset="-120"/>
              <a:ea typeface="標楷體" pitchFamily="65" charset="-120"/>
            </a:endParaRPr>
          </a:p>
          <a:p>
            <a:pPr marL="342900" indent="-342900"/>
            <a:r>
              <a:rPr lang="en-US" altLang="zh-TW" dirty="0" smtClean="0">
                <a:latin typeface="標楷體" pitchFamily="65" charset="-120"/>
                <a:ea typeface="標楷體" pitchFamily="65" charset="-120"/>
              </a:rPr>
              <a:t>3.</a:t>
            </a:r>
            <a:r>
              <a:rPr lang="zh-TW" altLang="en-US" dirty="0" smtClean="0">
                <a:latin typeface="標楷體" pitchFamily="65" charset="-120"/>
                <a:ea typeface="標楷體" pitchFamily="65" charset="-120"/>
              </a:rPr>
              <a:t> 例如：根據投資法則，當</a:t>
            </a:r>
            <a:r>
              <a:rPr lang="en-US" altLang="en-US" dirty="0" smtClean="0">
                <a:latin typeface="標楷體" pitchFamily="65" charset="-120"/>
                <a:ea typeface="標楷體" pitchFamily="65" charset="-120"/>
              </a:rPr>
              <a:t>RSI</a:t>
            </a:r>
            <a:r>
              <a:rPr lang="zh-TW" altLang="en-US" dirty="0" smtClean="0">
                <a:latin typeface="標楷體" pitchFamily="65" charset="-120"/>
                <a:ea typeface="標楷體" pitchFamily="65" charset="-120"/>
              </a:rPr>
              <a:t>值在</a:t>
            </a:r>
            <a:r>
              <a:rPr lang="en-US" altLang="en-US" dirty="0" smtClean="0">
                <a:latin typeface="標楷體" pitchFamily="65" charset="-120"/>
                <a:ea typeface="標楷體" pitchFamily="65" charset="-120"/>
              </a:rPr>
              <a:t>90</a:t>
            </a:r>
            <a:r>
              <a:rPr lang="zh-TW" altLang="en-US" dirty="0" smtClean="0">
                <a:latin typeface="標楷體" pitchFamily="65" charset="-120"/>
                <a:ea typeface="標楷體" pitchFamily="65" charset="-120"/>
              </a:rPr>
              <a:t>以上為賣點</a:t>
            </a:r>
            <a:endParaRPr lang="en-US" altLang="zh-TW" dirty="0" smtClean="0">
              <a:latin typeface="標楷體" pitchFamily="65" charset="-120"/>
              <a:ea typeface="標楷體" pitchFamily="65" charset="-120"/>
            </a:endParaRPr>
          </a:p>
          <a:p>
            <a:pPr marL="342900" indent="-342900"/>
            <a:r>
              <a:rPr lang="en-US" altLang="zh-TW" dirty="0" smtClean="0">
                <a:latin typeface="標楷體" pitchFamily="65" charset="-120"/>
                <a:ea typeface="標楷體" pitchFamily="65" charset="-120"/>
              </a:rPr>
              <a:t>	</a:t>
            </a:r>
            <a:r>
              <a:rPr lang="zh-TW" altLang="en-US" dirty="0" smtClean="0">
                <a:latin typeface="標楷體" pitchFamily="65" charset="-120"/>
                <a:ea typeface="標楷體" pitchFamily="65" charset="-120"/>
              </a:rPr>
              <a:t>；在</a:t>
            </a:r>
            <a:r>
              <a:rPr lang="en-US" altLang="en-US" dirty="0" smtClean="0">
                <a:latin typeface="標楷體" pitchFamily="65" charset="-120"/>
                <a:ea typeface="標楷體" pitchFamily="65" charset="-120"/>
              </a:rPr>
              <a:t>10</a:t>
            </a:r>
            <a:r>
              <a:rPr lang="zh-TW" altLang="en-US" dirty="0" smtClean="0">
                <a:latin typeface="標楷體" pitchFamily="65" charset="-120"/>
                <a:ea typeface="標楷體" pitchFamily="65" charset="-120"/>
              </a:rPr>
              <a:t>以下為買點。</a:t>
            </a:r>
          </a:p>
        </p:txBody>
      </p:sp>
      <p:pic>
        <p:nvPicPr>
          <p:cNvPr id="13" name="圖片 12"/>
          <p:cNvPicPr/>
          <p:nvPr/>
        </p:nvPicPr>
        <p:blipFill>
          <a:blip r:embed="rId3"/>
          <a:srcRect/>
          <a:stretch>
            <a:fillRect/>
          </a:stretch>
        </p:blipFill>
        <p:spPr bwMode="auto">
          <a:xfrm>
            <a:off x="3022588" y="4572032"/>
            <a:ext cx="5405568" cy="18083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re 1"/>
          <p:cNvSpPr>
            <a:spLocks noGrp="1"/>
          </p:cNvSpPr>
          <p:nvPr>
            <p:ph type="title"/>
          </p:nvPr>
        </p:nvSpPr>
        <p:spPr>
          <a:xfrm>
            <a:off x="457200" y="274638"/>
            <a:ext cx="8229600" cy="1143000"/>
          </a:xfrm>
        </p:spPr>
        <p:txBody>
          <a:bodyPr rtlCol="0">
            <a:normAutofit/>
          </a:bodyPr>
          <a:lstStyle/>
          <a:p>
            <a:pPr eaLnBrk="1" fontAlgn="auto" hangingPunct="1">
              <a:spcAft>
                <a:spcPts val="0"/>
              </a:spcAft>
              <a:defRPr/>
            </a:pPr>
            <a:r>
              <a:rPr lang="zh-TW" altLang="en-US" dirty="0" smtClean="0">
                <a:latin typeface="標楷體" pitchFamily="65" charset="-120"/>
                <a:ea typeface="標楷體" pitchFamily="65" charset="-120"/>
              </a:rPr>
              <a:t>    </a:t>
            </a:r>
            <a:r>
              <a:rPr lang="zh-TW" altLang="en-US" sz="3400" dirty="0" smtClean="0">
                <a:latin typeface="標楷體" pitchFamily="65" charset="-120"/>
                <a:ea typeface="標楷體" pitchFamily="65" charset="-120"/>
              </a:rPr>
              <a:t>第三節 </a:t>
            </a:r>
            <a:r>
              <a:rPr lang="en-US" altLang="zh-TW" sz="3400" dirty="0" smtClean="0">
                <a:latin typeface="標楷體" pitchFamily="65" charset="-120"/>
                <a:ea typeface="標楷體" pitchFamily="65" charset="-120"/>
              </a:rPr>
              <a:t>Fuzzy</a:t>
            </a:r>
            <a:r>
              <a:rPr lang="zh-TW" altLang="en-US" sz="3400" dirty="0" smtClean="0">
                <a:latin typeface="標楷體" pitchFamily="65" charset="-120"/>
                <a:ea typeface="標楷體" pitchFamily="65" charset="-120"/>
              </a:rPr>
              <a:t>指標模糊化模組設計</a:t>
            </a:r>
            <a:endParaRPr lang="fr-CA" sz="3400" dirty="0" smtClean="0">
              <a:latin typeface="標楷體" pitchFamily="65" charset="-120"/>
              <a:ea typeface="標楷體" pitchFamily="65" charset="-120"/>
            </a:endParaRPr>
          </a:p>
        </p:txBody>
      </p:sp>
      <p:sp>
        <p:nvSpPr>
          <p:cNvPr id="7" name="圓角矩形 6"/>
          <p:cNvSpPr/>
          <p:nvPr/>
        </p:nvSpPr>
        <p:spPr>
          <a:xfrm>
            <a:off x="709586" y="2209840"/>
            <a:ext cx="1643074" cy="71438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latin typeface="標楷體" pitchFamily="65" charset="-120"/>
                <a:ea typeface="標楷體" pitchFamily="65" charset="-120"/>
              </a:rPr>
              <a:t>建立歸屬函數</a:t>
            </a:r>
            <a:endParaRPr lang="zh-TW" altLang="en-US" dirty="0">
              <a:latin typeface="標楷體" pitchFamily="65" charset="-120"/>
              <a:ea typeface="標楷體" pitchFamily="65" charset="-120"/>
            </a:endParaRPr>
          </a:p>
        </p:txBody>
      </p:sp>
      <p:sp>
        <p:nvSpPr>
          <p:cNvPr id="8" name="圓角矩形 7"/>
          <p:cNvSpPr/>
          <p:nvPr/>
        </p:nvSpPr>
        <p:spPr>
          <a:xfrm>
            <a:off x="709586" y="3067096"/>
            <a:ext cx="1643074" cy="71438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b="1" dirty="0" smtClean="0">
                <a:latin typeface="標楷體" pitchFamily="65" charset="-120"/>
                <a:ea typeface="標楷體" pitchFamily="65" charset="-120"/>
              </a:rPr>
              <a:t>模糊化</a:t>
            </a:r>
            <a:endParaRPr lang="zh-TW" altLang="en-US" b="1" dirty="0">
              <a:latin typeface="標楷體" pitchFamily="65" charset="-120"/>
              <a:ea typeface="標楷體" pitchFamily="65" charset="-120"/>
            </a:endParaRPr>
          </a:p>
        </p:txBody>
      </p:sp>
      <p:sp>
        <p:nvSpPr>
          <p:cNvPr id="9" name="圓角矩形 8"/>
          <p:cNvSpPr/>
          <p:nvPr/>
        </p:nvSpPr>
        <p:spPr>
          <a:xfrm>
            <a:off x="709586" y="3924352"/>
            <a:ext cx="1643074" cy="71438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latin typeface="標楷體" pitchFamily="65" charset="-120"/>
                <a:ea typeface="標楷體" pitchFamily="65" charset="-120"/>
              </a:rPr>
              <a:t>建立規則庫</a:t>
            </a:r>
            <a:endParaRPr lang="zh-TW" altLang="en-US" dirty="0">
              <a:latin typeface="標楷體" pitchFamily="65" charset="-120"/>
              <a:ea typeface="標楷體" pitchFamily="65" charset="-120"/>
            </a:endParaRPr>
          </a:p>
        </p:txBody>
      </p:sp>
      <p:sp>
        <p:nvSpPr>
          <p:cNvPr id="10" name="圓角矩形 9"/>
          <p:cNvSpPr/>
          <p:nvPr/>
        </p:nvSpPr>
        <p:spPr>
          <a:xfrm>
            <a:off x="709586" y="4781608"/>
            <a:ext cx="1643074" cy="71438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latin typeface="標楷體" pitchFamily="65" charset="-120"/>
                <a:ea typeface="標楷體" pitchFamily="65" charset="-120"/>
              </a:rPr>
              <a:t>模糊推論</a:t>
            </a:r>
            <a:endParaRPr lang="zh-TW" altLang="en-US" dirty="0">
              <a:latin typeface="標楷體" pitchFamily="65" charset="-120"/>
              <a:ea typeface="標楷體" pitchFamily="65" charset="-120"/>
            </a:endParaRPr>
          </a:p>
        </p:txBody>
      </p:sp>
      <p:sp>
        <p:nvSpPr>
          <p:cNvPr id="11" name="圓角矩形 10"/>
          <p:cNvSpPr/>
          <p:nvPr/>
        </p:nvSpPr>
        <p:spPr>
          <a:xfrm>
            <a:off x="709586" y="5638840"/>
            <a:ext cx="1643074" cy="71438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latin typeface="標楷體" pitchFamily="65" charset="-120"/>
                <a:ea typeface="標楷體" pitchFamily="65" charset="-120"/>
              </a:rPr>
              <a:t>解模糊化</a:t>
            </a:r>
            <a:endParaRPr lang="zh-TW" altLang="en-US" dirty="0">
              <a:latin typeface="標楷體" pitchFamily="65" charset="-120"/>
              <a:ea typeface="標楷體" pitchFamily="65" charset="-120"/>
            </a:endParaRPr>
          </a:p>
        </p:txBody>
      </p:sp>
      <p:sp>
        <p:nvSpPr>
          <p:cNvPr id="12" name="文字方塊 11"/>
          <p:cNvSpPr txBox="1"/>
          <p:nvPr/>
        </p:nvSpPr>
        <p:spPr>
          <a:xfrm>
            <a:off x="3040315" y="2285992"/>
            <a:ext cx="5032147" cy="646331"/>
          </a:xfrm>
          <a:prstGeom prst="rect">
            <a:avLst/>
          </a:prstGeom>
          <a:noFill/>
        </p:spPr>
        <p:txBody>
          <a:bodyPr wrap="none" rtlCol="0">
            <a:spAutoFit/>
          </a:bodyPr>
          <a:lstStyle/>
          <a:p>
            <a:pPr marL="342900" indent="-342900"/>
            <a:r>
              <a:rPr lang="zh-TW" altLang="en-US" dirty="0" smtClean="0">
                <a:latin typeface="標楷體" pitchFamily="65" charset="-120"/>
                <a:ea typeface="標楷體" pitchFamily="65" charset="-120"/>
              </a:rPr>
              <a:t>根據歸屬函數，將輸入的技術指標進行模糊化的</a:t>
            </a:r>
            <a:endParaRPr lang="en-US" altLang="zh-TW" dirty="0" smtClean="0">
              <a:latin typeface="標楷體" pitchFamily="65" charset="-120"/>
              <a:ea typeface="標楷體" pitchFamily="65" charset="-120"/>
            </a:endParaRPr>
          </a:p>
          <a:p>
            <a:pPr marL="342900" indent="-342900"/>
            <a:r>
              <a:rPr lang="zh-TW" altLang="en-US" dirty="0" smtClean="0">
                <a:latin typeface="標楷體" pitchFamily="65" charset="-120"/>
                <a:ea typeface="標楷體" pitchFamily="65" charset="-120"/>
              </a:rPr>
              <a:t>動作，即計算出輸入指標所屬集合的歸屬度。</a:t>
            </a:r>
          </a:p>
        </p:txBody>
      </p:sp>
      <p:pic>
        <p:nvPicPr>
          <p:cNvPr id="13" name="圖片 12"/>
          <p:cNvPicPr/>
          <p:nvPr/>
        </p:nvPicPr>
        <p:blipFill>
          <a:blip r:embed="rId3"/>
          <a:srcRect/>
          <a:stretch>
            <a:fillRect/>
          </a:stretch>
        </p:blipFill>
        <p:spPr bwMode="auto">
          <a:xfrm>
            <a:off x="3000364" y="3143248"/>
            <a:ext cx="5405568" cy="1808372"/>
          </a:xfrm>
          <a:prstGeom prst="rect">
            <a:avLst/>
          </a:prstGeom>
          <a:noFill/>
          <a:ln w="9525">
            <a:noFill/>
            <a:miter lim="800000"/>
            <a:headEnd/>
            <a:tailEnd/>
          </a:ln>
        </p:spPr>
      </p:pic>
      <p:cxnSp>
        <p:nvCxnSpPr>
          <p:cNvPr id="16" name="直線接點 15"/>
          <p:cNvCxnSpPr/>
          <p:nvPr/>
        </p:nvCxnSpPr>
        <p:spPr>
          <a:xfrm>
            <a:off x="3305166" y="4084642"/>
            <a:ext cx="3429024" cy="1588"/>
          </a:xfrm>
          <a:prstGeom prst="line">
            <a:avLst/>
          </a:prstGeom>
        </p:spPr>
        <p:style>
          <a:lnRef idx="1">
            <a:schemeClr val="dk1"/>
          </a:lnRef>
          <a:fillRef idx="0">
            <a:schemeClr val="dk1"/>
          </a:fillRef>
          <a:effectRef idx="0">
            <a:schemeClr val="dk1"/>
          </a:effectRef>
          <a:fontRef idx="minor">
            <a:schemeClr val="tx1"/>
          </a:fontRef>
        </p:style>
      </p:cxnSp>
      <p:cxnSp>
        <p:nvCxnSpPr>
          <p:cNvPr id="18" name="直線接點 17"/>
          <p:cNvCxnSpPr/>
          <p:nvPr/>
        </p:nvCxnSpPr>
        <p:spPr>
          <a:xfrm rot="5400000">
            <a:off x="6387319" y="4419607"/>
            <a:ext cx="714380" cy="1588"/>
          </a:xfrm>
          <a:prstGeom prst="line">
            <a:avLst/>
          </a:prstGeom>
        </p:spPr>
        <p:style>
          <a:lnRef idx="1">
            <a:schemeClr val="dk1"/>
          </a:lnRef>
          <a:fillRef idx="0">
            <a:schemeClr val="dk1"/>
          </a:fillRef>
          <a:effectRef idx="0">
            <a:schemeClr val="dk1"/>
          </a:effectRef>
          <a:fontRef idx="minor">
            <a:schemeClr val="tx1"/>
          </a:fontRef>
        </p:style>
      </p:cxnSp>
      <p:sp>
        <p:nvSpPr>
          <p:cNvPr id="19" name="文字方塊 18"/>
          <p:cNvSpPr txBox="1"/>
          <p:nvPr/>
        </p:nvSpPr>
        <p:spPr>
          <a:xfrm>
            <a:off x="6557976" y="4767272"/>
            <a:ext cx="377026" cy="323165"/>
          </a:xfrm>
          <a:prstGeom prst="rect">
            <a:avLst/>
          </a:prstGeom>
          <a:noFill/>
        </p:spPr>
        <p:txBody>
          <a:bodyPr wrap="none" rtlCol="0">
            <a:spAutoFit/>
          </a:bodyPr>
          <a:lstStyle/>
          <a:p>
            <a:r>
              <a:rPr lang="en-US" altLang="zh-TW" sz="1500" b="1" dirty="0" smtClean="0">
                <a:latin typeface="標楷體" pitchFamily="65" charset="-120"/>
                <a:ea typeface="標楷體" pitchFamily="65" charset="-120"/>
              </a:rPr>
              <a:t>75</a:t>
            </a:r>
            <a:endParaRPr lang="zh-TW" altLang="en-US" sz="1500" b="1" dirty="0">
              <a:latin typeface="標楷體" pitchFamily="65" charset="-120"/>
              <a:ea typeface="標楷體" pitchFamily="65" charset="-120"/>
            </a:endParaRPr>
          </a:p>
        </p:txBody>
      </p:sp>
      <p:grpSp>
        <p:nvGrpSpPr>
          <p:cNvPr id="22" name="群組 21"/>
          <p:cNvGrpSpPr/>
          <p:nvPr/>
        </p:nvGrpSpPr>
        <p:grpSpPr>
          <a:xfrm>
            <a:off x="3428992" y="5357826"/>
            <a:ext cx="1285884" cy="785818"/>
            <a:chOff x="4357686" y="5143512"/>
            <a:chExt cx="1285884" cy="785818"/>
          </a:xfrm>
        </p:grpSpPr>
        <p:sp>
          <p:nvSpPr>
            <p:cNvPr id="20" name="橢圓 19"/>
            <p:cNvSpPr/>
            <p:nvPr/>
          </p:nvSpPr>
          <p:spPr>
            <a:xfrm>
              <a:off x="4357686" y="5143512"/>
              <a:ext cx="1285884" cy="78581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4" name="文字方塊 13"/>
            <p:cNvSpPr txBox="1"/>
            <p:nvPr/>
          </p:nvSpPr>
          <p:spPr>
            <a:xfrm>
              <a:off x="4454797" y="5367351"/>
              <a:ext cx="1107996" cy="369332"/>
            </a:xfrm>
            <a:prstGeom prst="rect">
              <a:avLst/>
            </a:prstGeom>
            <a:noFill/>
          </p:spPr>
          <p:txBody>
            <a:bodyPr wrap="none" rtlCol="0">
              <a:spAutoFit/>
            </a:bodyPr>
            <a:lstStyle/>
            <a:p>
              <a:r>
                <a:rPr lang="en-US" altLang="zh-TW" dirty="0" smtClean="0">
                  <a:latin typeface="標楷體" pitchFamily="65" charset="-120"/>
                  <a:ea typeface="標楷體" pitchFamily="65" charset="-120"/>
                </a:rPr>
                <a:t>RSI = 75</a:t>
              </a:r>
              <a:endParaRPr lang="zh-TW" altLang="en-US" dirty="0">
                <a:latin typeface="標楷體" pitchFamily="65" charset="-120"/>
                <a:ea typeface="標楷體" pitchFamily="65" charset="-120"/>
              </a:endParaRPr>
            </a:p>
          </p:txBody>
        </p:sp>
      </p:grpSp>
      <p:sp>
        <p:nvSpPr>
          <p:cNvPr id="21" name="文字方塊 20"/>
          <p:cNvSpPr txBox="1"/>
          <p:nvPr/>
        </p:nvSpPr>
        <p:spPr>
          <a:xfrm>
            <a:off x="2847963" y="3929066"/>
            <a:ext cx="473206" cy="323165"/>
          </a:xfrm>
          <a:prstGeom prst="rect">
            <a:avLst/>
          </a:prstGeom>
          <a:noFill/>
        </p:spPr>
        <p:txBody>
          <a:bodyPr wrap="none" rtlCol="0">
            <a:spAutoFit/>
          </a:bodyPr>
          <a:lstStyle/>
          <a:p>
            <a:r>
              <a:rPr lang="en-US" altLang="zh-TW" sz="1500" b="1" dirty="0" smtClean="0">
                <a:latin typeface="標楷體" pitchFamily="65" charset="-120"/>
                <a:ea typeface="標楷體" pitchFamily="65" charset="-120"/>
              </a:rPr>
              <a:t>0.5</a:t>
            </a:r>
            <a:endParaRPr lang="zh-TW" altLang="en-US" sz="1500" b="1" dirty="0">
              <a:latin typeface="標楷體" pitchFamily="65" charset="-120"/>
              <a:ea typeface="標楷體" pitchFamily="65" charset="-120"/>
            </a:endParaRPr>
          </a:p>
        </p:txBody>
      </p:sp>
      <p:sp>
        <p:nvSpPr>
          <p:cNvPr id="24" name="向右箭號 23"/>
          <p:cNvSpPr/>
          <p:nvPr/>
        </p:nvSpPr>
        <p:spPr>
          <a:xfrm rot="19610873">
            <a:off x="4569158" y="4997794"/>
            <a:ext cx="357190" cy="35719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5" name="向右箭號 24"/>
          <p:cNvSpPr/>
          <p:nvPr/>
        </p:nvSpPr>
        <p:spPr>
          <a:xfrm rot="2820581">
            <a:off x="6146020" y="5041120"/>
            <a:ext cx="357190" cy="35719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6" name="圓角矩形 25"/>
          <p:cNvSpPr/>
          <p:nvPr/>
        </p:nvSpPr>
        <p:spPr>
          <a:xfrm>
            <a:off x="6572264" y="5357826"/>
            <a:ext cx="1285884" cy="78581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8" name="文字方塊 27"/>
          <p:cNvSpPr txBox="1"/>
          <p:nvPr/>
        </p:nvSpPr>
        <p:spPr>
          <a:xfrm>
            <a:off x="6715140" y="5429264"/>
            <a:ext cx="992579" cy="646331"/>
          </a:xfrm>
          <a:prstGeom prst="rect">
            <a:avLst/>
          </a:prstGeom>
          <a:noFill/>
        </p:spPr>
        <p:txBody>
          <a:bodyPr wrap="none" rtlCol="0">
            <a:spAutoFit/>
          </a:bodyPr>
          <a:lstStyle/>
          <a:p>
            <a:r>
              <a:rPr lang="zh-TW" altLang="en-US" dirty="0" smtClean="0">
                <a:latin typeface="標楷體" pitchFamily="65" charset="-120"/>
                <a:ea typeface="標楷體" pitchFamily="65" charset="-120"/>
              </a:rPr>
              <a:t>中，</a:t>
            </a:r>
            <a:r>
              <a:rPr lang="en-US" altLang="zh-TW" dirty="0" smtClean="0">
                <a:latin typeface="標楷體" pitchFamily="65" charset="-120"/>
                <a:ea typeface="標楷體" pitchFamily="65" charset="-120"/>
              </a:rPr>
              <a:t>0.5</a:t>
            </a:r>
          </a:p>
          <a:p>
            <a:r>
              <a:rPr lang="zh-TW" altLang="en-US" dirty="0" smtClean="0">
                <a:latin typeface="標楷體" pitchFamily="65" charset="-120"/>
                <a:ea typeface="標楷體" pitchFamily="65" charset="-120"/>
              </a:rPr>
              <a:t>高，</a:t>
            </a:r>
            <a:r>
              <a:rPr lang="en-US" altLang="zh-TW" dirty="0" smtClean="0">
                <a:latin typeface="標楷體" pitchFamily="65" charset="-120"/>
                <a:ea typeface="標楷體" pitchFamily="65" charset="-120"/>
              </a:rPr>
              <a:t>0.5</a:t>
            </a:r>
            <a:endParaRPr lang="zh-TW" altLang="en-US" dirty="0">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6" name="矩形 35"/>
          <p:cNvSpPr/>
          <p:nvPr/>
        </p:nvSpPr>
        <p:spPr>
          <a:xfrm>
            <a:off x="2786050" y="3857628"/>
            <a:ext cx="5429288" cy="185738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4" name="Titre 1"/>
          <p:cNvSpPr>
            <a:spLocks noGrp="1"/>
          </p:cNvSpPr>
          <p:nvPr>
            <p:ph type="title"/>
          </p:nvPr>
        </p:nvSpPr>
        <p:spPr>
          <a:xfrm>
            <a:off x="457200" y="274638"/>
            <a:ext cx="8229600" cy="1143000"/>
          </a:xfrm>
        </p:spPr>
        <p:txBody>
          <a:bodyPr rtlCol="0">
            <a:normAutofit/>
          </a:bodyPr>
          <a:lstStyle/>
          <a:p>
            <a:pPr eaLnBrk="1" fontAlgn="auto" hangingPunct="1">
              <a:spcAft>
                <a:spcPts val="0"/>
              </a:spcAft>
              <a:defRPr/>
            </a:pPr>
            <a:r>
              <a:rPr lang="zh-TW" altLang="en-US" dirty="0" smtClean="0">
                <a:latin typeface="標楷體" pitchFamily="65" charset="-120"/>
                <a:ea typeface="標楷體" pitchFamily="65" charset="-120"/>
              </a:rPr>
              <a:t>    </a:t>
            </a:r>
            <a:r>
              <a:rPr lang="zh-TW" altLang="en-US" sz="3400" dirty="0" smtClean="0">
                <a:latin typeface="標楷體" pitchFamily="65" charset="-120"/>
                <a:ea typeface="標楷體" pitchFamily="65" charset="-120"/>
              </a:rPr>
              <a:t>第三節 </a:t>
            </a:r>
            <a:r>
              <a:rPr lang="en-US" altLang="zh-TW" sz="3400" dirty="0" smtClean="0">
                <a:latin typeface="標楷體" pitchFamily="65" charset="-120"/>
                <a:ea typeface="標楷體" pitchFamily="65" charset="-120"/>
              </a:rPr>
              <a:t>Fuzzy</a:t>
            </a:r>
            <a:r>
              <a:rPr lang="zh-TW" altLang="en-US" sz="3400" dirty="0" smtClean="0">
                <a:latin typeface="標楷體" pitchFamily="65" charset="-120"/>
                <a:ea typeface="標楷體" pitchFamily="65" charset="-120"/>
              </a:rPr>
              <a:t>指標模糊化模組設計</a:t>
            </a:r>
            <a:endParaRPr lang="fr-CA" sz="3400" dirty="0" smtClean="0">
              <a:latin typeface="標楷體" pitchFamily="65" charset="-120"/>
              <a:ea typeface="標楷體" pitchFamily="65" charset="-120"/>
            </a:endParaRPr>
          </a:p>
        </p:txBody>
      </p:sp>
      <p:sp>
        <p:nvSpPr>
          <p:cNvPr id="7" name="圓角矩形 6"/>
          <p:cNvSpPr/>
          <p:nvPr/>
        </p:nvSpPr>
        <p:spPr>
          <a:xfrm>
            <a:off x="709586" y="2209840"/>
            <a:ext cx="1643074" cy="71438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latin typeface="標楷體" pitchFamily="65" charset="-120"/>
                <a:ea typeface="標楷體" pitchFamily="65" charset="-120"/>
              </a:rPr>
              <a:t>建立歸屬函數</a:t>
            </a:r>
            <a:endParaRPr lang="zh-TW" altLang="en-US" dirty="0">
              <a:latin typeface="標楷體" pitchFamily="65" charset="-120"/>
              <a:ea typeface="標楷體" pitchFamily="65" charset="-120"/>
            </a:endParaRPr>
          </a:p>
        </p:txBody>
      </p:sp>
      <p:sp>
        <p:nvSpPr>
          <p:cNvPr id="8" name="圓角矩形 7"/>
          <p:cNvSpPr/>
          <p:nvPr/>
        </p:nvSpPr>
        <p:spPr>
          <a:xfrm>
            <a:off x="709586" y="3067096"/>
            <a:ext cx="1643074" cy="71438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latin typeface="標楷體" pitchFamily="65" charset="-120"/>
                <a:ea typeface="標楷體" pitchFamily="65" charset="-120"/>
              </a:rPr>
              <a:t>模糊化</a:t>
            </a:r>
            <a:endParaRPr lang="zh-TW" altLang="en-US" dirty="0">
              <a:latin typeface="標楷體" pitchFamily="65" charset="-120"/>
              <a:ea typeface="標楷體" pitchFamily="65" charset="-120"/>
            </a:endParaRPr>
          </a:p>
        </p:txBody>
      </p:sp>
      <p:sp>
        <p:nvSpPr>
          <p:cNvPr id="9" name="圓角矩形 8"/>
          <p:cNvSpPr/>
          <p:nvPr/>
        </p:nvSpPr>
        <p:spPr>
          <a:xfrm>
            <a:off x="709586" y="3924352"/>
            <a:ext cx="1643074" cy="71438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b="1" dirty="0" smtClean="0">
                <a:latin typeface="標楷體" pitchFamily="65" charset="-120"/>
                <a:ea typeface="標楷體" pitchFamily="65" charset="-120"/>
              </a:rPr>
              <a:t>建立規則庫</a:t>
            </a:r>
            <a:endParaRPr lang="zh-TW" altLang="en-US" b="1" dirty="0">
              <a:latin typeface="標楷體" pitchFamily="65" charset="-120"/>
              <a:ea typeface="標楷體" pitchFamily="65" charset="-120"/>
            </a:endParaRPr>
          </a:p>
        </p:txBody>
      </p:sp>
      <p:sp>
        <p:nvSpPr>
          <p:cNvPr id="10" name="圓角矩形 9"/>
          <p:cNvSpPr/>
          <p:nvPr/>
        </p:nvSpPr>
        <p:spPr>
          <a:xfrm>
            <a:off x="709586" y="4781608"/>
            <a:ext cx="1643074" cy="71438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latin typeface="標楷體" pitchFamily="65" charset="-120"/>
                <a:ea typeface="標楷體" pitchFamily="65" charset="-120"/>
              </a:rPr>
              <a:t>模糊推論</a:t>
            </a:r>
            <a:endParaRPr lang="zh-TW" altLang="en-US" dirty="0">
              <a:latin typeface="標楷體" pitchFamily="65" charset="-120"/>
              <a:ea typeface="標楷體" pitchFamily="65" charset="-120"/>
            </a:endParaRPr>
          </a:p>
        </p:txBody>
      </p:sp>
      <p:sp>
        <p:nvSpPr>
          <p:cNvPr id="11" name="圓角矩形 10"/>
          <p:cNvSpPr/>
          <p:nvPr/>
        </p:nvSpPr>
        <p:spPr>
          <a:xfrm>
            <a:off x="709586" y="5638840"/>
            <a:ext cx="1643074" cy="71438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latin typeface="標楷體" pitchFamily="65" charset="-120"/>
                <a:ea typeface="標楷體" pitchFamily="65" charset="-120"/>
              </a:rPr>
              <a:t>解模糊化</a:t>
            </a:r>
            <a:endParaRPr lang="zh-TW" altLang="en-US" dirty="0">
              <a:latin typeface="標楷體" pitchFamily="65" charset="-120"/>
              <a:ea typeface="標楷體" pitchFamily="65" charset="-120"/>
            </a:endParaRPr>
          </a:p>
        </p:txBody>
      </p:sp>
      <p:sp>
        <p:nvSpPr>
          <p:cNvPr id="12" name="文字方塊 11"/>
          <p:cNvSpPr txBox="1"/>
          <p:nvPr/>
        </p:nvSpPr>
        <p:spPr>
          <a:xfrm>
            <a:off x="2786050" y="2143116"/>
            <a:ext cx="5493812" cy="1477328"/>
          </a:xfrm>
          <a:prstGeom prst="rect">
            <a:avLst/>
          </a:prstGeom>
          <a:noFill/>
        </p:spPr>
        <p:txBody>
          <a:bodyPr wrap="none" rtlCol="0">
            <a:spAutoFit/>
          </a:bodyPr>
          <a:lstStyle/>
          <a:p>
            <a:pPr marL="342900" indent="-342900">
              <a:buFont typeface="+mj-lt"/>
              <a:buAutoNum type="arabicPeriod"/>
            </a:pPr>
            <a:r>
              <a:rPr lang="en-US" altLang="zh-TW" dirty="0" err="1" smtClean="0">
                <a:latin typeface="標楷體" pitchFamily="65" charset="-120"/>
                <a:ea typeface="標楷體" pitchFamily="65" charset="-120"/>
              </a:rPr>
              <a:t>Mamdani</a:t>
            </a:r>
            <a:r>
              <a:rPr lang="en-US" altLang="zh-TW" dirty="0" smtClean="0">
                <a:latin typeface="標楷體" pitchFamily="65" charset="-120"/>
                <a:ea typeface="標楷體" pitchFamily="65" charset="-120"/>
              </a:rPr>
              <a:t>(1975)</a:t>
            </a:r>
            <a:r>
              <a:rPr lang="zh-TW" altLang="en-US" dirty="0" smtClean="0">
                <a:latin typeface="標楷體" pitchFamily="65" charset="-120"/>
                <a:ea typeface="標楷體" pitchFamily="65" charset="-120"/>
              </a:rPr>
              <a:t>採用一群專家所提供的知識來建</a:t>
            </a:r>
            <a:endParaRPr lang="en-US" altLang="zh-TW" dirty="0" smtClean="0">
              <a:latin typeface="標楷體" pitchFamily="65" charset="-120"/>
              <a:ea typeface="標楷體" pitchFamily="65" charset="-120"/>
            </a:endParaRPr>
          </a:p>
          <a:p>
            <a:pPr marL="342900" indent="-342900"/>
            <a:r>
              <a:rPr lang="en-US" altLang="zh-TW" dirty="0" smtClean="0">
                <a:latin typeface="標楷體" pitchFamily="65" charset="-120"/>
                <a:ea typeface="標楷體" pitchFamily="65" charset="-120"/>
              </a:rPr>
              <a:t>	</a:t>
            </a:r>
            <a:r>
              <a:rPr lang="zh-TW" altLang="en-US" dirty="0" smtClean="0">
                <a:latin typeface="標楷體" pitchFamily="65" charset="-120"/>
                <a:ea typeface="標楷體" pitchFamily="65" charset="-120"/>
              </a:rPr>
              <a:t>立模糊系統中的規則庫。</a:t>
            </a:r>
            <a:endParaRPr lang="en-US" altLang="zh-TW" dirty="0" smtClean="0">
              <a:latin typeface="標楷體" pitchFamily="65" charset="-120"/>
              <a:ea typeface="標楷體" pitchFamily="65" charset="-120"/>
            </a:endParaRPr>
          </a:p>
          <a:p>
            <a:pPr marL="342900" indent="-342900"/>
            <a:endParaRPr lang="en-US" altLang="zh-TW" dirty="0" smtClean="0">
              <a:latin typeface="標楷體" pitchFamily="65" charset="-120"/>
              <a:ea typeface="標楷體" pitchFamily="65" charset="-120"/>
            </a:endParaRPr>
          </a:p>
          <a:p>
            <a:pPr marL="342900" indent="-342900">
              <a:buFont typeface="+mj-lt"/>
              <a:buAutoNum type="arabicPeriod" startAt="2"/>
            </a:pPr>
            <a:r>
              <a:rPr lang="zh-TW" altLang="en-US" dirty="0" smtClean="0">
                <a:latin typeface="標楷體" pitchFamily="65" charset="-120"/>
                <a:ea typeface="標楷體" pitchFamily="65" charset="-120"/>
              </a:rPr>
              <a:t>本研究藉由</a:t>
            </a:r>
            <a:r>
              <a:rPr lang="en-US" altLang="zh-TW" dirty="0" smtClean="0">
                <a:latin typeface="標楷體" pitchFamily="65" charset="-120"/>
                <a:ea typeface="標楷體" pitchFamily="65" charset="-120"/>
              </a:rPr>
              <a:t>GEP</a:t>
            </a:r>
            <a:r>
              <a:rPr lang="zh-TW" altLang="en-US" dirty="0" smtClean="0">
                <a:latin typeface="標楷體" pitchFamily="65" charset="-120"/>
                <a:ea typeface="標楷體" pitchFamily="65" charset="-120"/>
              </a:rPr>
              <a:t>模組來找出最佳的投資策略，當中</a:t>
            </a:r>
            <a:endParaRPr lang="en-US" altLang="zh-TW" dirty="0" smtClean="0">
              <a:latin typeface="標楷體" pitchFamily="65" charset="-120"/>
              <a:ea typeface="標楷體" pitchFamily="65" charset="-120"/>
            </a:endParaRPr>
          </a:p>
          <a:p>
            <a:pPr marL="342900" indent="-342900"/>
            <a:r>
              <a:rPr lang="en-US" altLang="zh-TW" dirty="0" smtClean="0">
                <a:latin typeface="標楷體" pitchFamily="65" charset="-120"/>
                <a:ea typeface="標楷體" pitchFamily="65" charset="-120"/>
              </a:rPr>
              <a:t>	</a:t>
            </a:r>
            <a:r>
              <a:rPr lang="zh-TW" altLang="en-US" dirty="0" smtClean="0">
                <a:latin typeface="標楷體" pitchFamily="65" charset="-120"/>
                <a:ea typeface="標楷體" pitchFamily="65" charset="-120"/>
              </a:rPr>
              <a:t>的</a:t>
            </a:r>
            <a:r>
              <a:rPr lang="zh-TW" altLang="en-US" dirty="0" smtClean="0">
                <a:solidFill>
                  <a:srgbClr val="C00000"/>
                </a:solidFill>
                <a:latin typeface="標楷體" pitchFamily="65" charset="-120"/>
                <a:ea typeface="標楷體" pitchFamily="65" charset="-120"/>
              </a:rPr>
              <a:t>進出場策略</a:t>
            </a:r>
            <a:r>
              <a:rPr lang="zh-TW" altLang="en-US" dirty="0" smtClean="0">
                <a:latin typeface="標楷體" pitchFamily="65" charset="-120"/>
                <a:ea typeface="標楷體" pitchFamily="65" charset="-120"/>
              </a:rPr>
              <a:t>會作為模糊系統中的規則庫。</a:t>
            </a:r>
          </a:p>
        </p:txBody>
      </p:sp>
      <p:grpSp>
        <p:nvGrpSpPr>
          <p:cNvPr id="15" name="群組 14"/>
          <p:cNvGrpSpPr/>
          <p:nvPr/>
        </p:nvGrpSpPr>
        <p:grpSpPr>
          <a:xfrm>
            <a:off x="3000364" y="4260856"/>
            <a:ext cx="5000660" cy="1250165"/>
            <a:chOff x="1428728" y="2708920"/>
            <a:chExt cx="6286544" cy="1571636"/>
          </a:xfrm>
        </p:grpSpPr>
        <p:sp>
          <p:nvSpPr>
            <p:cNvPr id="16" name="矩形 15"/>
            <p:cNvSpPr/>
            <p:nvPr/>
          </p:nvSpPr>
          <p:spPr>
            <a:xfrm>
              <a:off x="1428728" y="2708920"/>
              <a:ext cx="1571636" cy="50006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1500" dirty="0" smtClean="0">
                  <a:latin typeface="標楷體" panose="03000509000000000000" pitchFamily="65" charset="-120"/>
                  <a:ea typeface="標楷體" panose="03000509000000000000" pitchFamily="65" charset="-120"/>
                </a:rPr>
                <a:t>模糊化</a:t>
              </a:r>
              <a:endParaRPr lang="zh-TW" altLang="en-US" sz="1500" dirty="0">
                <a:latin typeface="標楷體" panose="03000509000000000000" pitchFamily="65" charset="-120"/>
                <a:ea typeface="標楷體" panose="03000509000000000000" pitchFamily="65" charset="-120"/>
              </a:endParaRPr>
            </a:p>
          </p:txBody>
        </p:sp>
        <p:sp>
          <p:nvSpPr>
            <p:cNvPr id="17" name="矩形 16"/>
            <p:cNvSpPr/>
            <p:nvPr/>
          </p:nvSpPr>
          <p:spPr>
            <a:xfrm>
              <a:off x="3786182" y="2708920"/>
              <a:ext cx="1571636" cy="50006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1500" dirty="0" smtClean="0">
                  <a:latin typeface="標楷體" panose="03000509000000000000" pitchFamily="65" charset="-120"/>
                  <a:ea typeface="標楷體" panose="03000509000000000000" pitchFamily="65" charset="-120"/>
                </a:rPr>
                <a:t>模糊推論</a:t>
              </a:r>
              <a:endParaRPr lang="en-US" altLang="zh-TW" sz="1500" dirty="0" smtClean="0">
                <a:latin typeface="標楷體" panose="03000509000000000000" pitchFamily="65" charset="-120"/>
                <a:ea typeface="標楷體" panose="03000509000000000000" pitchFamily="65" charset="-120"/>
              </a:endParaRPr>
            </a:p>
            <a:p>
              <a:pPr algn="ctr"/>
              <a:r>
                <a:rPr lang="zh-TW" altLang="en-US" sz="1500" dirty="0" smtClean="0">
                  <a:latin typeface="標楷體" panose="03000509000000000000" pitchFamily="65" charset="-120"/>
                  <a:ea typeface="標楷體" panose="03000509000000000000" pitchFamily="65" charset="-120"/>
                </a:rPr>
                <a:t>引擎</a:t>
              </a:r>
              <a:endParaRPr lang="zh-TW" altLang="en-US" sz="1500" dirty="0">
                <a:latin typeface="標楷體" panose="03000509000000000000" pitchFamily="65" charset="-120"/>
                <a:ea typeface="標楷體" panose="03000509000000000000" pitchFamily="65" charset="-120"/>
              </a:endParaRPr>
            </a:p>
          </p:txBody>
        </p:sp>
        <p:sp>
          <p:nvSpPr>
            <p:cNvPr id="18" name="矩形 17"/>
            <p:cNvSpPr/>
            <p:nvPr/>
          </p:nvSpPr>
          <p:spPr>
            <a:xfrm>
              <a:off x="6143636" y="2708920"/>
              <a:ext cx="1571636" cy="50006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1500" dirty="0" smtClean="0">
                  <a:latin typeface="標楷體" panose="03000509000000000000" pitchFamily="65" charset="-120"/>
                  <a:ea typeface="標楷體" panose="03000509000000000000" pitchFamily="65" charset="-120"/>
                </a:rPr>
                <a:t>解模糊化</a:t>
              </a:r>
              <a:endParaRPr lang="zh-TW" altLang="en-US" sz="1500" dirty="0">
                <a:latin typeface="標楷體" panose="03000509000000000000" pitchFamily="65" charset="-120"/>
                <a:ea typeface="標楷體" panose="03000509000000000000" pitchFamily="65" charset="-120"/>
              </a:endParaRPr>
            </a:p>
          </p:txBody>
        </p:sp>
        <p:sp>
          <p:nvSpPr>
            <p:cNvPr id="19" name="矩形 18"/>
            <p:cNvSpPr/>
            <p:nvPr/>
          </p:nvSpPr>
          <p:spPr>
            <a:xfrm>
              <a:off x="3786182" y="3780490"/>
              <a:ext cx="1571636" cy="50006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1500" dirty="0" smtClean="0">
                  <a:latin typeface="標楷體" panose="03000509000000000000" pitchFamily="65" charset="-120"/>
                  <a:ea typeface="標楷體" panose="03000509000000000000" pitchFamily="65" charset="-120"/>
                </a:rPr>
                <a:t>規則庫</a:t>
              </a:r>
              <a:endParaRPr lang="zh-TW" altLang="en-US" sz="1500" dirty="0">
                <a:latin typeface="標楷體" panose="03000509000000000000" pitchFamily="65" charset="-120"/>
                <a:ea typeface="標楷體" panose="03000509000000000000" pitchFamily="65" charset="-120"/>
              </a:endParaRPr>
            </a:p>
          </p:txBody>
        </p:sp>
        <p:cxnSp>
          <p:nvCxnSpPr>
            <p:cNvPr id="20" name="直線單箭頭接點 19"/>
            <p:cNvCxnSpPr>
              <a:stCxn id="16" idx="3"/>
              <a:endCxn id="17" idx="1"/>
            </p:cNvCxnSpPr>
            <p:nvPr/>
          </p:nvCxnSpPr>
          <p:spPr>
            <a:xfrm>
              <a:off x="3000364" y="2958953"/>
              <a:ext cx="78581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直線單箭頭接點 20"/>
            <p:cNvCxnSpPr>
              <a:stCxn id="17" idx="3"/>
              <a:endCxn id="18" idx="1"/>
            </p:cNvCxnSpPr>
            <p:nvPr/>
          </p:nvCxnSpPr>
          <p:spPr>
            <a:xfrm>
              <a:off x="5357818" y="2958953"/>
              <a:ext cx="78581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線單箭頭接點 21"/>
            <p:cNvCxnSpPr/>
            <p:nvPr/>
          </p:nvCxnSpPr>
          <p:spPr>
            <a:xfrm rot="5400000">
              <a:off x="3929058" y="3494738"/>
              <a:ext cx="571504"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直線單箭頭接點 22"/>
            <p:cNvCxnSpPr/>
            <p:nvPr/>
          </p:nvCxnSpPr>
          <p:spPr>
            <a:xfrm rot="5400000" flipH="1" flipV="1">
              <a:off x="4714876" y="3494738"/>
              <a:ext cx="571504"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24" name="圓角矩形 23"/>
          <p:cNvSpPr/>
          <p:nvPr/>
        </p:nvSpPr>
        <p:spPr>
          <a:xfrm>
            <a:off x="3038464" y="5857892"/>
            <a:ext cx="1285884" cy="7143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dirty="0" smtClean="0">
                <a:latin typeface="標楷體" pitchFamily="65" charset="-120"/>
                <a:ea typeface="標楷體" pitchFamily="65" charset="-120"/>
              </a:rPr>
              <a:t>GEP</a:t>
            </a:r>
            <a:r>
              <a:rPr lang="zh-TW" altLang="en-US" dirty="0" smtClean="0">
                <a:latin typeface="標楷體" pitchFamily="65" charset="-120"/>
                <a:ea typeface="標楷體" pitchFamily="65" charset="-120"/>
              </a:rPr>
              <a:t>模組</a:t>
            </a:r>
            <a:endParaRPr lang="zh-TW" altLang="en-US" dirty="0">
              <a:latin typeface="標楷體" pitchFamily="65" charset="-120"/>
              <a:ea typeface="標楷體" pitchFamily="65" charset="-120"/>
            </a:endParaRPr>
          </a:p>
        </p:txBody>
      </p:sp>
      <p:sp>
        <p:nvSpPr>
          <p:cNvPr id="25" name="摺角紙張 24"/>
          <p:cNvSpPr/>
          <p:nvPr/>
        </p:nvSpPr>
        <p:spPr>
          <a:xfrm>
            <a:off x="4895852" y="5891230"/>
            <a:ext cx="1214446" cy="642942"/>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進出場</a:t>
            </a:r>
            <a:endParaRPr lang="en-US" altLang="zh-TW" dirty="0" smtClean="0">
              <a:latin typeface="標楷體" pitchFamily="65" charset="-120"/>
              <a:ea typeface="標楷體" pitchFamily="65" charset="-120"/>
            </a:endParaRPr>
          </a:p>
          <a:p>
            <a:pPr algn="ctr"/>
            <a:r>
              <a:rPr lang="zh-TW" altLang="en-US" dirty="0" smtClean="0">
                <a:latin typeface="標楷體" pitchFamily="65" charset="-120"/>
                <a:ea typeface="標楷體" pitchFamily="65" charset="-120"/>
              </a:rPr>
              <a:t>策略</a:t>
            </a:r>
            <a:endParaRPr lang="zh-TW" altLang="en-US" dirty="0">
              <a:latin typeface="標楷體" pitchFamily="65" charset="-120"/>
              <a:ea typeface="標楷體" pitchFamily="65" charset="-120"/>
            </a:endParaRPr>
          </a:p>
        </p:txBody>
      </p:sp>
      <p:cxnSp>
        <p:nvCxnSpPr>
          <p:cNvPr id="31" name="直線單箭頭接點 30"/>
          <p:cNvCxnSpPr>
            <a:stCxn id="24" idx="3"/>
            <a:endCxn id="25" idx="1"/>
          </p:cNvCxnSpPr>
          <p:nvPr/>
        </p:nvCxnSpPr>
        <p:spPr>
          <a:xfrm flipV="1">
            <a:off x="4324348" y="6212701"/>
            <a:ext cx="571504" cy="238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直線單箭頭接點 32"/>
          <p:cNvCxnSpPr>
            <a:stCxn id="25" idx="0"/>
          </p:cNvCxnSpPr>
          <p:nvPr/>
        </p:nvCxnSpPr>
        <p:spPr>
          <a:xfrm rot="16200000" flipV="1">
            <a:off x="5311781" y="5699936"/>
            <a:ext cx="380209" cy="23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7" name="文字方塊 36"/>
          <p:cNvSpPr txBox="1"/>
          <p:nvPr/>
        </p:nvSpPr>
        <p:spPr>
          <a:xfrm>
            <a:off x="2928926" y="3857628"/>
            <a:ext cx="1107996" cy="369332"/>
          </a:xfrm>
          <a:prstGeom prst="rect">
            <a:avLst/>
          </a:prstGeom>
          <a:noFill/>
        </p:spPr>
        <p:txBody>
          <a:bodyPr wrap="none" rtlCol="0">
            <a:spAutoFit/>
          </a:bodyPr>
          <a:lstStyle/>
          <a:p>
            <a:r>
              <a:rPr lang="zh-TW" altLang="en-US" b="1" dirty="0" smtClean="0">
                <a:latin typeface="標楷體" pitchFamily="65" charset="-120"/>
                <a:ea typeface="標楷體" pitchFamily="65" charset="-120"/>
              </a:rPr>
              <a:t>模糊系統</a:t>
            </a:r>
            <a:endParaRPr lang="zh-TW" altLang="en-US" b="1" dirty="0">
              <a:latin typeface="標楷體" pitchFamily="65" charset="-120"/>
              <a:ea typeface="標楷體" pitchFamily="65"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blinds(horizontal)">
                                      <p:cBhvr>
                                        <p:cTn id="10" dur="500"/>
                                        <p:tgtEl>
                                          <p:spTgt spid="1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blinds(horizontal)">
                                      <p:cBhvr>
                                        <p:cTn id="15" dur="500"/>
                                        <p:tgtEl>
                                          <p:spTgt spid="12">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2">
                                            <p:txEl>
                                              <p:pRg st="4" end="4"/>
                                            </p:txEl>
                                          </p:spTgt>
                                        </p:tgtEl>
                                        <p:attrNameLst>
                                          <p:attrName>style.visibility</p:attrName>
                                        </p:attrNameLst>
                                      </p:cBhvr>
                                      <p:to>
                                        <p:strVal val="visible"/>
                                      </p:to>
                                    </p:set>
                                    <p:animEffect transition="in" filter="blinds(horizontal)">
                                      <p:cBhvr>
                                        <p:cTn id="18" dur="500"/>
                                        <p:tgtEl>
                                          <p:spTgt spid="12">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linds(horizontal)">
                                      <p:cBhvr>
                                        <p:cTn id="21" dur="500"/>
                                        <p:tgtEl>
                                          <p:spTgt spid="24"/>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blinds(horizontal)">
                                      <p:cBhvr>
                                        <p:cTn id="24" dur="500"/>
                                        <p:tgtEl>
                                          <p:spTgt spid="25"/>
                                        </p:tgtEl>
                                      </p:cBhvr>
                                    </p:animEffect>
                                  </p:childTnLst>
                                </p:cTn>
                              </p:par>
                              <p:par>
                                <p:cTn id="25" presetID="3" presetClass="entr" presetSubtype="1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blinds(horizontal)">
                                      <p:cBhvr>
                                        <p:cTn id="27" dur="500"/>
                                        <p:tgtEl>
                                          <p:spTgt spid="31"/>
                                        </p:tgtEl>
                                      </p:cBhvr>
                                    </p:animEffect>
                                  </p:childTnLst>
                                </p:cTn>
                              </p:par>
                              <p:par>
                                <p:cTn id="28" presetID="3" presetClass="entr" presetSubtype="10" fill="hold"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blinds(horizontal)">
                                      <p:cBhvr>
                                        <p:cTn id="3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re 1"/>
          <p:cNvSpPr>
            <a:spLocks noGrp="1"/>
          </p:cNvSpPr>
          <p:nvPr>
            <p:ph type="title"/>
          </p:nvPr>
        </p:nvSpPr>
        <p:spPr>
          <a:xfrm>
            <a:off x="457200" y="274638"/>
            <a:ext cx="8229600" cy="1143000"/>
          </a:xfrm>
        </p:spPr>
        <p:txBody>
          <a:bodyPr rtlCol="0">
            <a:normAutofit/>
          </a:bodyPr>
          <a:lstStyle/>
          <a:p>
            <a:pPr eaLnBrk="1" fontAlgn="auto" hangingPunct="1">
              <a:spcAft>
                <a:spcPts val="0"/>
              </a:spcAft>
              <a:defRPr/>
            </a:pPr>
            <a:r>
              <a:rPr lang="zh-TW" altLang="en-US" dirty="0" smtClean="0">
                <a:latin typeface="標楷體" pitchFamily="65" charset="-120"/>
                <a:ea typeface="標楷體" pitchFamily="65" charset="-120"/>
              </a:rPr>
              <a:t>    </a:t>
            </a:r>
            <a:r>
              <a:rPr lang="zh-TW" altLang="en-US" sz="3400" dirty="0" smtClean="0">
                <a:latin typeface="標楷體" pitchFamily="65" charset="-120"/>
                <a:ea typeface="標楷體" pitchFamily="65" charset="-120"/>
              </a:rPr>
              <a:t>第三節 </a:t>
            </a:r>
            <a:r>
              <a:rPr lang="en-US" altLang="zh-TW" sz="3400" dirty="0" smtClean="0">
                <a:latin typeface="標楷體" pitchFamily="65" charset="-120"/>
                <a:ea typeface="標楷體" pitchFamily="65" charset="-120"/>
              </a:rPr>
              <a:t>Fuzzy</a:t>
            </a:r>
            <a:r>
              <a:rPr lang="zh-TW" altLang="en-US" sz="3400" dirty="0" smtClean="0">
                <a:latin typeface="標楷體" pitchFamily="65" charset="-120"/>
                <a:ea typeface="標楷體" pitchFamily="65" charset="-120"/>
              </a:rPr>
              <a:t>指標模糊化模組設計</a:t>
            </a:r>
            <a:endParaRPr lang="fr-CA" sz="3400" dirty="0" smtClean="0">
              <a:latin typeface="標楷體" pitchFamily="65" charset="-120"/>
              <a:ea typeface="標楷體" pitchFamily="65" charset="-120"/>
            </a:endParaRPr>
          </a:p>
        </p:txBody>
      </p:sp>
      <p:sp>
        <p:nvSpPr>
          <p:cNvPr id="7" name="圓角矩形 6"/>
          <p:cNvSpPr/>
          <p:nvPr/>
        </p:nvSpPr>
        <p:spPr>
          <a:xfrm>
            <a:off x="709586" y="2209840"/>
            <a:ext cx="1643074" cy="71438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latin typeface="標楷體" pitchFamily="65" charset="-120"/>
                <a:ea typeface="標楷體" pitchFamily="65" charset="-120"/>
              </a:rPr>
              <a:t>建立歸屬函數</a:t>
            </a:r>
            <a:endParaRPr lang="zh-TW" altLang="en-US" dirty="0">
              <a:latin typeface="標楷體" pitchFamily="65" charset="-120"/>
              <a:ea typeface="標楷體" pitchFamily="65" charset="-120"/>
            </a:endParaRPr>
          </a:p>
        </p:txBody>
      </p:sp>
      <p:sp>
        <p:nvSpPr>
          <p:cNvPr id="8" name="圓角矩形 7"/>
          <p:cNvSpPr/>
          <p:nvPr/>
        </p:nvSpPr>
        <p:spPr>
          <a:xfrm>
            <a:off x="709586" y="3067096"/>
            <a:ext cx="1643074" cy="71438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latin typeface="標楷體" pitchFamily="65" charset="-120"/>
                <a:ea typeface="標楷體" pitchFamily="65" charset="-120"/>
              </a:rPr>
              <a:t>模糊化</a:t>
            </a:r>
            <a:endParaRPr lang="zh-TW" altLang="en-US" dirty="0">
              <a:latin typeface="標楷體" pitchFamily="65" charset="-120"/>
              <a:ea typeface="標楷體" pitchFamily="65" charset="-120"/>
            </a:endParaRPr>
          </a:p>
        </p:txBody>
      </p:sp>
      <p:sp>
        <p:nvSpPr>
          <p:cNvPr id="9" name="圓角矩形 8"/>
          <p:cNvSpPr/>
          <p:nvPr/>
        </p:nvSpPr>
        <p:spPr>
          <a:xfrm>
            <a:off x="709586" y="3924352"/>
            <a:ext cx="1643074" cy="71438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latin typeface="標楷體" pitchFamily="65" charset="-120"/>
                <a:ea typeface="標楷體" pitchFamily="65" charset="-120"/>
              </a:rPr>
              <a:t>建立規則庫</a:t>
            </a:r>
            <a:endParaRPr lang="zh-TW" altLang="en-US" dirty="0">
              <a:latin typeface="標楷體" pitchFamily="65" charset="-120"/>
              <a:ea typeface="標楷體" pitchFamily="65" charset="-120"/>
            </a:endParaRPr>
          </a:p>
        </p:txBody>
      </p:sp>
      <p:sp>
        <p:nvSpPr>
          <p:cNvPr id="10" name="圓角矩形 9"/>
          <p:cNvSpPr/>
          <p:nvPr/>
        </p:nvSpPr>
        <p:spPr>
          <a:xfrm>
            <a:off x="709586" y="4781608"/>
            <a:ext cx="1643074" cy="71438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b="1" dirty="0" smtClean="0">
                <a:latin typeface="標楷體" pitchFamily="65" charset="-120"/>
                <a:ea typeface="標楷體" pitchFamily="65" charset="-120"/>
              </a:rPr>
              <a:t>模糊推論</a:t>
            </a:r>
            <a:endParaRPr lang="zh-TW" altLang="en-US" b="1" dirty="0">
              <a:latin typeface="標楷體" pitchFamily="65" charset="-120"/>
              <a:ea typeface="標楷體" pitchFamily="65" charset="-120"/>
            </a:endParaRPr>
          </a:p>
        </p:txBody>
      </p:sp>
      <p:sp>
        <p:nvSpPr>
          <p:cNvPr id="11" name="圓角矩形 10"/>
          <p:cNvSpPr/>
          <p:nvPr/>
        </p:nvSpPr>
        <p:spPr>
          <a:xfrm>
            <a:off x="709586" y="5638840"/>
            <a:ext cx="1643074" cy="71438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b="1" dirty="0" smtClean="0">
                <a:latin typeface="標楷體" pitchFamily="65" charset="-120"/>
                <a:ea typeface="標楷體" pitchFamily="65" charset="-120"/>
              </a:rPr>
              <a:t>解模糊化</a:t>
            </a:r>
            <a:endParaRPr lang="zh-TW" altLang="en-US" b="1" dirty="0">
              <a:latin typeface="標楷體" pitchFamily="65" charset="-120"/>
              <a:ea typeface="標楷體" pitchFamily="65" charset="-120"/>
            </a:endParaRPr>
          </a:p>
        </p:txBody>
      </p:sp>
      <p:sp>
        <p:nvSpPr>
          <p:cNvPr id="12" name="文字方塊 11"/>
          <p:cNvSpPr txBox="1"/>
          <p:nvPr/>
        </p:nvSpPr>
        <p:spPr>
          <a:xfrm>
            <a:off x="2928926" y="1928802"/>
            <a:ext cx="6070893" cy="2031325"/>
          </a:xfrm>
          <a:prstGeom prst="rect">
            <a:avLst/>
          </a:prstGeom>
          <a:noFill/>
        </p:spPr>
        <p:txBody>
          <a:bodyPr wrap="none" rtlCol="0">
            <a:spAutoFit/>
          </a:bodyPr>
          <a:lstStyle/>
          <a:p>
            <a:pPr marL="342900" indent="-342900">
              <a:buFont typeface="+mj-lt"/>
              <a:buAutoNum type="arabicPeriod"/>
            </a:pPr>
            <a:r>
              <a:rPr lang="zh-TW" altLang="en-US" dirty="0" smtClean="0">
                <a:latin typeface="標楷體" pitchFamily="65" charset="-120"/>
                <a:ea typeface="標楷體" pitchFamily="65" charset="-120"/>
              </a:rPr>
              <a:t>模糊推論分為：</a:t>
            </a:r>
            <a:endParaRPr lang="en-US" altLang="zh-TW" dirty="0" smtClean="0">
              <a:latin typeface="標楷體" pitchFamily="65" charset="-120"/>
              <a:ea typeface="標楷體" pitchFamily="65" charset="-120"/>
            </a:endParaRPr>
          </a:p>
          <a:p>
            <a:pPr marL="342900" indent="-342900"/>
            <a:r>
              <a:rPr lang="en-US" altLang="zh-TW" dirty="0" smtClean="0">
                <a:latin typeface="標楷體" pitchFamily="65" charset="-120"/>
                <a:ea typeface="標楷體" pitchFamily="65" charset="-120"/>
              </a:rPr>
              <a:t>	(1)</a:t>
            </a:r>
            <a:r>
              <a:rPr lang="en-US" altLang="zh-TW" dirty="0" err="1" smtClean="0">
                <a:latin typeface="標楷體" pitchFamily="65" charset="-120"/>
                <a:ea typeface="標楷體" pitchFamily="65" charset="-120"/>
              </a:rPr>
              <a:t>Mamdani</a:t>
            </a:r>
            <a:r>
              <a:rPr lang="zh-TW" altLang="en-US" dirty="0" smtClean="0">
                <a:latin typeface="標楷體" pitchFamily="65" charset="-120"/>
                <a:ea typeface="標楷體" pitchFamily="65" charset="-120"/>
              </a:rPr>
              <a:t>推論法：接近人類思維，但計算費時。</a:t>
            </a:r>
            <a:endParaRPr lang="en-US" altLang="zh-TW" dirty="0" smtClean="0">
              <a:latin typeface="標楷體" pitchFamily="65" charset="-120"/>
              <a:ea typeface="標楷體" pitchFamily="65" charset="-120"/>
            </a:endParaRPr>
          </a:p>
          <a:p>
            <a:pPr marL="342900" indent="-342900"/>
            <a:r>
              <a:rPr lang="en-US" altLang="zh-TW" dirty="0" smtClean="0">
                <a:latin typeface="標楷體" pitchFamily="65" charset="-120"/>
                <a:ea typeface="標楷體" pitchFamily="65" charset="-120"/>
              </a:rPr>
              <a:t>	(2)</a:t>
            </a:r>
            <a:r>
              <a:rPr lang="en-US" dirty="0" err="1" smtClean="0">
                <a:latin typeface="標楷體" pitchFamily="65" charset="-120"/>
                <a:ea typeface="標楷體" pitchFamily="65" charset="-120"/>
              </a:rPr>
              <a:t>Sugeno</a:t>
            </a:r>
            <a:r>
              <a:rPr lang="zh-TW" altLang="en-US" dirty="0" smtClean="0">
                <a:latin typeface="標楷體" pitchFamily="65" charset="-120"/>
                <a:ea typeface="標楷體" pitchFamily="65" charset="-120"/>
              </a:rPr>
              <a:t>推論法：計算效率高，適合應用於即時系統</a:t>
            </a:r>
            <a:endParaRPr lang="en-US" altLang="zh-TW" dirty="0" smtClean="0">
              <a:latin typeface="標楷體" pitchFamily="65" charset="-120"/>
              <a:ea typeface="標楷體" pitchFamily="65" charset="-120"/>
            </a:endParaRPr>
          </a:p>
          <a:p>
            <a:pPr marL="342900" indent="-342900"/>
            <a:endParaRPr lang="en-US" altLang="zh-TW" dirty="0" smtClean="0">
              <a:latin typeface="標楷體" pitchFamily="65" charset="-120"/>
              <a:ea typeface="標楷體" pitchFamily="65" charset="-120"/>
            </a:endParaRPr>
          </a:p>
          <a:p>
            <a:pPr marL="342900" indent="-342900">
              <a:buFont typeface="+mj-lt"/>
              <a:buAutoNum type="arabicPeriod" startAt="2"/>
            </a:pPr>
            <a:r>
              <a:rPr lang="zh-TW" altLang="en-US" dirty="0" smtClean="0">
                <a:latin typeface="標楷體" pitchFamily="65" charset="-120"/>
                <a:ea typeface="標楷體" pitchFamily="65" charset="-120"/>
              </a:rPr>
              <a:t>本研究使用</a:t>
            </a:r>
            <a:r>
              <a:rPr lang="en-US" altLang="zh-TW" dirty="0" err="1" smtClean="0">
                <a:latin typeface="標楷體" pitchFamily="65" charset="-120"/>
                <a:ea typeface="標楷體" pitchFamily="65" charset="-120"/>
              </a:rPr>
              <a:t>Mandani</a:t>
            </a:r>
            <a:r>
              <a:rPr lang="zh-TW" altLang="en-US" dirty="0" smtClean="0">
                <a:latin typeface="標楷體" pitchFamily="65" charset="-120"/>
                <a:ea typeface="標楷體" pitchFamily="65" charset="-120"/>
              </a:rPr>
              <a:t>推論法，讓交易規則能得到合理的</a:t>
            </a:r>
            <a:endParaRPr lang="en-US" altLang="zh-TW" dirty="0" smtClean="0">
              <a:latin typeface="標楷體" pitchFamily="65" charset="-120"/>
              <a:ea typeface="標楷體" pitchFamily="65" charset="-120"/>
            </a:endParaRPr>
          </a:p>
          <a:p>
            <a:pPr marL="342900" indent="-342900"/>
            <a:r>
              <a:rPr lang="en-US" altLang="zh-TW" dirty="0" smtClean="0">
                <a:latin typeface="標楷體" pitchFamily="65" charset="-120"/>
                <a:ea typeface="標楷體" pitchFamily="65" charset="-120"/>
              </a:rPr>
              <a:t>	</a:t>
            </a:r>
            <a:r>
              <a:rPr lang="zh-TW" altLang="en-US" dirty="0" smtClean="0">
                <a:latin typeface="標楷體" pitchFamily="65" charset="-120"/>
                <a:ea typeface="標楷體" pitchFamily="65" charset="-120"/>
              </a:rPr>
              <a:t>解釋；加上本研究模型屬於非即時的系統，計算費時的</a:t>
            </a:r>
            <a:endParaRPr lang="en-US" altLang="zh-TW" dirty="0" smtClean="0">
              <a:latin typeface="標楷體" pitchFamily="65" charset="-120"/>
              <a:ea typeface="標楷體" pitchFamily="65" charset="-120"/>
            </a:endParaRPr>
          </a:p>
          <a:p>
            <a:pPr marL="342900" indent="-342900"/>
            <a:r>
              <a:rPr lang="en-US" altLang="zh-TW" dirty="0" smtClean="0">
                <a:latin typeface="標楷體" pitchFamily="65" charset="-120"/>
                <a:ea typeface="標楷體" pitchFamily="65" charset="-120"/>
              </a:rPr>
              <a:t>	</a:t>
            </a:r>
            <a:r>
              <a:rPr lang="zh-TW" altLang="en-US" dirty="0" smtClean="0">
                <a:latin typeface="標楷體" pitchFamily="65" charset="-120"/>
                <a:ea typeface="標楷體" pitchFamily="65" charset="-120"/>
              </a:rPr>
              <a:t>問題就不是那麼重要。</a:t>
            </a:r>
            <a:endParaRPr lang="en-US" altLang="zh-TW" dirty="0" smtClean="0">
              <a:latin typeface="標楷體" pitchFamily="65" charset="-120"/>
              <a:ea typeface="標楷體" pitchFamily="65" charset="-120"/>
            </a:endParaRPr>
          </a:p>
        </p:txBody>
      </p:sp>
      <p:sp>
        <p:nvSpPr>
          <p:cNvPr id="14" name="矩形 13"/>
          <p:cNvSpPr/>
          <p:nvPr/>
        </p:nvSpPr>
        <p:spPr>
          <a:xfrm>
            <a:off x="2786050" y="4857760"/>
            <a:ext cx="5429288" cy="185738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grpSp>
        <p:nvGrpSpPr>
          <p:cNvPr id="15" name="群組 14"/>
          <p:cNvGrpSpPr/>
          <p:nvPr/>
        </p:nvGrpSpPr>
        <p:grpSpPr>
          <a:xfrm>
            <a:off x="3000364" y="5260988"/>
            <a:ext cx="5000660" cy="1250165"/>
            <a:chOff x="1428728" y="2708920"/>
            <a:chExt cx="6286544" cy="1571636"/>
          </a:xfrm>
        </p:grpSpPr>
        <p:sp>
          <p:nvSpPr>
            <p:cNvPr id="16" name="矩形 15"/>
            <p:cNvSpPr/>
            <p:nvPr/>
          </p:nvSpPr>
          <p:spPr>
            <a:xfrm>
              <a:off x="1428728" y="2708920"/>
              <a:ext cx="1571636" cy="50006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1500" dirty="0" smtClean="0">
                  <a:latin typeface="標楷體" panose="03000509000000000000" pitchFamily="65" charset="-120"/>
                  <a:ea typeface="標楷體" panose="03000509000000000000" pitchFamily="65" charset="-120"/>
                </a:rPr>
                <a:t>模糊化</a:t>
              </a:r>
              <a:endParaRPr lang="zh-TW" altLang="en-US" sz="1500" dirty="0">
                <a:latin typeface="標楷體" panose="03000509000000000000" pitchFamily="65" charset="-120"/>
                <a:ea typeface="標楷體" panose="03000509000000000000" pitchFamily="65" charset="-120"/>
              </a:endParaRPr>
            </a:p>
          </p:txBody>
        </p:sp>
        <p:sp>
          <p:nvSpPr>
            <p:cNvPr id="17" name="矩形 16"/>
            <p:cNvSpPr/>
            <p:nvPr/>
          </p:nvSpPr>
          <p:spPr>
            <a:xfrm>
              <a:off x="3786182" y="2708920"/>
              <a:ext cx="1571636" cy="50006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1500" dirty="0" smtClean="0">
                  <a:latin typeface="標楷體" panose="03000509000000000000" pitchFamily="65" charset="-120"/>
                  <a:ea typeface="標楷體" panose="03000509000000000000" pitchFamily="65" charset="-120"/>
                </a:rPr>
                <a:t>模糊推論</a:t>
              </a:r>
              <a:endParaRPr lang="en-US" altLang="zh-TW" sz="1500" dirty="0" smtClean="0">
                <a:latin typeface="標楷體" panose="03000509000000000000" pitchFamily="65" charset="-120"/>
                <a:ea typeface="標楷體" panose="03000509000000000000" pitchFamily="65" charset="-120"/>
              </a:endParaRPr>
            </a:p>
            <a:p>
              <a:pPr algn="ctr"/>
              <a:r>
                <a:rPr lang="zh-TW" altLang="en-US" sz="1500" dirty="0" smtClean="0">
                  <a:latin typeface="標楷體" panose="03000509000000000000" pitchFamily="65" charset="-120"/>
                  <a:ea typeface="標楷體" panose="03000509000000000000" pitchFamily="65" charset="-120"/>
                </a:rPr>
                <a:t>引擎</a:t>
              </a:r>
              <a:endParaRPr lang="zh-TW" altLang="en-US" sz="1500" dirty="0">
                <a:latin typeface="標楷體" panose="03000509000000000000" pitchFamily="65" charset="-120"/>
                <a:ea typeface="標楷體" panose="03000509000000000000" pitchFamily="65" charset="-120"/>
              </a:endParaRPr>
            </a:p>
          </p:txBody>
        </p:sp>
        <p:sp>
          <p:nvSpPr>
            <p:cNvPr id="18" name="矩形 17"/>
            <p:cNvSpPr/>
            <p:nvPr/>
          </p:nvSpPr>
          <p:spPr>
            <a:xfrm>
              <a:off x="6143636" y="2708920"/>
              <a:ext cx="1571636" cy="50006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1500" dirty="0" smtClean="0">
                  <a:latin typeface="標楷體" panose="03000509000000000000" pitchFamily="65" charset="-120"/>
                  <a:ea typeface="標楷體" panose="03000509000000000000" pitchFamily="65" charset="-120"/>
                </a:rPr>
                <a:t>解模糊化</a:t>
              </a:r>
              <a:endParaRPr lang="zh-TW" altLang="en-US" sz="1500" dirty="0">
                <a:latin typeface="標楷體" panose="03000509000000000000" pitchFamily="65" charset="-120"/>
                <a:ea typeface="標楷體" panose="03000509000000000000" pitchFamily="65" charset="-120"/>
              </a:endParaRPr>
            </a:p>
          </p:txBody>
        </p:sp>
        <p:sp>
          <p:nvSpPr>
            <p:cNvPr id="19" name="矩形 18"/>
            <p:cNvSpPr/>
            <p:nvPr/>
          </p:nvSpPr>
          <p:spPr>
            <a:xfrm>
              <a:off x="3786182" y="3780490"/>
              <a:ext cx="1571636" cy="50006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1500" dirty="0" smtClean="0">
                  <a:latin typeface="標楷體" panose="03000509000000000000" pitchFamily="65" charset="-120"/>
                  <a:ea typeface="標楷體" panose="03000509000000000000" pitchFamily="65" charset="-120"/>
                </a:rPr>
                <a:t>規則庫</a:t>
              </a:r>
              <a:endParaRPr lang="zh-TW" altLang="en-US" sz="1500" dirty="0">
                <a:latin typeface="標楷體" panose="03000509000000000000" pitchFamily="65" charset="-120"/>
                <a:ea typeface="標楷體" panose="03000509000000000000" pitchFamily="65" charset="-120"/>
              </a:endParaRPr>
            </a:p>
          </p:txBody>
        </p:sp>
        <p:cxnSp>
          <p:nvCxnSpPr>
            <p:cNvPr id="20" name="直線單箭頭接點 19"/>
            <p:cNvCxnSpPr>
              <a:stCxn id="16" idx="3"/>
              <a:endCxn id="17" idx="1"/>
            </p:cNvCxnSpPr>
            <p:nvPr/>
          </p:nvCxnSpPr>
          <p:spPr>
            <a:xfrm>
              <a:off x="3000364" y="2958953"/>
              <a:ext cx="78581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直線單箭頭接點 20"/>
            <p:cNvCxnSpPr>
              <a:stCxn id="17" idx="3"/>
              <a:endCxn id="18" idx="1"/>
            </p:cNvCxnSpPr>
            <p:nvPr/>
          </p:nvCxnSpPr>
          <p:spPr>
            <a:xfrm>
              <a:off x="5357818" y="2958953"/>
              <a:ext cx="78581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線單箭頭接點 21"/>
            <p:cNvCxnSpPr/>
            <p:nvPr/>
          </p:nvCxnSpPr>
          <p:spPr>
            <a:xfrm rot="5400000">
              <a:off x="3929058" y="3494738"/>
              <a:ext cx="571504"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直線單箭頭接點 22"/>
            <p:cNvCxnSpPr/>
            <p:nvPr/>
          </p:nvCxnSpPr>
          <p:spPr>
            <a:xfrm rot="5400000" flipH="1" flipV="1">
              <a:off x="4714876" y="3494738"/>
              <a:ext cx="571504"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24" name="文字方塊 23"/>
          <p:cNvSpPr txBox="1"/>
          <p:nvPr/>
        </p:nvSpPr>
        <p:spPr>
          <a:xfrm>
            <a:off x="2928926" y="4857760"/>
            <a:ext cx="1107996" cy="369332"/>
          </a:xfrm>
          <a:prstGeom prst="rect">
            <a:avLst/>
          </a:prstGeom>
          <a:noFill/>
        </p:spPr>
        <p:txBody>
          <a:bodyPr wrap="none" rtlCol="0">
            <a:spAutoFit/>
          </a:bodyPr>
          <a:lstStyle/>
          <a:p>
            <a:r>
              <a:rPr lang="zh-TW" altLang="en-US" b="1" dirty="0" smtClean="0">
                <a:latin typeface="標楷體" pitchFamily="65" charset="-120"/>
                <a:ea typeface="標楷體" pitchFamily="65" charset="-120"/>
              </a:rPr>
              <a:t>模糊系統</a:t>
            </a:r>
            <a:endParaRPr lang="zh-TW" altLang="en-US" b="1" dirty="0">
              <a:latin typeface="標楷體" pitchFamily="65" charset="-120"/>
              <a:ea typeface="標楷體" pitchFamily="65" charset="-120"/>
            </a:endParaRPr>
          </a:p>
        </p:txBody>
      </p:sp>
      <p:sp>
        <p:nvSpPr>
          <p:cNvPr id="25" name="向下箭號圖說文字 24"/>
          <p:cNvSpPr/>
          <p:nvPr/>
        </p:nvSpPr>
        <p:spPr>
          <a:xfrm>
            <a:off x="5000628" y="4143380"/>
            <a:ext cx="1071570" cy="928694"/>
          </a:xfrm>
          <a:prstGeom prst="downArrowCallo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28" name="文字方塊 27"/>
          <p:cNvSpPr txBox="1"/>
          <p:nvPr/>
        </p:nvSpPr>
        <p:spPr>
          <a:xfrm>
            <a:off x="9001156" y="3714752"/>
            <a:ext cx="184731" cy="369332"/>
          </a:xfrm>
          <a:prstGeom prst="rect">
            <a:avLst/>
          </a:prstGeom>
          <a:noFill/>
        </p:spPr>
        <p:txBody>
          <a:bodyPr wrap="none" rtlCol="0">
            <a:spAutoFit/>
          </a:bodyPr>
          <a:lstStyle/>
          <a:p>
            <a:endParaRPr lang="zh-TW" altLang="en-US" dirty="0"/>
          </a:p>
        </p:txBody>
      </p:sp>
      <p:sp>
        <p:nvSpPr>
          <p:cNvPr id="29" name="文字方塊 28"/>
          <p:cNvSpPr txBox="1"/>
          <p:nvPr/>
        </p:nvSpPr>
        <p:spPr>
          <a:xfrm>
            <a:off x="4954590" y="4278318"/>
            <a:ext cx="1223412" cy="369332"/>
          </a:xfrm>
          <a:prstGeom prst="rect">
            <a:avLst/>
          </a:prstGeom>
          <a:noFill/>
        </p:spPr>
        <p:txBody>
          <a:bodyPr wrap="none" rtlCol="0">
            <a:spAutoFit/>
          </a:bodyPr>
          <a:lstStyle/>
          <a:p>
            <a:r>
              <a:rPr lang="en-US" altLang="zh-TW" dirty="0" err="1" smtClean="0">
                <a:latin typeface="標楷體" pitchFamily="65" charset="-120"/>
                <a:ea typeface="標楷體" pitchFamily="65" charset="-120"/>
              </a:rPr>
              <a:t>Mamdani</a:t>
            </a:r>
            <a:r>
              <a:rPr lang="zh-TW" altLang="en-US" dirty="0" smtClean="0">
                <a:latin typeface="標楷體" pitchFamily="65" charset="-120"/>
                <a:ea typeface="標楷體" pitchFamily="65" charset="-120"/>
              </a:rPr>
              <a:t>法</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blinds(horizontal)">
                                      <p:cBhvr>
                                        <p:cTn id="10" dur="500"/>
                                        <p:tgtEl>
                                          <p:spTgt spid="1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blinds(horizontal)">
                                      <p:cBhvr>
                                        <p:cTn id="13" dur="500"/>
                                        <p:tgtEl>
                                          <p:spTgt spid="1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2">
                                            <p:txEl>
                                              <p:pRg st="4" end="4"/>
                                            </p:txEl>
                                          </p:spTgt>
                                        </p:tgtEl>
                                        <p:attrNameLst>
                                          <p:attrName>style.visibility</p:attrName>
                                        </p:attrNameLst>
                                      </p:cBhvr>
                                      <p:to>
                                        <p:strVal val="visible"/>
                                      </p:to>
                                    </p:set>
                                    <p:animEffect transition="in" filter="blinds(horizontal)">
                                      <p:cBhvr>
                                        <p:cTn id="18" dur="500"/>
                                        <p:tgtEl>
                                          <p:spTgt spid="12">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2">
                                            <p:txEl>
                                              <p:pRg st="5" end="5"/>
                                            </p:txEl>
                                          </p:spTgt>
                                        </p:tgtEl>
                                        <p:attrNameLst>
                                          <p:attrName>style.visibility</p:attrName>
                                        </p:attrNameLst>
                                      </p:cBhvr>
                                      <p:to>
                                        <p:strVal val="visible"/>
                                      </p:to>
                                    </p:set>
                                    <p:animEffect transition="in" filter="blinds(horizontal)">
                                      <p:cBhvr>
                                        <p:cTn id="21" dur="500"/>
                                        <p:tgtEl>
                                          <p:spTgt spid="12">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2">
                                            <p:txEl>
                                              <p:pRg st="6" end="6"/>
                                            </p:txEl>
                                          </p:spTgt>
                                        </p:tgtEl>
                                        <p:attrNameLst>
                                          <p:attrName>style.visibility</p:attrName>
                                        </p:attrNameLst>
                                      </p:cBhvr>
                                      <p:to>
                                        <p:strVal val="visible"/>
                                      </p:to>
                                    </p:set>
                                    <p:animEffect transition="in" filter="blinds(horizontal)">
                                      <p:cBhvr>
                                        <p:cTn id="24" dur="500"/>
                                        <p:tgtEl>
                                          <p:spTgt spid="12">
                                            <p:txEl>
                                              <p:pRg st="6" end="6"/>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blinds(horizontal)">
                                      <p:cBhvr>
                                        <p:cTn id="27" dur="500"/>
                                        <p:tgtEl>
                                          <p:spTgt spid="25"/>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blinds(horizontal)">
                                      <p:cBhvr>
                                        <p:cTn id="3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071688" y="274638"/>
            <a:ext cx="6615112" cy="1143000"/>
          </a:xfrm>
        </p:spPr>
        <p:txBody>
          <a:bodyPr rtlCol="0">
            <a:normAutofit/>
          </a:bodyPr>
          <a:lstStyle/>
          <a:p>
            <a:pPr algn="l" eaLnBrk="1" fontAlgn="auto" hangingPunct="1">
              <a:spcAft>
                <a:spcPts val="0"/>
              </a:spcAft>
              <a:defRPr/>
            </a:pPr>
            <a:r>
              <a:rPr lang="zh-TW" altLang="en-US" dirty="0" smtClean="0">
                <a:latin typeface="標楷體" pitchFamily="65" charset="-120"/>
                <a:ea typeface="標楷體" pitchFamily="65" charset="-120"/>
              </a:rPr>
              <a:t>第一章 緒論</a:t>
            </a:r>
            <a:endParaRPr lang="fr-CA" dirty="0" smtClean="0">
              <a:latin typeface="標楷體" pitchFamily="65" charset="-120"/>
              <a:ea typeface="標楷體" pitchFamily="65" charset="-120"/>
            </a:endParaRPr>
          </a:p>
        </p:txBody>
      </p:sp>
      <p:sp>
        <p:nvSpPr>
          <p:cNvPr id="3" name="Espace réservé du contenu 2"/>
          <p:cNvSpPr>
            <a:spLocks noGrp="1"/>
          </p:cNvSpPr>
          <p:nvPr>
            <p:ph idx="1"/>
          </p:nvPr>
        </p:nvSpPr>
        <p:spPr>
          <a:xfrm>
            <a:off x="2071688" y="1600200"/>
            <a:ext cx="6615112" cy="4525963"/>
          </a:xfrm>
        </p:spPr>
        <p:txBody>
          <a:bodyPr rtlCol="0">
            <a:normAutofit/>
          </a:bodyPr>
          <a:lstStyle/>
          <a:p>
            <a:pPr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第一節 研究背景與動機</a:t>
            </a:r>
          </a:p>
          <a:p>
            <a:pPr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第二節 研究問題與</a:t>
            </a:r>
            <a:r>
              <a:rPr lang="zh-TW" altLang="en-US" dirty="0" smtClean="0">
                <a:latin typeface="標楷體" pitchFamily="65" charset="-120"/>
                <a:ea typeface="標楷體" pitchFamily="65" charset="-120"/>
              </a:rPr>
              <a:t>目的</a:t>
            </a:r>
            <a:endParaRPr lang="zh-TW" altLang="en-US" dirty="0" smtClean="0">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re 1"/>
          <p:cNvSpPr>
            <a:spLocks noGrp="1"/>
          </p:cNvSpPr>
          <p:nvPr>
            <p:ph type="title"/>
          </p:nvPr>
        </p:nvSpPr>
        <p:spPr>
          <a:xfrm>
            <a:off x="457200" y="274638"/>
            <a:ext cx="8229600" cy="1143000"/>
          </a:xfrm>
        </p:spPr>
        <p:txBody>
          <a:bodyPr rtlCol="0">
            <a:normAutofit/>
          </a:bodyPr>
          <a:lstStyle/>
          <a:p>
            <a:pPr eaLnBrk="1" fontAlgn="auto" hangingPunct="1">
              <a:spcAft>
                <a:spcPts val="0"/>
              </a:spcAft>
              <a:defRPr/>
            </a:pPr>
            <a:r>
              <a:rPr lang="zh-TW" altLang="en-US" dirty="0" smtClean="0">
                <a:latin typeface="標楷體" pitchFamily="65" charset="-120"/>
                <a:ea typeface="標楷體" pitchFamily="65" charset="-120"/>
              </a:rPr>
              <a:t>    </a:t>
            </a:r>
            <a:r>
              <a:rPr lang="zh-TW" altLang="en-US" sz="3400" dirty="0" smtClean="0">
                <a:latin typeface="標楷體" pitchFamily="65" charset="-120"/>
                <a:ea typeface="標楷體" pitchFamily="65" charset="-120"/>
              </a:rPr>
              <a:t>第三節 </a:t>
            </a:r>
            <a:r>
              <a:rPr lang="en-US" altLang="zh-TW" sz="3400" dirty="0" smtClean="0">
                <a:latin typeface="標楷體" pitchFamily="65" charset="-120"/>
                <a:ea typeface="標楷體" pitchFamily="65" charset="-120"/>
              </a:rPr>
              <a:t>Fuzzy</a:t>
            </a:r>
            <a:r>
              <a:rPr lang="zh-TW" altLang="en-US" sz="3400" dirty="0" smtClean="0">
                <a:latin typeface="標楷體" pitchFamily="65" charset="-120"/>
                <a:ea typeface="標楷體" pitchFamily="65" charset="-120"/>
              </a:rPr>
              <a:t>指標模糊化模組設計</a:t>
            </a:r>
            <a:endParaRPr lang="fr-CA" sz="3400" dirty="0" smtClean="0">
              <a:latin typeface="標楷體" pitchFamily="65" charset="-120"/>
              <a:ea typeface="標楷體" pitchFamily="65" charset="-120"/>
            </a:endParaRPr>
          </a:p>
        </p:txBody>
      </p:sp>
      <p:sp>
        <p:nvSpPr>
          <p:cNvPr id="7" name="圓角矩形 6"/>
          <p:cNvSpPr/>
          <p:nvPr/>
        </p:nvSpPr>
        <p:spPr>
          <a:xfrm>
            <a:off x="709586" y="2209840"/>
            <a:ext cx="1643074" cy="71438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latin typeface="標楷體" pitchFamily="65" charset="-120"/>
                <a:ea typeface="標楷體" pitchFamily="65" charset="-120"/>
              </a:rPr>
              <a:t>建立歸屬函數</a:t>
            </a:r>
            <a:endParaRPr lang="zh-TW" altLang="en-US" dirty="0">
              <a:latin typeface="標楷體" pitchFamily="65" charset="-120"/>
              <a:ea typeface="標楷體" pitchFamily="65" charset="-120"/>
            </a:endParaRPr>
          </a:p>
        </p:txBody>
      </p:sp>
      <p:sp>
        <p:nvSpPr>
          <p:cNvPr id="8" name="圓角矩形 7"/>
          <p:cNvSpPr/>
          <p:nvPr/>
        </p:nvSpPr>
        <p:spPr>
          <a:xfrm>
            <a:off x="709586" y="3067096"/>
            <a:ext cx="1643074" cy="71438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latin typeface="標楷體" pitchFamily="65" charset="-120"/>
                <a:ea typeface="標楷體" pitchFamily="65" charset="-120"/>
              </a:rPr>
              <a:t>模糊化</a:t>
            </a:r>
            <a:endParaRPr lang="zh-TW" altLang="en-US" dirty="0">
              <a:latin typeface="標楷體" pitchFamily="65" charset="-120"/>
              <a:ea typeface="標楷體" pitchFamily="65" charset="-120"/>
            </a:endParaRPr>
          </a:p>
        </p:txBody>
      </p:sp>
      <p:sp>
        <p:nvSpPr>
          <p:cNvPr id="9" name="圓角矩形 8"/>
          <p:cNvSpPr/>
          <p:nvPr/>
        </p:nvSpPr>
        <p:spPr>
          <a:xfrm>
            <a:off x="709586" y="3924352"/>
            <a:ext cx="1643074" cy="71438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latin typeface="標楷體" pitchFamily="65" charset="-120"/>
                <a:ea typeface="標楷體" pitchFamily="65" charset="-120"/>
              </a:rPr>
              <a:t>建立規則庫</a:t>
            </a:r>
            <a:endParaRPr lang="zh-TW" altLang="en-US" dirty="0">
              <a:latin typeface="標楷體" pitchFamily="65" charset="-120"/>
              <a:ea typeface="標楷體" pitchFamily="65" charset="-120"/>
            </a:endParaRPr>
          </a:p>
        </p:txBody>
      </p:sp>
      <p:sp>
        <p:nvSpPr>
          <p:cNvPr id="10" name="圓角矩形 9"/>
          <p:cNvSpPr/>
          <p:nvPr/>
        </p:nvSpPr>
        <p:spPr>
          <a:xfrm>
            <a:off x="709586" y="4781608"/>
            <a:ext cx="1643074" cy="71438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b="1" dirty="0" smtClean="0">
                <a:latin typeface="標楷體" pitchFamily="65" charset="-120"/>
                <a:ea typeface="標楷體" pitchFamily="65" charset="-120"/>
              </a:rPr>
              <a:t>模糊推論</a:t>
            </a:r>
            <a:endParaRPr lang="zh-TW" altLang="en-US" b="1" dirty="0">
              <a:latin typeface="標楷體" pitchFamily="65" charset="-120"/>
              <a:ea typeface="標楷體" pitchFamily="65" charset="-120"/>
            </a:endParaRPr>
          </a:p>
        </p:txBody>
      </p:sp>
      <p:sp>
        <p:nvSpPr>
          <p:cNvPr id="11" name="圓角矩形 10"/>
          <p:cNvSpPr/>
          <p:nvPr/>
        </p:nvSpPr>
        <p:spPr>
          <a:xfrm>
            <a:off x="709586" y="5638840"/>
            <a:ext cx="1643074" cy="71438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b="1" dirty="0" smtClean="0">
                <a:latin typeface="標楷體" pitchFamily="65" charset="-120"/>
                <a:ea typeface="標楷體" pitchFamily="65" charset="-120"/>
              </a:rPr>
              <a:t>解模糊化</a:t>
            </a:r>
            <a:endParaRPr lang="zh-TW" altLang="en-US" b="1" dirty="0">
              <a:latin typeface="標楷體" pitchFamily="65" charset="-120"/>
              <a:ea typeface="標楷體" pitchFamily="65" charset="-120"/>
            </a:endParaRPr>
          </a:p>
        </p:txBody>
      </p:sp>
      <p:sp>
        <p:nvSpPr>
          <p:cNvPr id="12" name="文字方塊 11"/>
          <p:cNvSpPr txBox="1"/>
          <p:nvPr/>
        </p:nvSpPr>
        <p:spPr>
          <a:xfrm>
            <a:off x="2786050" y="2428868"/>
            <a:ext cx="5262979" cy="646331"/>
          </a:xfrm>
          <a:prstGeom prst="rect">
            <a:avLst/>
          </a:prstGeom>
          <a:noFill/>
        </p:spPr>
        <p:txBody>
          <a:bodyPr wrap="none" rtlCol="0">
            <a:spAutoFit/>
          </a:bodyPr>
          <a:lstStyle/>
          <a:p>
            <a:r>
              <a:rPr lang="zh-TW" altLang="en-US" dirty="0" smtClean="0">
                <a:latin typeface="標楷體" pitchFamily="65" charset="-120"/>
                <a:ea typeface="標楷體" pitchFamily="65" charset="-120"/>
              </a:rPr>
              <a:t>本研究採用經常使用的重心法，雖然計算較耗時，</a:t>
            </a:r>
            <a:endParaRPr lang="en-US" altLang="zh-TW" dirty="0" smtClean="0">
              <a:latin typeface="標楷體" pitchFamily="65" charset="-120"/>
              <a:ea typeface="標楷體" pitchFamily="65" charset="-120"/>
            </a:endParaRPr>
          </a:p>
          <a:p>
            <a:r>
              <a:rPr lang="zh-TW" altLang="en-US" dirty="0" smtClean="0">
                <a:latin typeface="標楷體" pitchFamily="65" charset="-120"/>
                <a:ea typeface="標楷體" pitchFamily="65" charset="-120"/>
              </a:rPr>
              <a:t>但是能得到較準確的輸出結果。</a:t>
            </a:r>
          </a:p>
        </p:txBody>
      </p:sp>
      <p:sp>
        <p:nvSpPr>
          <p:cNvPr id="14" name="矩形 13"/>
          <p:cNvSpPr/>
          <p:nvPr/>
        </p:nvSpPr>
        <p:spPr>
          <a:xfrm>
            <a:off x="2786050" y="4286256"/>
            <a:ext cx="5429288" cy="185738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grpSp>
        <p:nvGrpSpPr>
          <p:cNvPr id="2" name="群組 14"/>
          <p:cNvGrpSpPr/>
          <p:nvPr/>
        </p:nvGrpSpPr>
        <p:grpSpPr>
          <a:xfrm>
            <a:off x="3000364" y="4689484"/>
            <a:ext cx="5000660" cy="1250165"/>
            <a:chOff x="1428728" y="2708920"/>
            <a:chExt cx="6286544" cy="1571636"/>
          </a:xfrm>
        </p:grpSpPr>
        <p:sp>
          <p:nvSpPr>
            <p:cNvPr id="16" name="矩形 15"/>
            <p:cNvSpPr/>
            <p:nvPr/>
          </p:nvSpPr>
          <p:spPr>
            <a:xfrm>
              <a:off x="1428728" y="2708920"/>
              <a:ext cx="1571636" cy="50006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1500" dirty="0" smtClean="0">
                  <a:latin typeface="標楷體" panose="03000509000000000000" pitchFamily="65" charset="-120"/>
                  <a:ea typeface="標楷體" panose="03000509000000000000" pitchFamily="65" charset="-120"/>
                </a:rPr>
                <a:t>模糊化</a:t>
              </a:r>
              <a:endParaRPr lang="zh-TW" altLang="en-US" sz="1500" dirty="0">
                <a:latin typeface="標楷體" panose="03000509000000000000" pitchFamily="65" charset="-120"/>
                <a:ea typeface="標楷體" panose="03000509000000000000" pitchFamily="65" charset="-120"/>
              </a:endParaRPr>
            </a:p>
          </p:txBody>
        </p:sp>
        <p:sp>
          <p:nvSpPr>
            <p:cNvPr id="17" name="矩形 16"/>
            <p:cNvSpPr/>
            <p:nvPr/>
          </p:nvSpPr>
          <p:spPr>
            <a:xfrm>
              <a:off x="3786182" y="2708920"/>
              <a:ext cx="1571636" cy="50006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1500" dirty="0" smtClean="0">
                  <a:latin typeface="標楷體" panose="03000509000000000000" pitchFamily="65" charset="-120"/>
                  <a:ea typeface="標楷體" panose="03000509000000000000" pitchFamily="65" charset="-120"/>
                </a:rPr>
                <a:t>模糊推論</a:t>
              </a:r>
            </a:p>
            <a:p>
              <a:pPr algn="ctr"/>
              <a:r>
                <a:rPr lang="zh-TW" altLang="en-US" sz="1500" dirty="0" smtClean="0">
                  <a:latin typeface="標楷體" panose="03000509000000000000" pitchFamily="65" charset="-120"/>
                  <a:ea typeface="標楷體" panose="03000509000000000000" pitchFamily="65" charset="-120"/>
                </a:rPr>
                <a:t>引擎</a:t>
              </a:r>
              <a:endParaRPr lang="zh-TW" altLang="en-US" sz="1500" dirty="0">
                <a:latin typeface="標楷體" panose="03000509000000000000" pitchFamily="65" charset="-120"/>
                <a:ea typeface="標楷體" panose="03000509000000000000" pitchFamily="65" charset="-120"/>
              </a:endParaRPr>
            </a:p>
          </p:txBody>
        </p:sp>
        <p:sp>
          <p:nvSpPr>
            <p:cNvPr id="18" name="矩形 17"/>
            <p:cNvSpPr/>
            <p:nvPr/>
          </p:nvSpPr>
          <p:spPr>
            <a:xfrm>
              <a:off x="6143636" y="2708920"/>
              <a:ext cx="1571636" cy="50006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1500" dirty="0" smtClean="0">
                  <a:latin typeface="標楷體" panose="03000509000000000000" pitchFamily="65" charset="-120"/>
                  <a:ea typeface="標楷體" panose="03000509000000000000" pitchFamily="65" charset="-120"/>
                </a:rPr>
                <a:t>解模糊化</a:t>
              </a:r>
              <a:endParaRPr lang="zh-TW" altLang="en-US" sz="1500" dirty="0">
                <a:latin typeface="標楷體" panose="03000509000000000000" pitchFamily="65" charset="-120"/>
                <a:ea typeface="標楷體" panose="03000509000000000000" pitchFamily="65" charset="-120"/>
              </a:endParaRPr>
            </a:p>
          </p:txBody>
        </p:sp>
        <p:sp>
          <p:nvSpPr>
            <p:cNvPr id="19" name="矩形 18"/>
            <p:cNvSpPr/>
            <p:nvPr/>
          </p:nvSpPr>
          <p:spPr>
            <a:xfrm>
              <a:off x="3786182" y="3780490"/>
              <a:ext cx="1571636" cy="50006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1500" dirty="0" smtClean="0">
                  <a:latin typeface="標楷體" panose="03000509000000000000" pitchFamily="65" charset="-120"/>
                  <a:ea typeface="標楷體" panose="03000509000000000000" pitchFamily="65" charset="-120"/>
                </a:rPr>
                <a:t>規則庫</a:t>
              </a:r>
              <a:endParaRPr lang="zh-TW" altLang="en-US" sz="1500" dirty="0">
                <a:latin typeface="標楷體" panose="03000509000000000000" pitchFamily="65" charset="-120"/>
                <a:ea typeface="標楷體" panose="03000509000000000000" pitchFamily="65" charset="-120"/>
              </a:endParaRPr>
            </a:p>
          </p:txBody>
        </p:sp>
        <p:cxnSp>
          <p:nvCxnSpPr>
            <p:cNvPr id="20" name="直線單箭頭接點 19"/>
            <p:cNvCxnSpPr>
              <a:stCxn id="16" idx="3"/>
              <a:endCxn id="17" idx="1"/>
            </p:cNvCxnSpPr>
            <p:nvPr/>
          </p:nvCxnSpPr>
          <p:spPr>
            <a:xfrm>
              <a:off x="3000364" y="2958953"/>
              <a:ext cx="78581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直線單箭頭接點 20"/>
            <p:cNvCxnSpPr>
              <a:stCxn id="17" idx="3"/>
              <a:endCxn id="18" idx="1"/>
            </p:cNvCxnSpPr>
            <p:nvPr/>
          </p:nvCxnSpPr>
          <p:spPr>
            <a:xfrm>
              <a:off x="5357818" y="2958953"/>
              <a:ext cx="78581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線單箭頭接點 21"/>
            <p:cNvCxnSpPr/>
            <p:nvPr/>
          </p:nvCxnSpPr>
          <p:spPr>
            <a:xfrm rot="5400000">
              <a:off x="3929058" y="3494738"/>
              <a:ext cx="571504"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直線單箭頭接點 22"/>
            <p:cNvCxnSpPr/>
            <p:nvPr/>
          </p:nvCxnSpPr>
          <p:spPr>
            <a:xfrm rot="5400000" flipH="1" flipV="1">
              <a:off x="4714876" y="3494738"/>
              <a:ext cx="571504"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24" name="文字方塊 23"/>
          <p:cNvSpPr txBox="1"/>
          <p:nvPr/>
        </p:nvSpPr>
        <p:spPr>
          <a:xfrm>
            <a:off x="2928926" y="4286256"/>
            <a:ext cx="1107996" cy="369332"/>
          </a:xfrm>
          <a:prstGeom prst="rect">
            <a:avLst/>
          </a:prstGeom>
          <a:noFill/>
        </p:spPr>
        <p:txBody>
          <a:bodyPr wrap="none" rtlCol="0">
            <a:spAutoFit/>
          </a:bodyPr>
          <a:lstStyle/>
          <a:p>
            <a:r>
              <a:rPr lang="zh-TW" altLang="en-US" b="1" dirty="0" smtClean="0">
                <a:latin typeface="標楷體" pitchFamily="65" charset="-120"/>
                <a:ea typeface="標楷體" pitchFamily="65" charset="-120"/>
              </a:rPr>
              <a:t>模糊系統</a:t>
            </a:r>
            <a:endParaRPr lang="zh-TW" altLang="en-US" b="1" dirty="0">
              <a:latin typeface="標楷體" pitchFamily="65" charset="-120"/>
              <a:ea typeface="標楷體" pitchFamily="65" charset="-120"/>
            </a:endParaRPr>
          </a:p>
        </p:txBody>
      </p:sp>
      <p:sp>
        <p:nvSpPr>
          <p:cNvPr id="27" name="向下箭號圖說文字 26"/>
          <p:cNvSpPr/>
          <p:nvPr/>
        </p:nvSpPr>
        <p:spPr>
          <a:xfrm>
            <a:off x="6786578" y="3571876"/>
            <a:ext cx="1071570" cy="928694"/>
          </a:xfrm>
          <a:prstGeom prst="downArrowCallo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8" name="文字方塊 27"/>
          <p:cNvSpPr txBox="1"/>
          <p:nvPr/>
        </p:nvSpPr>
        <p:spPr>
          <a:xfrm>
            <a:off x="9001156" y="3714752"/>
            <a:ext cx="184731" cy="369332"/>
          </a:xfrm>
          <a:prstGeom prst="rect">
            <a:avLst/>
          </a:prstGeom>
          <a:noFill/>
        </p:spPr>
        <p:txBody>
          <a:bodyPr wrap="none" rtlCol="0">
            <a:spAutoFit/>
          </a:bodyPr>
          <a:lstStyle/>
          <a:p>
            <a:endParaRPr lang="zh-TW" altLang="en-US" dirty="0"/>
          </a:p>
        </p:txBody>
      </p:sp>
      <p:sp>
        <p:nvSpPr>
          <p:cNvPr id="30" name="文字方塊 29"/>
          <p:cNvSpPr txBox="1"/>
          <p:nvPr/>
        </p:nvSpPr>
        <p:spPr>
          <a:xfrm>
            <a:off x="6883416" y="3694114"/>
            <a:ext cx="877163" cy="369332"/>
          </a:xfrm>
          <a:prstGeom prst="rect">
            <a:avLst/>
          </a:prstGeom>
          <a:noFill/>
        </p:spPr>
        <p:txBody>
          <a:bodyPr wrap="none" rtlCol="0">
            <a:spAutoFit/>
          </a:bodyPr>
          <a:lstStyle/>
          <a:p>
            <a:r>
              <a:rPr lang="zh-TW" altLang="en-US" dirty="0" smtClean="0">
                <a:latin typeface="標楷體" pitchFamily="65" charset="-120"/>
                <a:ea typeface="標楷體" pitchFamily="65" charset="-120"/>
              </a:rPr>
              <a:t>重心法</a:t>
            </a:r>
            <a:endParaRPr lang="zh-TW" altLang="en-US" dirty="0">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re 1"/>
          <p:cNvSpPr>
            <a:spLocks noGrp="1"/>
          </p:cNvSpPr>
          <p:nvPr>
            <p:ph type="title"/>
          </p:nvPr>
        </p:nvSpPr>
        <p:spPr>
          <a:xfrm>
            <a:off x="457200" y="274638"/>
            <a:ext cx="8229600" cy="1143000"/>
          </a:xfrm>
        </p:spPr>
        <p:txBody>
          <a:bodyPr rtlCol="0">
            <a:normAutofit/>
          </a:bodyPr>
          <a:lstStyle/>
          <a:p>
            <a:pPr eaLnBrk="1" fontAlgn="auto" hangingPunct="1">
              <a:spcAft>
                <a:spcPts val="0"/>
              </a:spcAft>
              <a:defRPr/>
            </a:pPr>
            <a:r>
              <a:rPr lang="zh-TW" altLang="en-US" dirty="0" smtClean="0">
                <a:latin typeface="標楷體" pitchFamily="65" charset="-120"/>
                <a:ea typeface="標楷體" pitchFamily="65" charset="-120"/>
              </a:rPr>
              <a:t>    </a:t>
            </a:r>
            <a:r>
              <a:rPr lang="zh-TW" altLang="en-US" sz="3400" dirty="0" smtClean="0">
                <a:latin typeface="標楷體" pitchFamily="65" charset="-120"/>
                <a:ea typeface="標楷體" pitchFamily="65" charset="-120"/>
              </a:rPr>
              <a:t>第三節 </a:t>
            </a:r>
            <a:r>
              <a:rPr lang="en-US" altLang="zh-TW" sz="3400" dirty="0" smtClean="0">
                <a:latin typeface="標楷體" pitchFamily="65" charset="-120"/>
                <a:ea typeface="標楷體" pitchFamily="65" charset="-120"/>
              </a:rPr>
              <a:t>Fuzzy</a:t>
            </a:r>
            <a:r>
              <a:rPr lang="zh-TW" altLang="en-US" sz="3400" dirty="0" smtClean="0">
                <a:latin typeface="標楷體" pitchFamily="65" charset="-120"/>
                <a:ea typeface="標楷體" pitchFamily="65" charset="-120"/>
              </a:rPr>
              <a:t>指標模糊化模組設計</a:t>
            </a:r>
            <a:endParaRPr lang="fr-CA" sz="3400" dirty="0" smtClean="0">
              <a:latin typeface="標楷體" pitchFamily="65" charset="-120"/>
              <a:ea typeface="標楷體" pitchFamily="65" charset="-120"/>
            </a:endParaRPr>
          </a:p>
        </p:txBody>
      </p:sp>
      <p:sp>
        <p:nvSpPr>
          <p:cNvPr id="14" name="矩形 13"/>
          <p:cNvSpPr/>
          <p:nvPr/>
        </p:nvSpPr>
        <p:spPr>
          <a:xfrm>
            <a:off x="2000232" y="2786058"/>
            <a:ext cx="5929354" cy="214314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b="1"/>
          </a:p>
        </p:txBody>
      </p:sp>
      <p:grpSp>
        <p:nvGrpSpPr>
          <p:cNvPr id="2" name="群組 14"/>
          <p:cNvGrpSpPr/>
          <p:nvPr/>
        </p:nvGrpSpPr>
        <p:grpSpPr>
          <a:xfrm>
            <a:off x="2205632" y="3343824"/>
            <a:ext cx="5503292" cy="1442498"/>
            <a:chOff x="1428728" y="2708920"/>
            <a:chExt cx="5995967" cy="1571636"/>
          </a:xfrm>
        </p:grpSpPr>
        <p:sp>
          <p:nvSpPr>
            <p:cNvPr id="16" name="矩形 15"/>
            <p:cNvSpPr/>
            <p:nvPr/>
          </p:nvSpPr>
          <p:spPr>
            <a:xfrm>
              <a:off x="1428728" y="2708920"/>
              <a:ext cx="1571636" cy="50006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b="1" dirty="0" smtClean="0">
                  <a:latin typeface="標楷體" panose="03000509000000000000" pitchFamily="65" charset="-120"/>
                  <a:ea typeface="標楷體" panose="03000509000000000000" pitchFamily="65" charset="-120"/>
                </a:rPr>
                <a:t>模糊化</a:t>
              </a:r>
              <a:endParaRPr lang="zh-TW" altLang="en-US" b="1" dirty="0">
                <a:latin typeface="標楷體" panose="03000509000000000000" pitchFamily="65" charset="-120"/>
                <a:ea typeface="標楷體" panose="03000509000000000000" pitchFamily="65" charset="-120"/>
              </a:endParaRPr>
            </a:p>
          </p:txBody>
        </p:sp>
        <p:sp>
          <p:nvSpPr>
            <p:cNvPr id="17" name="矩形 16"/>
            <p:cNvSpPr/>
            <p:nvPr/>
          </p:nvSpPr>
          <p:spPr>
            <a:xfrm>
              <a:off x="3633975" y="2708920"/>
              <a:ext cx="1571636" cy="50006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1500" b="1" dirty="0" smtClean="0">
                  <a:latin typeface="標楷體" panose="03000509000000000000" pitchFamily="65" charset="-120"/>
                  <a:ea typeface="標楷體" panose="03000509000000000000" pitchFamily="65" charset="-120"/>
                </a:rPr>
                <a:t>模糊推論</a:t>
              </a:r>
            </a:p>
            <a:p>
              <a:pPr algn="ctr"/>
              <a:r>
                <a:rPr lang="zh-TW" altLang="en-US" sz="1500" b="1" dirty="0" smtClean="0">
                  <a:latin typeface="標楷體" panose="03000509000000000000" pitchFamily="65" charset="-120"/>
                  <a:ea typeface="標楷體" panose="03000509000000000000" pitchFamily="65" charset="-120"/>
                </a:rPr>
                <a:t>引擎</a:t>
              </a:r>
              <a:endParaRPr lang="zh-TW" altLang="en-US" sz="1500" b="1" dirty="0">
                <a:latin typeface="標楷體" panose="03000509000000000000" pitchFamily="65" charset="-120"/>
                <a:ea typeface="標楷體" panose="03000509000000000000" pitchFamily="65" charset="-120"/>
              </a:endParaRPr>
            </a:p>
          </p:txBody>
        </p:sp>
        <p:sp>
          <p:nvSpPr>
            <p:cNvPr id="18" name="矩形 17"/>
            <p:cNvSpPr/>
            <p:nvPr/>
          </p:nvSpPr>
          <p:spPr>
            <a:xfrm>
              <a:off x="5853059" y="2708920"/>
              <a:ext cx="1571636" cy="50006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b="1" dirty="0" smtClean="0">
                  <a:latin typeface="標楷體" panose="03000509000000000000" pitchFamily="65" charset="-120"/>
                  <a:ea typeface="標楷體" panose="03000509000000000000" pitchFamily="65" charset="-120"/>
                </a:rPr>
                <a:t>解模糊化</a:t>
              </a:r>
              <a:endParaRPr lang="zh-TW" altLang="en-US" b="1" dirty="0">
                <a:latin typeface="標楷體" panose="03000509000000000000" pitchFamily="65" charset="-120"/>
                <a:ea typeface="標楷體" panose="03000509000000000000" pitchFamily="65" charset="-120"/>
              </a:endParaRPr>
            </a:p>
          </p:txBody>
        </p:sp>
        <p:sp>
          <p:nvSpPr>
            <p:cNvPr id="19" name="矩形 18"/>
            <p:cNvSpPr/>
            <p:nvPr/>
          </p:nvSpPr>
          <p:spPr>
            <a:xfrm>
              <a:off x="3633975" y="3780490"/>
              <a:ext cx="1571636" cy="50006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b="1" dirty="0" smtClean="0">
                  <a:latin typeface="標楷體" panose="03000509000000000000" pitchFamily="65" charset="-120"/>
                  <a:ea typeface="標楷體" panose="03000509000000000000" pitchFamily="65" charset="-120"/>
                </a:rPr>
                <a:t>規則庫</a:t>
              </a:r>
              <a:endParaRPr lang="zh-TW" altLang="en-US" b="1" dirty="0">
                <a:latin typeface="標楷體" panose="03000509000000000000" pitchFamily="65" charset="-120"/>
                <a:ea typeface="標楷體" panose="03000509000000000000" pitchFamily="65" charset="-120"/>
              </a:endParaRPr>
            </a:p>
          </p:txBody>
        </p:sp>
        <p:cxnSp>
          <p:nvCxnSpPr>
            <p:cNvPr id="20" name="直線單箭頭接點 19"/>
            <p:cNvCxnSpPr>
              <a:stCxn id="16" idx="3"/>
              <a:endCxn id="17" idx="1"/>
            </p:cNvCxnSpPr>
            <p:nvPr/>
          </p:nvCxnSpPr>
          <p:spPr>
            <a:xfrm>
              <a:off x="3000364" y="2958954"/>
              <a:ext cx="633611" cy="173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直線單箭頭接點 20"/>
            <p:cNvCxnSpPr>
              <a:stCxn id="17" idx="3"/>
              <a:endCxn id="18" idx="1"/>
            </p:cNvCxnSpPr>
            <p:nvPr/>
          </p:nvCxnSpPr>
          <p:spPr>
            <a:xfrm>
              <a:off x="5205611" y="2958954"/>
              <a:ext cx="647448" cy="173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線單箭頭接點 21"/>
            <p:cNvCxnSpPr/>
            <p:nvPr/>
          </p:nvCxnSpPr>
          <p:spPr>
            <a:xfrm rot="5400000">
              <a:off x="3763014" y="3494738"/>
              <a:ext cx="571504" cy="158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直線單箭頭接點 22"/>
            <p:cNvCxnSpPr/>
            <p:nvPr/>
          </p:nvCxnSpPr>
          <p:spPr>
            <a:xfrm rot="5400000" flipH="1" flipV="1">
              <a:off x="4548832" y="3494738"/>
              <a:ext cx="571504" cy="158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24" name="文字方塊 23"/>
          <p:cNvSpPr txBox="1"/>
          <p:nvPr/>
        </p:nvSpPr>
        <p:spPr>
          <a:xfrm>
            <a:off x="2117708" y="2862688"/>
            <a:ext cx="1278456" cy="415498"/>
          </a:xfrm>
          <a:prstGeom prst="rect">
            <a:avLst/>
          </a:prstGeom>
          <a:noFill/>
        </p:spPr>
        <p:txBody>
          <a:bodyPr wrap="square" rtlCol="0">
            <a:spAutoFit/>
          </a:bodyPr>
          <a:lstStyle/>
          <a:p>
            <a:r>
              <a:rPr lang="zh-TW" altLang="en-US" sz="2100" b="1" dirty="0" smtClean="0">
                <a:latin typeface="標楷體" pitchFamily="65" charset="-120"/>
                <a:ea typeface="標楷體" pitchFamily="65" charset="-120"/>
              </a:rPr>
              <a:t>模糊系統</a:t>
            </a:r>
            <a:endParaRPr lang="zh-TW" altLang="en-US" sz="2100" b="1" dirty="0">
              <a:latin typeface="標楷體" pitchFamily="65" charset="-120"/>
              <a:ea typeface="標楷體" pitchFamily="65" charset="-120"/>
            </a:endParaRPr>
          </a:p>
        </p:txBody>
      </p:sp>
      <p:sp>
        <p:nvSpPr>
          <p:cNvPr id="28" name="文字方塊 27"/>
          <p:cNvSpPr txBox="1"/>
          <p:nvPr/>
        </p:nvSpPr>
        <p:spPr>
          <a:xfrm>
            <a:off x="9001156" y="3786190"/>
            <a:ext cx="184731" cy="369332"/>
          </a:xfrm>
          <a:prstGeom prst="rect">
            <a:avLst/>
          </a:prstGeom>
          <a:noFill/>
        </p:spPr>
        <p:txBody>
          <a:bodyPr wrap="none" rtlCol="0">
            <a:spAutoFit/>
          </a:bodyPr>
          <a:lstStyle/>
          <a:p>
            <a:endParaRPr lang="zh-TW" altLang="en-US" dirty="0"/>
          </a:p>
        </p:txBody>
      </p:sp>
      <p:sp>
        <p:nvSpPr>
          <p:cNvPr id="25" name="圓柱 24"/>
          <p:cNvSpPr/>
          <p:nvPr/>
        </p:nvSpPr>
        <p:spPr>
          <a:xfrm>
            <a:off x="609571" y="3252786"/>
            <a:ext cx="1000132" cy="642942"/>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b="1" dirty="0" smtClean="0">
                <a:latin typeface="標楷體" pitchFamily="65" charset="-120"/>
                <a:ea typeface="標楷體" pitchFamily="65" charset="-120"/>
              </a:rPr>
              <a:t>期貨</a:t>
            </a:r>
            <a:endParaRPr lang="en-US" altLang="zh-TW" b="1" dirty="0" smtClean="0">
              <a:latin typeface="標楷體" pitchFamily="65" charset="-120"/>
              <a:ea typeface="標楷體" pitchFamily="65" charset="-120"/>
            </a:endParaRPr>
          </a:p>
          <a:p>
            <a:pPr algn="ctr"/>
            <a:r>
              <a:rPr lang="zh-TW" altLang="en-US" b="1" dirty="0" smtClean="0">
                <a:latin typeface="標楷體" pitchFamily="65" charset="-120"/>
                <a:ea typeface="標楷體" pitchFamily="65" charset="-120"/>
              </a:rPr>
              <a:t>資料</a:t>
            </a:r>
            <a:endParaRPr lang="zh-TW" altLang="en-US" b="1" dirty="0">
              <a:latin typeface="標楷體" pitchFamily="65" charset="-120"/>
              <a:ea typeface="標楷體" pitchFamily="65" charset="-120"/>
            </a:endParaRPr>
          </a:p>
        </p:txBody>
      </p:sp>
      <p:cxnSp>
        <p:nvCxnSpPr>
          <p:cNvPr id="29" name="直線單箭頭接點 28"/>
          <p:cNvCxnSpPr>
            <a:stCxn id="25" idx="4"/>
          </p:cNvCxnSpPr>
          <p:nvPr/>
        </p:nvCxnSpPr>
        <p:spPr>
          <a:xfrm flipV="1">
            <a:off x="1609703" y="3573313"/>
            <a:ext cx="595929" cy="94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1" name="剪去單一角落矩形 30"/>
          <p:cNvSpPr/>
          <p:nvPr/>
        </p:nvSpPr>
        <p:spPr>
          <a:xfrm>
            <a:off x="4260847" y="5572140"/>
            <a:ext cx="2071702" cy="928694"/>
          </a:xfrm>
          <a:prstGeom prst="snip1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dirty="0" smtClean="0">
                <a:latin typeface="標楷體" pitchFamily="65" charset="-120"/>
                <a:ea typeface="標楷體" pitchFamily="65" charset="-120"/>
              </a:rPr>
              <a:t>重心＞</a:t>
            </a:r>
            <a:r>
              <a:rPr lang="en-US" altLang="zh-TW" dirty="0" smtClean="0">
                <a:latin typeface="標楷體" pitchFamily="65" charset="-120"/>
                <a:ea typeface="標楷體" pitchFamily="65" charset="-120"/>
              </a:rPr>
              <a:t>80</a:t>
            </a:r>
            <a:r>
              <a:rPr lang="zh-TW" altLang="en-US" dirty="0" smtClean="0">
                <a:latin typeface="標楷體" pitchFamily="65" charset="-120"/>
                <a:ea typeface="標楷體" pitchFamily="65" charset="-120"/>
              </a:rPr>
              <a:t>，買進</a:t>
            </a:r>
            <a:endParaRPr lang="en-US" altLang="zh-TW" dirty="0" smtClean="0">
              <a:latin typeface="標楷體" pitchFamily="65" charset="-120"/>
              <a:ea typeface="標楷體" pitchFamily="65" charset="-120"/>
            </a:endParaRPr>
          </a:p>
          <a:p>
            <a:pPr algn="ctr"/>
            <a:r>
              <a:rPr lang="zh-TW" altLang="en-US" dirty="0" smtClean="0">
                <a:latin typeface="標楷體" pitchFamily="65" charset="-120"/>
                <a:ea typeface="標楷體" pitchFamily="65" charset="-120"/>
              </a:rPr>
              <a:t>重心＜</a:t>
            </a:r>
            <a:r>
              <a:rPr lang="en-US" altLang="zh-TW" dirty="0" smtClean="0">
                <a:latin typeface="標楷體" pitchFamily="65" charset="-120"/>
                <a:ea typeface="標楷體" pitchFamily="65" charset="-120"/>
              </a:rPr>
              <a:t>20</a:t>
            </a:r>
            <a:r>
              <a:rPr lang="zh-TW" altLang="en-US" dirty="0" smtClean="0">
                <a:latin typeface="標楷體" pitchFamily="65" charset="-120"/>
                <a:ea typeface="標楷體" pitchFamily="65" charset="-120"/>
              </a:rPr>
              <a:t>，賣出</a:t>
            </a:r>
            <a:endParaRPr lang="en-US" altLang="zh-TW" dirty="0" smtClean="0">
              <a:latin typeface="標楷體" pitchFamily="65" charset="-120"/>
              <a:ea typeface="標楷體" pitchFamily="65" charset="-120"/>
            </a:endParaRPr>
          </a:p>
        </p:txBody>
      </p:sp>
      <p:cxnSp>
        <p:nvCxnSpPr>
          <p:cNvPr id="35" name="肘形接點 34"/>
          <p:cNvCxnSpPr>
            <a:endCxn id="31" idx="0"/>
          </p:cNvCxnSpPr>
          <p:nvPr/>
        </p:nvCxnSpPr>
        <p:spPr>
          <a:xfrm flipH="1">
            <a:off x="6332549" y="3573313"/>
            <a:ext cx="1376375" cy="2463174"/>
          </a:xfrm>
          <a:prstGeom prst="bentConnector3">
            <a:avLst>
              <a:gd name="adj1" fmla="val -41522"/>
            </a:avLst>
          </a:prstGeom>
          <a:ln>
            <a:tailEnd type="arrow"/>
          </a:ln>
        </p:spPr>
        <p:style>
          <a:lnRef idx="1">
            <a:schemeClr val="dk1"/>
          </a:lnRef>
          <a:fillRef idx="0">
            <a:schemeClr val="dk1"/>
          </a:fillRef>
          <a:effectRef idx="0">
            <a:schemeClr val="dk1"/>
          </a:effectRef>
          <a:fontRef idx="minor">
            <a:schemeClr val="tx1"/>
          </a:fontRef>
        </p:style>
      </p:cxnSp>
      <p:sp>
        <p:nvSpPr>
          <p:cNvPr id="37" name="文字方塊 36"/>
          <p:cNvSpPr txBox="1"/>
          <p:nvPr/>
        </p:nvSpPr>
        <p:spPr>
          <a:xfrm>
            <a:off x="571472" y="2071678"/>
            <a:ext cx="4089581" cy="415498"/>
          </a:xfrm>
          <a:prstGeom prst="rect">
            <a:avLst/>
          </a:prstGeom>
          <a:noFill/>
        </p:spPr>
        <p:txBody>
          <a:bodyPr wrap="none" rtlCol="0">
            <a:spAutoFit/>
          </a:bodyPr>
          <a:lstStyle/>
          <a:p>
            <a:r>
              <a:rPr lang="en-US" altLang="zh-TW" sz="2100" dirty="0" smtClean="0">
                <a:latin typeface="標楷體" pitchFamily="65" charset="-120"/>
                <a:ea typeface="標楷體" pitchFamily="65" charset="-120"/>
              </a:rPr>
              <a:t>Fuzzy</a:t>
            </a:r>
            <a:r>
              <a:rPr lang="zh-TW" altLang="en-US" sz="2100" dirty="0" smtClean="0">
                <a:latin typeface="標楷體" pitchFamily="65" charset="-120"/>
                <a:ea typeface="標楷體" pitchFamily="65" charset="-120"/>
              </a:rPr>
              <a:t>指標模糊化模組應用釋例：</a:t>
            </a:r>
            <a:endParaRPr lang="zh-TW" altLang="en-US" sz="2100" dirty="0"/>
          </a:p>
        </p:txBody>
      </p:sp>
      <p:sp>
        <p:nvSpPr>
          <p:cNvPr id="26" name="文字方塊 25"/>
          <p:cNvSpPr txBox="1"/>
          <p:nvPr/>
        </p:nvSpPr>
        <p:spPr>
          <a:xfrm>
            <a:off x="550834" y="4139991"/>
            <a:ext cx="1107996" cy="646331"/>
          </a:xfrm>
          <a:prstGeom prst="rect">
            <a:avLst/>
          </a:prstGeom>
          <a:noFill/>
        </p:spPr>
        <p:txBody>
          <a:bodyPr wrap="none" rtlCol="0">
            <a:spAutoFit/>
          </a:bodyPr>
          <a:lstStyle/>
          <a:p>
            <a:r>
              <a:rPr lang="en-US" altLang="zh-TW" dirty="0" smtClean="0">
                <a:latin typeface="標楷體" pitchFamily="65" charset="-120"/>
                <a:ea typeface="標楷體" pitchFamily="65" charset="-120"/>
              </a:rPr>
              <a:t>RSI = 75</a:t>
            </a:r>
          </a:p>
          <a:p>
            <a:r>
              <a:rPr lang="en-US" altLang="zh-TW" dirty="0" smtClean="0">
                <a:latin typeface="標楷體" pitchFamily="65" charset="-120"/>
                <a:ea typeface="標楷體" pitchFamily="65" charset="-120"/>
              </a:rPr>
              <a:t>PSY = 60</a:t>
            </a:r>
            <a:endParaRPr lang="zh-TW" altLang="en-US" dirty="0">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zh-TW" altLang="en-US" sz="3400" dirty="0" smtClean="0">
                <a:latin typeface="標楷體" pitchFamily="65" charset="-120"/>
                <a:ea typeface="標楷體" pitchFamily="65" charset="-120"/>
              </a:rPr>
              <a:t>  </a:t>
            </a:r>
            <a:r>
              <a:rPr lang="zh-TW" altLang="en-US" sz="3200" dirty="0" smtClean="0">
                <a:latin typeface="標楷體" pitchFamily="65" charset="-120"/>
                <a:ea typeface="標楷體" pitchFamily="65" charset="-120"/>
              </a:rPr>
              <a:t>第四節	</a:t>
            </a:r>
            <a:r>
              <a:rPr lang="en-US" altLang="zh-TW" sz="3200" dirty="0" smtClean="0">
                <a:latin typeface="標楷體" pitchFamily="65" charset="-120"/>
                <a:ea typeface="標楷體" pitchFamily="65" charset="-120"/>
              </a:rPr>
              <a:t>GEP</a:t>
            </a:r>
            <a:r>
              <a:rPr lang="zh-TW" altLang="en-US" sz="3200" dirty="0" smtClean="0">
                <a:latin typeface="標楷體" pitchFamily="65" charset="-120"/>
                <a:ea typeface="標楷體" pitchFamily="65" charset="-120"/>
              </a:rPr>
              <a:t>投資策略探勘模組設計</a:t>
            </a:r>
            <a:endParaRPr lang="fr-CA" sz="3200" dirty="0" smtClean="0">
              <a:latin typeface="標楷體" pitchFamily="65" charset="-120"/>
              <a:ea typeface="標楷體" pitchFamily="65" charset="-120"/>
            </a:endParaRPr>
          </a:p>
        </p:txBody>
      </p:sp>
      <p:sp>
        <p:nvSpPr>
          <p:cNvPr id="4" name="圓角矩形 3"/>
          <p:cNvSpPr/>
          <p:nvPr/>
        </p:nvSpPr>
        <p:spPr>
          <a:xfrm>
            <a:off x="571472" y="2000240"/>
            <a:ext cx="1643074" cy="7143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染色體編碼</a:t>
            </a:r>
            <a:endParaRPr lang="zh-TW" altLang="en-US" dirty="0">
              <a:latin typeface="標楷體" pitchFamily="65" charset="-120"/>
              <a:ea typeface="標楷體" pitchFamily="65" charset="-120"/>
            </a:endParaRPr>
          </a:p>
        </p:txBody>
      </p:sp>
      <p:sp>
        <p:nvSpPr>
          <p:cNvPr id="5" name="圓角矩形 4"/>
          <p:cNvSpPr/>
          <p:nvPr/>
        </p:nvSpPr>
        <p:spPr>
          <a:xfrm>
            <a:off x="571472" y="3000372"/>
            <a:ext cx="1643074" cy="7143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適應函數</a:t>
            </a:r>
            <a:endParaRPr lang="zh-TW" altLang="en-US" dirty="0">
              <a:latin typeface="標楷體" pitchFamily="65" charset="-120"/>
              <a:ea typeface="標楷體" pitchFamily="65" charset="-120"/>
            </a:endParaRPr>
          </a:p>
        </p:txBody>
      </p:sp>
      <p:sp>
        <p:nvSpPr>
          <p:cNvPr id="6" name="文字方塊 5"/>
          <p:cNvSpPr txBox="1"/>
          <p:nvPr/>
        </p:nvSpPr>
        <p:spPr>
          <a:xfrm>
            <a:off x="2928926" y="2000240"/>
            <a:ext cx="5643602" cy="3647152"/>
          </a:xfrm>
          <a:prstGeom prst="rect">
            <a:avLst/>
          </a:prstGeom>
          <a:noFill/>
        </p:spPr>
        <p:txBody>
          <a:bodyPr wrap="square" rtlCol="0">
            <a:spAutoFit/>
          </a:bodyPr>
          <a:lstStyle/>
          <a:p>
            <a:r>
              <a:rPr lang="zh-TW" altLang="en-US" sz="2100" dirty="0" smtClean="0">
                <a:latin typeface="標楷體" pitchFamily="65" charset="-120"/>
                <a:ea typeface="標楷體" pitchFamily="65" charset="-120"/>
              </a:rPr>
              <a:t>目的：透過</a:t>
            </a:r>
            <a:r>
              <a:rPr lang="en-US" altLang="zh-TW" sz="2100" dirty="0" smtClean="0">
                <a:latin typeface="標楷體" pitchFamily="65" charset="-120"/>
                <a:ea typeface="標楷體" pitchFamily="65" charset="-120"/>
              </a:rPr>
              <a:t>GEP</a:t>
            </a:r>
            <a:r>
              <a:rPr lang="zh-TW" altLang="en-US" sz="2100" dirty="0" smtClean="0">
                <a:latin typeface="標楷體" pitchFamily="65" charset="-120"/>
                <a:ea typeface="標楷體" pitchFamily="65" charset="-120"/>
              </a:rPr>
              <a:t>的搜尋解答能力，探勘出最佳的投資策略。</a:t>
            </a:r>
            <a:endParaRPr lang="en-US" altLang="zh-TW" sz="2100" dirty="0" smtClean="0">
              <a:latin typeface="標楷體" pitchFamily="65" charset="-120"/>
              <a:ea typeface="標楷體" pitchFamily="65" charset="-120"/>
            </a:endParaRPr>
          </a:p>
          <a:p>
            <a:endParaRPr lang="en-US" altLang="zh-TW" sz="2100" dirty="0" smtClean="0">
              <a:latin typeface="標楷體" pitchFamily="65" charset="-120"/>
              <a:ea typeface="標楷體" pitchFamily="65" charset="-120"/>
            </a:endParaRPr>
          </a:p>
          <a:p>
            <a:r>
              <a:rPr lang="zh-TW" altLang="en-US" sz="2100" dirty="0" smtClean="0">
                <a:latin typeface="標楷體" pitchFamily="65" charset="-120"/>
                <a:ea typeface="標楷體" pitchFamily="65" charset="-120"/>
              </a:rPr>
              <a:t>投資策略包含：</a:t>
            </a:r>
            <a:endParaRPr lang="en-US" altLang="zh-TW" sz="2100" dirty="0" smtClean="0">
              <a:latin typeface="標楷體" pitchFamily="65" charset="-120"/>
              <a:ea typeface="標楷體" pitchFamily="65" charset="-120"/>
            </a:endParaRPr>
          </a:p>
          <a:p>
            <a:pPr marL="457200" indent="-457200"/>
            <a:r>
              <a:rPr lang="zh-TW" altLang="en-US" sz="2100" dirty="0" smtClean="0">
                <a:latin typeface="標楷體" pitchFamily="65" charset="-120"/>
                <a:ea typeface="標楷體" pitchFamily="65" charset="-120"/>
              </a:rPr>
              <a:t>     </a:t>
            </a:r>
            <a:r>
              <a:rPr lang="en-US" altLang="zh-TW" sz="2100" dirty="0" smtClean="0">
                <a:latin typeface="標楷體" pitchFamily="65" charset="-120"/>
                <a:ea typeface="標楷體" pitchFamily="65" charset="-120"/>
              </a:rPr>
              <a:t>1.</a:t>
            </a:r>
            <a:r>
              <a:rPr lang="zh-TW" altLang="en-US" sz="2100" dirty="0" smtClean="0">
                <a:latin typeface="標楷體" pitchFamily="65" charset="-120"/>
                <a:ea typeface="標楷體" pitchFamily="65" charset="-120"/>
              </a:rPr>
              <a:t>進出場策略</a:t>
            </a:r>
            <a:endParaRPr lang="en-US" altLang="zh-TW" sz="2100" dirty="0" smtClean="0">
              <a:latin typeface="標楷體" pitchFamily="65" charset="-120"/>
              <a:ea typeface="標楷體" pitchFamily="65" charset="-120"/>
            </a:endParaRPr>
          </a:p>
          <a:p>
            <a:pPr marL="457200" indent="-457200"/>
            <a:r>
              <a:rPr lang="zh-TW" altLang="en-US" sz="2100" dirty="0" smtClean="0">
                <a:latin typeface="標楷體" pitchFamily="65" charset="-120"/>
                <a:ea typeface="標楷體" pitchFamily="65" charset="-120"/>
              </a:rPr>
              <a:t>     </a:t>
            </a:r>
            <a:r>
              <a:rPr lang="en-US" altLang="zh-TW" sz="2100" dirty="0" smtClean="0">
                <a:latin typeface="標楷體" pitchFamily="65" charset="-120"/>
                <a:ea typeface="標楷體" pitchFamily="65" charset="-120"/>
              </a:rPr>
              <a:t>2.</a:t>
            </a:r>
            <a:r>
              <a:rPr lang="zh-TW" altLang="en-US" sz="2100" dirty="0" smtClean="0">
                <a:latin typeface="標楷體" pitchFamily="65" charset="-120"/>
                <a:ea typeface="標楷體" pitchFamily="65" charset="-120"/>
              </a:rPr>
              <a:t>資金配置策略</a:t>
            </a:r>
            <a:endParaRPr lang="en-US" altLang="zh-TW" sz="2100" dirty="0" smtClean="0">
              <a:latin typeface="標楷體" pitchFamily="65" charset="-120"/>
              <a:ea typeface="標楷體" pitchFamily="65" charset="-120"/>
            </a:endParaRPr>
          </a:p>
          <a:p>
            <a:pPr marL="457200" indent="-457200"/>
            <a:r>
              <a:rPr lang="zh-TW" altLang="en-US" sz="2100" dirty="0" smtClean="0">
                <a:latin typeface="標楷體" pitchFamily="65" charset="-120"/>
                <a:ea typeface="標楷體" pitchFamily="65" charset="-120"/>
              </a:rPr>
              <a:t>     </a:t>
            </a:r>
            <a:r>
              <a:rPr lang="en-US" altLang="zh-TW" sz="2100" dirty="0" smtClean="0">
                <a:latin typeface="標楷體" pitchFamily="65" charset="-120"/>
                <a:ea typeface="標楷體" pitchFamily="65" charset="-120"/>
              </a:rPr>
              <a:t>3.</a:t>
            </a:r>
            <a:r>
              <a:rPr lang="zh-TW" altLang="en-US" sz="2100" dirty="0" smtClean="0">
                <a:latin typeface="標楷體" pitchFamily="65" charset="-120"/>
                <a:ea typeface="標楷體" pitchFamily="65" charset="-120"/>
              </a:rPr>
              <a:t>加減碼策略</a:t>
            </a:r>
            <a:endParaRPr lang="en-US" altLang="zh-TW" sz="2100" dirty="0" smtClean="0">
              <a:latin typeface="標楷體" pitchFamily="65" charset="-120"/>
              <a:ea typeface="標楷體" pitchFamily="65" charset="-120"/>
            </a:endParaRPr>
          </a:p>
          <a:p>
            <a:pPr marL="457200" indent="-457200"/>
            <a:r>
              <a:rPr lang="zh-TW" altLang="en-US" sz="2100" dirty="0" smtClean="0">
                <a:latin typeface="標楷體" pitchFamily="65" charset="-120"/>
                <a:ea typeface="標楷體" pitchFamily="65" charset="-120"/>
              </a:rPr>
              <a:t>     </a:t>
            </a:r>
            <a:r>
              <a:rPr lang="en-US" altLang="zh-TW" sz="2100" dirty="0" smtClean="0">
                <a:latin typeface="標楷體" pitchFamily="65" charset="-120"/>
                <a:ea typeface="標楷體" pitchFamily="65" charset="-120"/>
              </a:rPr>
              <a:t>4.</a:t>
            </a:r>
            <a:r>
              <a:rPr lang="zh-TW" altLang="en-US" sz="2100" dirty="0" smtClean="0">
                <a:latin typeface="標楷體" pitchFamily="65" charset="-120"/>
                <a:ea typeface="標楷體" pitchFamily="65" charset="-120"/>
              </a:rPr>
              <a:t>停損停利策略</a:t>
            </a:r>
            <a:endParaRPr lang="en-US" altLang="zh-TW" sz="2100" dirty="0" smtClean="0">
              <a:latin typeface="標楷體" pitchFamily="65" charset="-120"/>
              <a:ea typeface="標楷體" pitchFamily="65" charset="-120"/>
            </a:endParaRPr>
          </a:p>
          <a:p>
            <a:pPr marL="457200" indent="-457200"/>
            <a:endParaRPr lang="en-US" altLang="zh-TW" sz="2100" dirty="0" smtClean="0">
              <a:latin typeface="標楷體" pitchFamily="65" charset="-120"/>
              <a:ea typeface="標楷體" pitchFamily="65" charset="-120"/>
            </a:endParaRPr>
          </a:p>
          <a:p>
            <a:pPr marL="457200" indent="-457200"/>
            <a:r>
              <a:rPr lang="zh-TW" altLang="en-US" sz="2100" dirty="0" smtClean="0">
                <a:latin typeface="標楷體" pitchFamily="65" charset="-120"/>
                <a:ea typeface="標楷體" pitchFamily="65" charset="-120"/>
              </a:rPr>
              <a:t>其中的</a:t>
            </a:r>
            <a:r>
              <a:rPr lang="zh-TW" altLang="en-US" sz="2100" dirty="0" smtClean="0">
                <a:solidFill>
                  <a:srgbClr val="C00000"/>
                </a:solidFill>
                <a:latin typeface="標楷體" pitchFamily="65" charset="-120"/>
                <a:ea typeface="標楷體" pitchFamily="65" charset="-120"/>
              </a:rPr>
              <a:t>進出場策略</a:t>
            </a:r>
            <a:r>
              <a:rPr lang="zh-TW" altLang="en-US" sz="2100" dirty="0" smtClean="0">
                <a:latin typeface="標楷體" pitchFamily="65" charset="-120"/>
                <a:ea typeface="標楷體" pitchFamily="65" charset="-120"/>
              </a:rPr>
              <a:t>會作為指標模糊化模組的規</a:t>
            </a:r>
            <a:endParaRPr lang="en-US" altLang="zh-TW" sz="2100" dirty="0" smtClean="0">
              <a:latin typeface="標楷體" pitchFamily="65" charset="-120"/>
              <a:ea typeface="標楷體" pitchFamily="65" charset="-120"/>
            </a:endParaRPr>
          </a:p>
          <a:p>
            <a:pPr marL="457200" indent="-457200"/>
            <a:r>
              <a:rPr lang="zh-TW" altLang="en-US" sz="2100" dirty="0" smtClean="0">
                <a:latin typeface="標楷體" pitchFamily="65" charset="-120"/>
                <a:ea typeface="標楷體" pitchFamily="65" charset="-120"/>
              </a:rPr>
              <a:t>則庫。</a:t>
            </a:r>
            <a:endParaRPr lang="en-US" altLang="zh-TW" sz="2100" dirty="0" smtClean="0">
              <a:latin typeface="標楷體" pitchFamily="65" charset="-120"/>
              <a:ea typeface="標楷體" pitchFamily="65"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blinds(horizontal)">
                                      <p:cBhvr>
                                        <p:cTn id="15" dur="500"/>
                                        <p:tgtEl>
                                          <p:spTgt spid="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blinds(horizontal)">
                                      <p:cBhvr>
                                        <p:cTn id="20" dur="500"/>
                                        <p:tgtEl>
                                          <p:spTgt spid="6">
                                            <p:txEl>
                                              <p:pRg st="2" end="2"/>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blinds(horizontal)">
                                      <p:cBhvr>
                                        <p:cTn id="23" dur="500"/>
                                        <p:tgtEl>
                                          <p:spTgt spid="6">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blinds(horizontal)">
                                      <p:cBhvr>
                                        <p:cTn id="26" dur="500"/>
                                        <p:tgtEl>
                                          <p:spTgt spid="6">
                                            <p:txEl>
                                              <p:pRg st="4" end="4"/>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Effect transition="in" filter="blinds(horizontal)">
                                      <p:cBhvr>
                                        <p:cTn id="29" dur="500"/>
                                        <p:tgtEl>
                                          <p:spTgt spid="6">
                                            <p:txEl>
                                              <p:pRg st="5" end="5"/>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blinds(horizontal)">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blinds(horizontal)">
                                      <p:cBhvr>
                                        <p:cTn id="37" dur="500"/>
                                        <p:tgtEl>
                                          <p:spTgt spid="6">
                                            <p:txEl>
                                              <p:pRg st="8" end="8"/>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6">
                                            <p:txEl>
                                              <p:pRg st="9" end="9"/>
                                            </p:txEl>
                                          </p:spTgt>
                                        </p:tgtEl>
                                        <p:attrNameLst>
                                          <p:attrName>style.visibility</p:attrName>
                                        </p:attrNameLst>
                                      </p:cBhvr>
                                      <p:to>
                                        <p:strVal val="visible"/>
                                      </p:to>
                                    </p:set>
                                    <p:animEffect transition="in" filter="blinds(horizontal)">
                                      <p:cBhvr>
                                        <p:cTn id="40"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zh-TW" altLang="en-US" sz="3400" dirty="0" smtClean="0">
                <a:latin typeface="標楷體" pitchFamily="65" charset="-120"/>
                <a:ea typeface="標楷體" pitchFamily="65" charset="-120"/>
              </a:rPr>
              <a:t>  </a:t>
            </a:r>
            <a:r>
              <a:rPr lang="zh-TW" altLang="en-US" sz="3200" dirty="0" smtClean="0">
                <a:latin typeface="標楷體" pitchFamily="65" charset="-120"/>
                <a:ea typeface="標楷體" pitchFamily="65" charset="-120"/>
              </a:rPr>
              <a:t>第四節	</a:t>
            </a:r>
            <a:r>
              <a:rPr lang="en-US" altLang="zh-TW" sz="3200" dirty="0" smtClean="0">
                <a:latin typeface="標楷體" pitchFamily="65" charset="-120"/>
                <a:ea typeface="標楷體" pitchFamily="65" charset="-120"/>
              </a:rPr>
              <a:t>GEP</a:t>
            </a:r>
            <a:r>
              <a:rPr lang="zh-TW" altLang="en-US" sz="3200" dirty="0" smtClean="0">
                <a:latin typeface="標楷體" pitchFamily="65" charset="-120"/>
                <a:ea typeface="標楷體" pitchFamily="65" charset="-120"/>
              </a:rPr>
              <a:t>投資策略探勘模組設計</a:t>
            </a:r>
            <a:endParaRPr lang="fr-CA" sz="3200" dirty="0" smtClean="0">
              <a:latin typeface="標楷體" pitchFamily="65" charset="-120"/>
              <a:ea typeface="標楷體" pitchFamily="65" charset="-120"/>
            </a:endParaRPr>
          </a:p>
        </p:txBody>
      </p:sp>
      <p:sp>
        <p:nvSpPr>
          <p:cNvPr id="4" name="圓角矩形 3"/>
          <p:cNvSpPr/>
          <p:nvPr/>
        </p:nvSpPr>
        <p:spPr>
          <a:xfrm>
            <a:off x="357158" y="2000240"/>
            <a:ext cx="1643074" cy="7143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b="1" dirty="0" smtClean="0">
                <a:latin typeface="標楷體" pitchFamily="65" charset="-120"/>
                <a:ea typeface="標楷體" pitchFamily="65" charset="-120"/>
              </a:rPr>
              <a:t>染色體編碼</a:t>
            </a:r>
            <a:endParaRPr lang="zh-TW" altLang="en-US" b="1" dirty="0">
              <a:latin typeface="標楷體" pitchFamily="65" charset="-120"/>
              <a:ea typeface="標楷體" pitchFamily="65" charset="-120"/>
            </a:endParaRPr>
          </a:p>
        </p:txBody>
      </p:sp>
      <p:sp>
        <p:nvSpPr>
          <p:cNvPr id="5" name="圓角矩形 4"/>
          <p:cNvSpPr/>
          <p:nvPr/>
        </p:nvSpPr>
        <p:spPr>
          <a:xfrm>
            <a:off x="357158" y="5786454"/>
            <a:ext cx="1643074" cy="7143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適應函數</a:t>
            </a:r>
            <a:endParaRPr lang="zh-TW" altLang="en-US" dirty="0">
              <a:latin typeface="標楷體" pitchFamily="65" charset="-120"/>
              <a:ea typeface="標楷體" pitchFamily="65" charset="-120"/>
            </a:endParaRPr>
          </a:p>
        </p:txBody>
      </p:sp>
      <p:sp>
        <p:nvSpPr>
          <p:cNvPr id="9" name="圓角矩形 8"/>
          <p:cNvSpPr/>
          <p:nvPr/>
        </p:nvSpPr>
        <p:spPr>
          <a:xfrm>
            <a:off x="857224" y="2890834"/>
            <a:ext cx="1571636" cy="4286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基因一</a:t>
            </a:r>
            <a:endParaRPr lang="zh-TW" altLang="en-US" dirty="0">
              <a:latin typeface="標楷體" pitchFamily="65" charset="-120"/>
              <a:ea typeface="標楷體" pitchFamily="65" charset="-120"/>
            </a:endParaRPr>
          </a:p>
        </p:txBody>
      </p:sp>
      <p:sp>
        <p:nvSpPr>
          <p:cNvPr id="10" name="圓角矩形 9"/>
          <p:cNvSpPr/>
          <p:nvPr/>
        </p:nvSpPr>
        <p:spPr>
          <a:xfrm>
            <a:off x="857224" y="3462338"/>
            <a:ext cx="1571636" cy="4286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基因二</a:t>
            </a:r>
            <a:endParaRPr lang="zh-TW" altLang="en-US" dirty="0">
              <a:latin typeface="標楷體" pitchFamily="65" charset="-120"/>
              <a:ea typeface="標楷體" pitchFamily="65" charset="-120"/>
            </a:endParaRPr>
          </a:p>
        </p:txBody>
      </p:sp>
      <p:sp>
        <p:nvSpPr>
          <p:cNvPr id="11" name="圓角矩形 10"/>
          <p:cNvSpPr/>
          <p:nvPr/>
        </p:nvSpPr>
        <p:spPr>
          <a:xfrm>
            <a:off x="857224" y="4033842"/>
            <a:ext cx="1571636" cy="4286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基因三</a:t>
            </a:r>
            <a:endParaRPr lang="zh-TW" altLang="en-US" dirty="0">
              <a:latin typeface="標楷體" pitchFamily="65" charset="-120"/>
              <a:ea typeface="標楷體" pitchFamily="65" charset="-120"/>
            </a:endParaRPr>
          </a:p>
        </p:txBody>
      </p:sp>
      <p:sp>
        <p:nvSpPr>
          <p:cNvPr id="12" name="圓角矩形 11"/>
          <p:cNvSpPr/>
          <p:nvPr/>
        </p:nvSpPr>
        <p:spPr>
          <a:xfrm>
            <a:off x="857224" y="4605346"/>
            <a:ext cx="1571636" cy="4286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基因四</a:t>
            </a:r>
            <a:endParaRPr lang="zh-TW" altLang="en-US" dirty="0">
              <a:latin typeface="標楷體" pitchFamily="65" charset="-120"/>
              <a:ea typeface="標楷體" pitchFamily="65" charset="-120"/>
            </a:endParaRPr>
          </a:p>
        </p:txBody>
      </p:sp>
      <p:sp>
        <p:nvSpPr>
          <p:cNvPr id="13" name="圓角矩形 12"/>
          <p:cNvSpPr/>
          <p:nvPr/>
        </p:nvSpPr>
        <p:spPr>
          <a:xfrm>
            <a:off x="857224" y="5176850"/>
            <a:ext cx="1571636" cy="4286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基因五</a:t>
            </a:r>
            <a:endParaRPr lang="zh-TW" altLang="en-US" dirty="0">
              <a:latin typeface="標楷體" pitchFamily="65" charset="-120"/>
              <a:ea typeface="標楷體" pitchFamily="65" charset="-120"/>
            </a:endParaRPr>
          </a:p>
        </p:txBody>
      </p:sp>
      <p:sp>
        <p:nvSpPr>
          <p:cNvPr id="14" name="文字方塊 13"/>
          <p:cNvSpPr txBox="1"/>
          <p:nvPr/>
        </p:nvSpPr>
        <p:spPr>
          <a:xfrm>
            <a:off x="3254629" y="2143116"/>
            <a:ext cx="5032147" cy="3970318"/>
          </a:xfrm>
          <a:prstGeom prst="rect">
            <a:avLst/>
          </a:prstGeom>
          <a:noFill/>
        </p:spPr>
        <p:txBody>
          <a:bodyPr wrap="none" rtlCol="0">
            <a:spAutoFit/>
          </a:bodyPr>
          <a:lstStyle/>
          <a:p>
            <a:r>
              <a:rPr lang="zh-TW" altLang="en-US" dirty="0" smtClean="0">
                <a:latin typeface="標楷體" pitchFamily="65" charset="-120"/>
                <a:ea typeface="標楷體" pitchFamily="65" charset="-120"/>
              </a:rPr>
              <a:t>採用多基因染色體編碼，共包含五個基因片段。</a:t>
            </a:r>
            <a:endParaRPr lang="en-US" altLang="zh-TW" dirty="0" smtClean="0">
              <a:latin typeface="標楷體" pitchFamily="65" charset="-120"/>
              <a:ea typeface="標楷體" pitchFamily="65" charset="-120"/>
            </a:endParaRPr>
          </a:p>
          <a:p>
            <a:endParaRPr lang="en-US" altLang="zh-TW" dirty="0" smtClean="0"/>
          </a:p>
          <a:p>
            <a:endParaRPr lang="en-US" altLang="zh-TW" dirty="0" smtClean="0"/>
          </a:p>
          <a:p>
            <a:endParaRPr lang="en-US" altLang="zh-TW" dirty="0" smtClean="0"/>
          </a:p>
          <a:p>
            <a:endParaRPr lang="en-US" altLang="zh-TW" dirty="0" smtClean="0">
              <a:latin typeface="標楷體" pitchFamily="65" charset="-120"/>
              <a:ea typeface="標楷體" pitchFamily="65" charset="-120"/>
            </a:endParaRPr>
          </a:p>
          <a:p>
            <a:r>
              <a:rPr lang="zh-TW" altLang="en-US" dirty="0" smtClean="0">
                <a:latin typeface="標楷體" pitchFamily="65" charset="-120"/>
                <a:ea typeface="標楷體" pitchFamily="65" charset="-120"/>
              </a:rPr>
              <a:t>基因一：進出場策略。</a:t>
            </a:r>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r>
              <a:rPr lang="zh-TW" altLang="en-US" dirty="0" smtClean="0">
                <a:latin typeface="標楷體" pitchFamily="65" charset="-120"/>
                <a:ea typeface="標楷體" pitchFamily="65" charset="-120"/>
              </a:rPr>
              <a:t>基因二：資金配置策略。</a:t>
            </a:r>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pPr lvl="0"/>
            <a:r>
              <a:rPr lang="zh-TW" altLang="en-US" dirty="0" smtClean="0">
                <a:latin typeface="標楷體" pitchFamily="65" charset="-120"/>
                <a:ea typeface="標楷體" pitchFamily="65" charset="-120"/>
              </a:rPr>
              <a:t>基因三：加減碼策略。</a:t>
            </a:r>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r>
              <a:rPr lang="zh-TW" altLang="en-US" dirty="0" smtClean="0">
                <a:latin typeface="標楷體" pitchFamily="65" charset="-120"/>
                <a:ea typeface="標楷體" pitchFamily="65" charset="-120"/>
              </a:rPr>
              <a:t>基因四：加減碼資金比例。</a:t>
            </a:r>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r>
              <a:rPr lang="zh-TW" altLang="en-US" dirty="0" smtClean="0">
                <a:latin typeface="標楷體" pitchFamily="65" charset="-120"/>
                <a:ea typeface="標楷體" pitchFamily="65" charset="-120"/>
              </a:rPr>
              <a:t>基因五：停損停利策略。</a:t>
            </a:r>
            <a:endParaRPr lang="zh-TW" altLang="en-US" dirty="0">
              <a:latin typeface="標楷體" pitchFamily="65" charset="-120"/>
              <a:ea typeface="標楷體" pitchFamily="65" charset="-120"/>
            </a:endParaRPr>
          </a:p>
        </p:txBody>
      </p:sp>
      <p:pic>
        <p:nvPicPr>
          <p:cNvPr id="15" name="圖片 14"/>
          <p:cNvPicPr/>
          <p:nvPr/>
        </p:nvPicPr>
        <p:blipFill>
          <a:blip r:embed="rId4" cstate="print"/>
          <a:srcRect/>
          <a:stretch>
            <a:fillRect/>
          </a:stretch>
        </p:blipFill>
        <p:spPr bwMode="auto">
          <a:xfrm>
            <a:off x="3326067" y="2786058"/>
            <a:ext cx="4460752" cy="4159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zh-TW" altLang="en-US" sz="3400" dirty="0" smtClean="0">
                <a:latin typeface="標楷體" pitchFamily="65" charset="-120"/>
                <a:ea typeface="標楷體" pitchFamily="65" charset="-120"/>
              </a:rPr>
              <a:t>  </a:t>
            </a:r>
            <a:r>
              <a:rPr lang="zh-TW" altLang="en-US" sz="3200" dirty="0" smtClean="0">
                <a:latin typeface="標楷體" pitchFamily="65" charset="-120"/>
                <a:ea typeface="標楷體" pitchFamily="65" charset="-120"/>
              </a:rPr>
              <a:t>第四節	</a:t>
            </a:r>
            <a:r>
              <a:rPr lang="en-US" altLang="zh-TW" sz="3200" dirty="0" smtClean="0">
                <a:latin typeface="標楷體" pitchFamily="65" charset="-120"/>
                <a:ea typeface="標楷體" pitchFamily="65" charset="-120"/>
              </a:rPr>
              <a:t>GEP</a:t>
            </a:r>
            <a:r>
              <a:rPr lang="zh-TW" altLang="en-US" sz="3200" dirty="0" smtClean="0">
                <a:latin typeface="標楷體" pitchFamily="65" charset="-120"/>
                <a:ea typeface="標楷體" pitchFamily="65" charset="-120"/>
              </a:rPr>
              <a:t>投資策略探勘模組設計</a:t>
            </a:r>
            <a:endParaRPr lang="fr-CA" sz="3200" dirty="0" smtClean="0">
              <a:latin typeface="標楷體" pitchFamily="65" charset="-120"/>
              <a:ea typeface="標楷體" pitchFamily="65" charset="-120"/>
            </a:endParaRPr>
          </a:p>
        </p:txBody>
      </p:sp>
      <p:sp>
        <p:nvSpPr>
          <p:cNvPr id="4" name="圓角矩形 3"/>
          <p:cNvSpPr/>
          <p:nvPr/>
        </p:nvSpPr>
        <p:spPr>
          <a:xfrm>
            <a:off x="357158" y="2000240"/>
            <a:ext cx="1643074" cy="7143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b="1" dirty="0" smtClean="0">
                <a:latin typeface="標楷體" pitchFamily="65" charset="-120"/>
                <a:ea typeface="標楷體" pitchFamily="65" charset="-120"/>
              </a:rPr>
              <a:t>染色體編碼</a:t>
            </a:r>
            <a:endParaRPr lang="zh-TW" altLang="en-US" b="1" dirty="0">
              <a:latin typeface="標楷體" pitchFamily="65" charset="-120"/>
              <a:ea typeface="標楷體" pitchFamily="65" charset="-120"/>
            </a:endParaRPr>
          </a:p>
        </p:txBody>
      </p:sp>
      <p:sp>
        <p:nvSpPr>
          <p:cNvPr id="5" name="圓角矩形 4"/>
          <p:cNvSpPr/>
          <p:nvPr/>
        </p:nvSpPr>
        <p:spPr>
          <a:xfrm>
            <a:off x="357158" y="5786454"/>
            <a:ext cx="1643074" cy="7143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適應函數</a:t>
            </a:r>
            <a:endParaRPr lang="zh-TW" altLang="en-US" dirty="0">
              <a:latin typeface="標楷體" pitchFamily="65" charset="-120"/>
              <a:ea typeface="標楷體" pitchFamily="65" charset="-120"/>
            </a:endParaRPr>
          </a:p>
        </p:txBody>
      </p:sp>
      <p:sp>
        <p:nvSpPr>
          <p:cNvPr id="9" name="圓角矩形 8"/>
          <p:cNvSpPr/>
          <p:nvPr/>
        </p:nvSpPr>
        <p:spPr>
          <a:xfrm>
            <a:off x="857224" y="2890834"/>
            <a:ext cx="1571636" cy="4286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b="1" dirty="0" smtClean="0">
                <a:latin typeface="標楷體" pitchFamily="65" charset="-120"/>
                <a:ea typeface="標楷體" pitchFamily="65" charset="-120"/>
              </a:rPr>
              <a:t>基因一</a:t>
            </a:r>
            <a:endParaRPr lang="zh-TW" altLang="en-US" b="1" dirty="0">
              <a:latin typeface="標楷體" pitchFamily="65" charset="-120"/>
              <a:ea typeface="標楷體" pitchFamily="65" charset="-120"/>
            </a:endParaRPr>
          </a:p>
        </p:txBody>
      </p:sp>
      <p:sp>
        <p:nvSpPr>
          <p:cNvPr id="10" name="圓角矩形 9"/>
          <p:cNvSpPr/>
          <p:nvPr/>
        </p:nvSpPr>
        <p:spPr>
          <a:xfrm>
            <a:off x="857224" y="3462338"/>
            <a:ext cx="1571636" cy="4286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基因二</a:t>
            </a:r>
            <a:endParaRPr lang="zh-TW" altLang="en-US" dirty="0">
              <a:latin typeface="標楷體" pitchFamily="65" charset="-120"/>
              <a:ea typeface="標楷體" pitchFamily="65" charset="-120"/>
            </a:endParaRPr>
          </a:p>
        </p:txBody>
      </p:sp>
      <p:sp>
        <p:nvSpPr>
          <p:cNvPr id="11" name="圓角矩形 10"/>
          <p:cNvSpPr/>
          <p:nvPr/>
        </p:nvSpPr>
        <p:spPr>
          <a:xfrm>
            <a:off x="857224" y="4033842"/>
            <a:ext cx="1571636" cy="4286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基因三</a:t>
            </a:r>
            <a:endParaRPr lang="zh-TW" altLang="en-US" dirty="0">
              <a:latin typeface="標楷體" pitchFamily="65" charset="-120"/>
              <a:ea typeface="標楷體" pitchFamily="65" charset="-120"/>
            </a:endParaRPr>
          </a:p>
        </p:txBody>
      </p:sp>
      <p:sp>
        <p:nvSpPr>
          <p:cNvPr id="12" name="圓角矩形 11"/>
          <p:cNvSpPr/>
          <p:nvPr/>
        </p:nvSpPr>
        <p:spPr>
          <a:xfrm>
            <a:off x="857224" y="4605346"/>
            <a:ext cx="1571636" cy="4286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基因四</a:t>
            </a:r>
            <a:endParaRPr lang="zh-TW" altLang="en-US" dirty="0">
              <a:latin typeface="標楷體" pitchFamily="65" charset="-120"/>
              <a:ea typeface="標楷體" pitchFamily="65" charset="-120"/>
            </a:endParaRPr>
          </a:p>
        </p:txBody>
      </p:sp>
      <p:sp>
        <p:nvSpPr>
          <p:cNvPr id="13" name="圓角矩形 12"/>
          <p:cNvSpPr/>
          <p:nvPr/>
        </p:nvSpPr>
        <p:spPr>
          <a:xfrm>
            <a:off x="857224" y="5176850"/>
            <a:ext cx="1571636" cy="4286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基因五</a:t>
            </a:r>
            <a:endParaRPr lang="zh-TW" altLang="en-US" dirty="0">
              <a:latin typeface="標楷體" pitchFamily="65" charset="-120"/>
              <a:ea typeface="標楷體" pitchFamily="65" charset="-120"/>
            </a:endParaRPr>
          </a:p>
        </p:txBody>
      </p:sp>
      <p:sp>
        <p:nvSpPr>
          <p:cNvPr id="14" name="文字方塊 13"/>
          <p:cNvSpPr txBox="1"/>
          <p:nvPr/>
        </p:nvSpPr>
        <p:spPr>
          <a:xfrm>
            <a:off x="3000364" y="2023110"/>
            <a:ext cx="5429288" cy="1754326"/>
          </a:xfrm>
          <a:prstGeom prst="rect">
            <a:avLst/>
          </a:prstGeom>
          <a:noFill/>
        </p:spPr>
        <p:txBody>
          <a:bodyPr wrap="square" rtlCol="0">
            <a:spAutoFit/>
          </a:bodyPr>
          <a:lstStyle/>
          <a:p>
            <a:r>
              <a:rPr lang="zh-TW" altLang="en-US" dirty="0" smtClean="0">
                <a:latin typeface="標楷體" pitchFamily="65" charset="-120"/>
                <a:ea typeface="標楷體" pitchFamily="65" charset="-120"/>
              </a:rPr>
              <a:t>基因一：進出場策略基因。</a:t>
            </a:r>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r>
              <a:rPr lang="zh-TW" altLang="en-US" dirty="0" smtClean="0">
                <a:latin typeface="標楷體" pitchFamily="65" charset="-120"/>
                <a:ea typeface="標楷體" pitchFamily="65" charset="-120"/>
              </a:rPr>
              <a:t>採用</a:t>
            </a:r>
            <a:r>
              <a:rPr lang="zh-TW" altLang="en-US" dirty="0" smtClean="0">
                <a:solidFill>
                  <a:srgbClr val="C00000"/>
                </a:solidFill>
                <a:latin typeface="標楷體" pitchFamily="65" charset="-120"/>
                <a:ea typeface="標楷體" pitchFamily="65" charset="-120"/>
              </a:rPr>
              <a:t>決策樹</a:t>
            </a:r>
            <a:r>
              <a:rPr lang="zh-TW" altLang="en-US" dirty="0" smtClean="0">
                <a:latin typeface="標楷體" pitchFamily="65" charset="-120"/>
                <a:ea typeface="標楷體" pitchFamily="65" charset="-120"/>
              </a:rPr>
              <a:t>編碼：</a:t>
            </a:r>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r>
              <a:rPr lang="en-US" altLang="zh-TW" dirty="0" smtClean="0">
                <a:latin typeface="標楷體" pitchFamily="65" charset="-120"/>
                <a:ea typeface="標楷體" pitchFamily="65" charset="-120"/>
              </a:rPr>
              <a:t>	1.</a:t>
            </a:r>
            <a:r>
              <a:rPr lang="zh-TW" altLang="en-US" dirty="0" smtClean="0">
                <a:latin typeface="標楷體" pitchFamily="65" charset="-120"/>
                <a:ea typeface="標楷體" pitchFamily="65" charset="-120"/>
              </a:rPr>
              <a:t>以</a:t>
            </a:r>
            <a:r>
              <a:rPr lang="zh-TW" altLang="en-US" dirty="0" smtClean="0">
                <a:solidFill>
                  <a:srgbClr val="C00000"/>
                </a:solidFill>
                <a:latin typeface="標楷體" pitchFamily="65" charset="-120"/>
                <a:ea typeface="標楷體" pitchFamily="65" charset="-120"/>
              </a:rPr>
              <a:t>技術指標</a:t>
            </a:r>
            <a:r>
              <a:rPr lang="zh-TW" altLang="en-US" dirty="0" smtClean="0">
                <a:latin typeface="標楷體" pitchFamily="65" charset="-120"/>
                <a:ea typeface="標楷體" pitchFamily="65" charset="-120"/>
              </a:rPr>
              <a:t>作為決策樹的屬性節點。</a:t>
            </a:r>
            <a:endParaRPr lang="en-US" altLang="zh-TW" dirty="0" smtClean="0">
              <a:latin typeface="標楷體" pitchFamily="65" charset="-120"/>
              <a:ea typeface="標楷體" pitchFamily="65" charset="-120"/>
            </a:endParaRPr>
          </a:p>
          <a:p>
            <a:r>
              <a:rPr lang="en-US" altLang="zh-TW" dirty="0" smtClean="0">
                <a:latin typeface="標楷體" pitchFamily="65" charset="-120"/>
                <a:ea typeface="標楷體" pitchFamily="65" charset="-120"/>
              </a:rPr>
              <a:t>	2.</a:t>
            </a:r>
            <a:r>
              <a:rPr lang="zh-TW" altLang="en-US" dirty="0" smtClean="0">
                <a:latin typeface="標楷體" pitchFamily="65" charset="-120"/>
                <a:ea typeface="標楷體" pitchFamily="65" charset="-120"/>
              </a:rPr>
              <a:t>以</a:t>
            </a:r>
            <a:r>
              <a:rPr lang="zh-TW" altLang="en-US" dirty="0" smtClean="0">
                <a:solidFill>
                  <a:srgbClr val="C00000"/>
                </a:solidFill>
                <a:latin typeface="標楷體" pitchFamily="65" charset="-120"/>
                <a:ea typeface="標楷體" pitchFamily="65" charset="-120"/>
              </a:rPr>
              <a:t>交易訊號</a:t>
            </a:r>
            <a:r>
              <a:rPr lang="zh-TW" altLang="en-US" dirty="0" smtClean="0">
                <a:latin typeface="標楷體" pitchFamily="65" charset="-120"/>
                <a:ea typeface="標楷體" pitchFamily="65" charset="-120"/>
              </a:rPr>
              <a:t>作為決策樹的終端節點。</a:t>
            </a:r>
            <a:endParaRPr lang="en-US" altLang="zh-TW" dirty="0" smtClean="0">
              <a:latin typeface="標楷體" pitchFamily="65" charset="-120"/>
              <a:ea typeface="標楷體" pitchFamily="65" charset="-120"/>
            </a:endParaRPr>
          </a:p>
        </p:txBody>
      </p:sp>
      <p:graphicFrame>
        <p:nvGraphicFramePr>
          <p:cNvPr id="15" name="表格 14"/>
          <p:cNvGraphicFramePr>
            <a:graphicFrameLocks noGrp="1"/>
          </p:cNvGraphicFramePr>
          <p:nvPr/>
        </p:nvGraphicFramePr>
        <p:xfrm>
          <a:off x="3000364" y="3071810"/>
          <a:ext cx="5401077" cy="3497580"/>
        </p:xfrm>
        <a:graphic>
          <a:graphicData uri="http://schemas.openxmlformats.org/drawingml/2006/table">
            <a:tbl>
              <a:tblPr>
                <a:tableStyleId>{3C2FFA5D-87B4-456A-9821-1D502468CF0F}</a:tableStyleId>
              </a:tblPr>
              <a:tblGrid>
                <a:gridCol w="2058897"/>
                <a:gridCol w="2135823"/>
                <a:gridCol w="1206357"/>
              </a:tblGrid>
              <a:tr h="384043">
                <a:tc>
                  <a:txBody>
                    <a:bodyPr/>
                    <a:lstStyle/>
                    <a:p>
                      <a:pPr algn="l">
                        <a:lnSpc>
                          <a:spcPct val="150000"/>
                        </a:lnSpc>
                        <a:spcAft>
                          <a:spcPts val="0"/>
                        </a:spcAft>
                      </a:pPr>
                      <a:r>
                        <a:rPr lang="zh-TW" sz="1700" b="1" kern="100" dirty="0">
                          <a:latin typeface="標楷體" pitchFamily="65" charset="-120"/>
                          <a:ea typeface="標楷體" pitchFamily="65" charset="-120"/>
                        </a:rPr>
                        <a:t>屬性節點</a:t>
                      </a:r>
                      <a:endParaRPr lang="zh-TW" sz="1700" b="1" kern="100" dirty="0">
                        <a:latin typeface="標楷體" pitchFamily="65" charset="-120"/>
                        <a:ea typeface="標楷體" pitchFamily="65" charset="-120"/>
                        <a:cs typeface="Times New Roman"/>
                      </a:endParaRPr>
                    </a:p>
                  </a:txBody>
                  <a:tcPr marL="96011" marR="96011" marT="0" marB="0"/>
                </a:tc>
                <a:tc>
                  <a:txBody>
                    <a:bodyPr/>
                    <a:lstStyle/>
                    <a:p>
                      <a:pPr algn="l">
                        <a:lnSpc>
                          <a:spcPct val="150000"/>
                        </a:lnSpc>
                        <a:spcAft>
                          <a:spcPts val="0"/>
                        </a:spcAft>
                      </a:pPr>
                      <a:r>
                        <a:rPr lang="zh-TW" sz="1700" b="1" kern="100" dirty="0">
                          <a:latin typeface="標楷體" pitchFamily="65" charset="-120"/>
                          <a:ea typeface="標楷體" pitchFamily="65" charset="-120"/>
                        </a:rPr>
                        <a:t>值域</a:t>
                      </a:r>
                      <a:endParaRPr lang="zh-TW" sz="1700" b="1" kern="100" dirty="0">
                        <a:latin typeface="標楷體" pitchFamily="65" charset="-120"/>
                        <a:ea typeface="標楷體" pitchFamily="65" charset="-120"/>
                        <a:cs typeface="Times New Roman"/>
                      </a:endParaRPr>
                    </a:p>
                  </a:txBody>
                  <a:tcPr marL="96011" marR="96011" marT="0" marB="0"/>
                </a:tc>
                <a:tc>
                  <a:txBody>
                    <a:bodyPr/>
                    <a:lstStyle/>
                    <a:p>
                      <a:pPr algn="ctr">
                        <a:lnSpc>
                          <a:spcPct val="150000"/>
                        </a:lnSpc>
                        <a:spcAft>
                          <a:spcPts val="0"/>
                        </a:spcAft>
                      </a:pPr>
                      <a:r>
                        <a:rPr lang="zh-TW" sz="1700" b="1" kern="100" dirty="0">
                          <a:latin typeface="標楷體" pitchFamily="65" charset="-120"/>
                          <a:ea typeface="標楷體" pitchFamily="65" charset="-120"/>
                        </a:rPr>
                        <a:t>表示符號</a:t>
                      </a:r>
                      <a:endParaRPr lang="zh-TW" sz="1700" b="1" kern="100" dirty="0">
                        <a:latin typeface="標楷體" pitchFamily="65" charset="-120"/>
                        <a:ea typeface="標楷體" pitchFamily="65" charset="-120"/>
                        <a:cs typeface="Times New Roman"/>
                      </a:endParaRPr>
                    </a:p>
                  </a:txBody>
                  <a:tcPr marL="96011" marR="96011" marT="0" marB="0"/>
                </a:tc>
              </a:tr>
              <a:tr h="384043">
                <a:tc>
                  <a:txBody>
                    <a:bodyPr/>
                    <a:lstStyle/>
                    <a:p>
                      <a:pPr>
                        <a:lnSpc>
                          <a:spcPct val="150000"/>
                        </a:lnSpc>
                        <a:spcAft>
                          <a:spcPts val="0"/>
                        </a:spcAft>
                      </a:pPr>
                      <a:r>
                        <a:rPr lang="en-US" sz="1700" kern="100" dirty="0">
                          <a:latin typeface="標楷體" pitchFamily="65" charset="-120"/>
                          <a:ea typeface="標楷體" pitchFamily="65" charset="-120"/>
                          <a:cs typeface="Times New Roman"/>
                        </a:rPr>
                        <a:t>RSI </a:t>
                      </a:r>
                      <a:r>
                        <a:rPr lang="zh-TW" sz="1700" kern="100" dirty="0">
                          <a:latin typeface="標楷體" pitchFamily="65" charset="-120"/>
                          <a:ea typeface="標楷體" pitchFamily="65" charset="-120"/>
                          <a:cs typeface="Times New Roman"/>
                        </a:rPr>
                        <a:t>相對強弱指標</a:t>
                      </a:r>
                    </a:p>
                  </a:txBody>
                  <a:tcPr marL="68580" marR="68580" marT="0" marB="0"/>
                </a:tc>
                <a:tc>
                  <a:txBody>
                    <a:bodyPr/>
                    <a:lstStyle/>
                    <a:p>
                      <a:pPr>
                        <a:lnSpc>
                          <a:spcPct val="150000"/>
                        </a:lnSpc>
                        <a:spcAft>
                          <a:spcPts val="0"/>
                        </a:spcAft>
                      </a:pPr>
                      <a:r>
                        <a:rPr lang="zh-TW" sz="1700" b="0" kern="100" dirty="0">
                          <a:latin typeface="標楷體" pitchFamily="65" charset="-120"/>
                          <a:ea typeface="標楷體" pitchFamily="65" charset="-120"/>
                          <a:cs typeface="Times New Roman"/>
                        </a:rPr>
                        <a:t>低、中、高</a:t>
                      </a:r>
                    </a:p>
                  </a:txBody>
                  <a:tcPr marL="68580" marR="68580" marT="0" marB="0"/>
                </a:tc>
                <a:tc>
                  <a:txBody>
                    <a:bodyPr/>
                    <a:lstStyle/>
                    <a:p>
                      <a:pPr algn="ctr">
                        <a:lnSpc>
                          <a:spcPct val="150000"/>
                        </a:lnSpc>
                        <a:spcAft>
                          <a:spcPts val="0"/>
                        </a:spcAft>
                      </a:pPr>
                      <a:r>
                        <a:rPr lang="en-US" sz="1700" b="0" kern="100" dirty="0">
                          <a:latin typeface="標楷體" pitchFamily="65" charset="-120"/>
                          <a:ea typeface="標楷體" pitchFamily="65" charset="-120"/>
                          <a:cs typeface="Times New Roman"/>
                        </a:rPr>
                        <a:t>R</a:t>
                      </a:r>
                      <a:endParaRPr lang="zh-TW" sz="1700" b="0" kern="100" dirty="0">
                        <a:latin typeface="標楷體" pitchFamily="65" charset="-120"/>
                        <a:ea typeface="標楷體" pitchFamily="65" charset="-120"/>
                        <a:cs typeface="Times New Roman"/>
                      </a:endParaRPr>
                    </a:p>
                  </a:txBody>
                  <a:tcPr marL="68580" marR="68580" marT="0" marB="0"/>
                </a:tc>
              </a:tr>
              <a:tr h="384043">
                <a:tc>
                  <a:txBody>
                    <a:bodyPr/>
                    <a:lstStyle/>
                    <a:p>
                      <a:pPr>
                        <a:lnSpc>
                          <a:spcPct val="150000"/>
                        </a:lnSpc>
                        <a:spcAft>
                          <a:spcPts val="0"/>
                        </a:spcAft>
                      </a:pPr>
                      <a:r>
                        <a:rPr lang="en-US" sz="1700" kern="100" dirty="0" smtClean="0">
                          <a:latin typeface="標楷體" pitchFamily="65" charset="-120"/>
                          <a:ea typeface="標楷體" pitchFamily="65" charset="-120"/>
                          <a:cs typeface="Times New Roman"/>
                        </a:rPr>
                        <a:t>K </a:t>
                      </a:r>
                      <a:r>
                        <a:rPr lang="zh-TW" sz="1700" kern="100" dirty="0">
                          <a:latin typeface="標楷體" pitchFamily="65" charset="-120"/>
                          <a:ea typeface="標楷體" pitchFamily="65" charset="-120"/>
                          <a:cs typeface="Times New Roman"/>
                        </a:rPr>
                        <a:t>隨機指標</a:t>
                      </a:r>
                    </a:p>
                  </a:txBody>
                  <a:tcPr marL="68580" marR="68580" marT="0" marB="0"/>
                </a:tc>
                <a:tc>
                  <a:txBody>
                    <a:bodyPr/>
                    <a:lstStyle/>
                    <a:p>
                      <a:pPr>
                        <a:lnSpc>
                          <a:spcPct val="150000"/>
                        </a:lnSpc>
                        <a:spcAft>
                          <a:spcPts val="0"/>
                        </a:spcAft>
                      </a:pPr>
                      <a:r>
                        <a:rPr lang="zh-TW" sz="1700" kern="100" dirty="0">
                          <a:latin typeface="標楷體" pitchFamily="65" charset="-120"/>
                          <a:ea typeface="標楷體" pitchFamily="65" charset="-120"/>
                          <a:cs typeface="Times New Roman"/>
                        </a:rPr>
                        <a:t>低、中、高</a:t>
                      </a:r>
                    </a:p>
                  </a:txBody>
                  <a:tcPr marL="68580" marR="68580" marT="0" marB="0"/>
                </a:tc>
                <a:tc>
                  <a:txBody>
                    <a:bodyPr/>
                    <a:lstStyle/>
                    <a:p>
                      <a:pPr algn="ctr">
                        <a:lnSpc>
                          <a:spcPct val="150000"/>
                        </a:lnSpc>
                        <a:spcAft>
                          <a:spcPts val="0"/>
                        </a:spcAft>
                      </a:pPr>
                      <a:r>
                        <a:rPr lang="en-US" sz="1700" kern="100" dirty="0" smtClean="0">
                          <a:latin typeface="標楷體" pitchFamily="65" charset="-120"/>
                          <a:ea typeface="標楷體" pitchFamily="65" charset="-120"/>
                          <a:cs typeface="Times New Roman"/>
                        </a:rPr>
                        <a:t>K</a:t>
                      </a:r>
                      <a:endParaRPr lang="zh-TW" sz="1700" kern="100" dirty="0">
                        <a:latin typeface="標楷體" pitchFamily="65" charset="-120"/>
                        <a:ea typeface="標楷體" pitchFamily="65" charset="-120"/>
                        <a:cs typeface="Times New Roman"/>
                      </a:endParaRPr>
                    </a:p>
                  </a:txBody>
                  <a:tcPr marL="68580" marR="68580" marT="0" marB="0"/>
                </a:tc>
              </a:tr>
              <a:tr h="384043">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700" kern="100" dirty="0" smtClean="0">
                          <a:latin typeface="標楷體" pitchFamily="65" charset="-120"/>
                          <a:ea typeface="標楷體" pitchFamily="65" charset="-120"/>
                          <a:cs typeface="Times New Roman"/>
                        </a:rPr>
                        <a:t>D </a:t>
                      </a:r>
                      <a:r>
                        <a:rPr lang="zh-TW" altLang="en-US" sz="1700" kern="100" dirty="0" smtClean="0">
                          <a:latin typeface="標楷體" pitchFamily="65" charset="-120"/>
                          <a:ea typeface="標楷體" pitchFamily="65" charset="-120"/>
                          <a:cs typeface="Times New Roman"/>
                        </a:rPr>
                        <a:t>隨機指標</a:t>
                      </a:r>
                    </a:p>
                  </a:txBody>
                  <a:tcPr marL="68580" marR="68580" marT="0" marB="0"/>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TW" altLang="en-US" sz="1700" kern="100" dirty="0" smtClean="0">
                          <a:latin typeface="標楷體" pitchFamily="65" charset="-120"/>
                          <a:ea typeface="標楷體" pitchFamily="65" charset="-120"/>
                          <a:cs typeface="Times New Roman"/>
                        </a:rPr>
                        <a:t>低、中、高</a:t>
                      </a:r>
                    </a:p>
                  </a:txBody>
                  <a:tcPr marL="68580" marR="68580" marT="0" marB="0"/>
                </a:tc>
                <a:tc>
                  <a:txBody>
                    <a:bodyPr/>
                    <a:lstStyle/>
                    <a:p>
                      <a:pPr algn="ctr">
                        <a:lnSpc>
                          <a:spcPct val="150000"/>
                        </a:lnSpc>
                        <a:spcAft>
                          <a:spcPts val="0"/>
                        </a:spcAft>
                      </a:pPr>
                      <a:r>
                        <a:rPr lang="en-US" altLang="zh-TW" sz="1700" kern="100" dirty="0" smtClean="0">
                          <a:latin typeface="標楷體" pitchFamily="65" charset="-120"/>
                          <a:ea typeface="標楷體" pitchFamily="65" charset="-120"/>
                          <a:cs typeface="Times New Roman"/>
                        </a:rPr>
                        <a:t>D</a:t>
                      </a:r>
                      <a:endParaRPr lang="zh-TW" sz="1700" kern="100" dirty="0">
                        <a:latin typeface="標楷體" pitchFamily="65" charset="-120"/>
                        <a:ea typeface="標楷體" pitchFamily="65" charset="-120"/>
                        <a:cs typeface="Times New Roman"/>
                      </a:endParaRPr>
                    </a:p>
                  </a:txBody>
                  <a:tcPr marL="68580" marR="68580" marT="0" marB="0"/>
                </a:tc>
              </a:tr>
              <a:tr h="384043">
                <a:tc>
                  <a:txBody>
                    <a:bodyPr/>
                    <a:lstStyle/>
                    <a:p>
                      <a:pPr>
                        <a:lnSpc>
                          <a:spcPct val="150000"/>
                        </a:lnSpc>
                        <a:spcAft>
                          <a:spcPts val="0"/>
                        </a:spcAft>
                      </a:pPr>
                      <a:r>
                        <a:rPr lang="en-US" sz="1700" kern="100" dirty="0">
                          <a:latin typeface="標楷體" pitchFamily="65" charset="-120"/>
                          <a:ea typeface="標楷體" pitchFamily="65" charset="-120"/>
                          <a:cs typeface="Times New Roman"/>
                        </a:rPr>
                        <a:t>W%R </a:t>
                      </a:r>
                      <a:r>
                        <a:rPr lang="zh-TW" sz="1700" kern="100" dirty="0">
                          <a:latin typeface="標楷體" pitchFamily="65" charset="-120"/>
                          <a:ea typeface="標楷體" pitchFamily="65" charset="-120"/>
                          <a:cs typeface="Times New Roman"/>
                        </a:rPr>
                        <a:t>威廉指標</a:t>
                      </a:r>
                    </a:p>
                  </a:txBody>
                  <a:tcPr marL="68580" marR="68580" marT="0" marB="0"/>
                </a:tc>
                <a:tc>
                  <a:txBody>
                    <a:bodyPr/>
                    <a:lstStyle/>
                    <a:p>
                      <a:pPr>
                        <a:lnSpc>
                          <a:spcPct val="150000"/>
                        </a:lnSpc>
                        <a:spcAft>
                          <a:spcPts val="0"/>
                        </a:spcAft>
                      </a:pPr>
                      <a:r>
                        <a:rPr lang="zh-TW" sz="1700" kern="100" dirty="0">
                          <a:latin typeface="標楷體" pitchFamily="65" charset="-120"/>
                          <a:ea typeface="標楷體" pitchFamily="65" charset="-120"/>
                          <a:cs typeface="Times New Roman"/>
                        </a:rPr>
                        <a:t>低、中、高</a:t>
                      </a:r>
                    </a:p>
                  </a:txBody>
                  <a:tcPr marL="68580" marR="68580" marT="0" marB="0"/>
                </a:tc>
                <a:tc>
                  <a:txBody>
                    <a:bodyPr/>
                    <a:lstStyle/>
                    <a:p>
                      <a:pPr algn="ctr">
                        <a:lnSpc>
                          <a:spcPct val="150000"/>
                        </a:lnSpc>
                        <a:spcAft>
                          <a:spcPts val="0"/>
                        </a:spcAft>
                      </a:pPr>
                      <a:r>
                        <a:rPr lang="en-US" sz="1700" kern="100" dirty="0">
                          <a:latin typeface="標楷體" pitchFamily="65" charset="-120"/>
                          <a:ea typeface="標楷體" pitchFamily="65" charset="-120"/>
                          <a:cs typeface="Times New Roman"/>
                        </a:rPr>
                        <a:t>W</a:t>
                      </a:r>
                      <a:endParaRPr lang="zh-TW" sz="1700" kern="100" dirty="0">
                        <a:latin typeface="標楷體" pitchFamily="65" charset="-120"/>
                        <a:ea typeface="標楷體" pitchFamily="65" charset="-120"/>
                        <a:cs typeface="Times New Roman"/>
                      </a:endParaRPr>
                    </a:p>
                  </a:txBody>
                  <a:tcPr marL="68580" marR="68580" marT="0" marB="0"/>
                </a:tc>
              </a:tr>
              <a:tr h="384043">
                <a:tc>
                  <a:txBody>
                    <a:bodyPr/>
                    <a:lstStyle/>
                    <a:p>
                      <a:pPr>
                        <a:lnSpc>
                          <a:spcPct val="150000"/>
                        </a:lnSpc>
                        <a:spcAft>
                          <a:spcPts val="0"/>
                        </a:spcAft>
                      </a:pPr>
                      <a:r>
                        <a:rPr lang="en-US" sz="1700" kern="100" dirty="0">
                          <a:latin typeface="標楷體" pitchFamily="65" charset="-120"/>
                          <a:ea typeface="標楷體" pitchFamily="65" charset="-120"/>
                          <a:cs typeface="Times New Roman"/>
                        </a:rPr>
                        <a:t>PSY </a:t>
                      </a:r>
                      <a:r>
                        <a:rPr lang="zh-TW" sz="1700" kern="100" dirty="0">
                          <a:latin typeface="標楷體" pitchFamily="65" charset="-120"/>
                          <a:ea typeface="標楷體" pitchFamily="65" charset="-120"/>
                          <a:cs typeface="Times New Roman"/>
                        </a:rPr>
                        <a:t>心理線</a:t>
                      </a:r>
                    </a:p>
                  </a:txBody>
                  <a:tcPr marL="68580" marR="68580" marT="0" marB="0"/>
                </a:tc>
                <a:tc>
                  <a:txBody>
                    <a:bodyPr/>
                    <a:lstStyle/>
                    <a:p>
                      <a:pPr>
                        <a:lnSpc>
                          <a:spcPct val="150000"/>
                        </a:lnSpc>
                        <a:spcAft>
                          <a:spcPts val="0"/>
                        </a:spcAft>
                      </a:pPr>
                      <a:r>
                        <a:rPr lang="zh-TW" sz="1700" kern="100">
                          <a:latin typeface="標楷體" pitchFamily="65" charset="-120"/>
                          <a:ea typeface="標楷體" pitchFamily="65" charset="-120"/>
                          <a:cs typeface="Times New Roman"/>
                        </a:rPr>
                        <a:t>低、中、高</a:t>
                      </a:r>
                    </a:p>
                  </a:txBody>
                  <a:tcPr marL="68580" marR="68580" marT="0" marB="0"/>
                </a:tc>
                <a:tc>
                  <a:txBody>
                    <a:bodyPr/>
                    <a:lstStyle/>
                    <a:p>
                      <a:pPr algn="ctr">
                        <a:lnSpc>
                          <a:spcPct val="150000"/>
                        </a:lnSpc>
                        <a:spcAft>
                          <a:spcPts val="0"/>
                        </a:spcAft>
                      </a:pPr>
                      <a:r>
                        <a:rPr lang="en-US" sz="1700" kern="100" dirty="0">
                          <a:latin typeface="標楷體" pitchFamily="65" charset="-120"/>
                          <a:ea typeface="標楷體" pitchFamily="65" charset="-120"/>
                          <a:cs typeface="Times New Roman"/>
                        </a:rPr>
                        <a:t>P</a:t>
                      </a:r>
                      <a:endParaRPr lang="zh-TW" sz="1700" kern="100" dirty="0">
                        <a:latin typeface="標楷體" pitchFamily="65" charset="-120"/>
                        <a:ea typeface="標楷體" pitchFamily="65" charset="-120"/>
                        <a:cs typeface="Times New Roman"/>
                      </a:endParaRPr>
                    </a:p>
                  </a:txBody>
                  <a:tcPr marL="68580" marR="68580" marT="0" marB="0"/>
                </a:tc>
              </a:tr>
              <a:tr h="384043">
                <a:tc>
                  <a:txBody>
                    <a:bodyPr/>
                    <a:lstStyle/>
                    <a:p>
                      <a:pPr>
                        <a:lnSpc>
                          <a:spcPct val="150000"/>
                        </a:lnSpc>
                        <a:spcAft>
                          <a:spcPts val="0"/>
                        </a:spcAft>
                      </a:pPr>
                      <a:r>
                        <a:rPr lang="en-US" sz="1700" kern="100" dirty="0">
                          <a:latin typeface="標楷體" pitchFamily="65" charset="-120"/>
                          <a:ea typeface="標楷體" pitchFamily="65" charset="-120"/>
                          <a:cs typeface="Times New Roman"/>
                        </a:rPr>
                        <a:t>BIAS </a:t>
                      </a:r>
                      <a:r>
                        <a:rPr lang="zh-TW" sz="1700" kern="100" dirty="0">
                          <a:latin typeface="標楷體" pitchFamily="65" charset="-120"/>
                          <a:ea typeface="標楷體" pitchFamily="65" charset="-120"/>
                          <a:cs typeface="Times New Roman"/>
                        </a:rPr>
                        <a:t>乖離率 </a:t>
                      </a:r>
                    </a:p>
                  </a:txBody>
                  <a:tcPr marL="68580" marR="68580" marT="0" marB="0"/>
                </a:tc>
                <a:tc>
                  <a:txBody>
                    <a:bodyPr/>
                    <a:lstStyle/>
                    <a:p>
                      <a:pPr>
                        <a:lnSpc>
                          <a:spcPct val="150000"/>
                        </a:lnSpc>
                        <a:spcAft>
                          <a:spcPts val="0"/>
                        </a:spcAft>
                      </a:pPr>
                      <a:r>
                        <a:rPr lang="zh-TW" sz="1700" kern="100" dirty="0">
                          <a:latin typeface="標楷體" pitchFamily="65" charset="-120"/>
                          <a:ea typeface="標楷體" pitchFamily="65" charset="-120"/>
                          <a:cs typeface="Times New Roman"/>
                        </a:rPr>
                        <a:t>低、中、高</a:t>
                      </a:r>
                    </a:p>
                  </a:txBody>
                  <a:tcPr marL="68580" marR="68580" marT="0" marB="0"/>
                </a:tc>
                <a:tc>
                  <a:txBody>
                    <a:bodyPr/>
                    <a:lstStyle/>
                    <a:p>
                      <a:pPr algn="ctr">
                        <a:lnSpc>
                          <a:spcPct val="150000"/>
                        </a:lnSpc>
                        <a:spcAft>
                          <a:spcPts val="0"/>
                        </a:spcAft>
                      </a:pPr>
                      <a:r>
                        <a:rPr lang="en-US" sz="1700" kern="100" dirty="0">
                          <a:latin typeface="標楷體" pitchFamily="65" charset="-120"/>
                          <a:ea typeface="標楷體" pitchFamily="65" charset="-120"/>
                          <a:cs typeface="Times New Roman"/>
                        </a:rPr>
                        <a:t>B</a:t>
                      </a:r>
                      <a:endParaRPr lang="zh-TW" sz="1700" kern="100" dirty="0">
                        <a:latin typeface="標楷體" pitchFamily="65" charset="-120"/>
                        <a:ea typeface="標楷體" pitchFamily="65" charset="-120"/>
                        <a:cs typeface="Times New Roman"/>
                      </a:endParaRPr>
                    </a:p>
                  </a:txBody>
                  <a:tcPr marL="68580" marR="68580" marT="0" marB="0"/>
                </a:tc>
              </a:tr>
              <a:tr h="384043">
                <a:tc>
                  <a:txBody>
                    <a:bodyPr/>
                    <a:lstStyle/>
                    <a:p>
                      <a:pPr algn="l">
                        <a:lnSpc>
                          <a:spcPct val="150000"/>
                        </a:lnSpc>
                        <a:spcAft>
                          <a:spcPts val="0"/>
                        </a:spcAft>
                      </a:pPr>
                      <a:r>
                        <a:rPr lang="zh-TW" sz="1700" b="1" kern="100" dirty="0">
                          <a:latin typeface="標楷體" pitchFamily="65" charset="-120"/>
                          <a:ea typeface="標楷體" pitchFamily="65" charset="-120"/>
                        </a:rPr>
                        <a:t>終端節點</a:t>
                      </a:r>
                      <a:endParaRPr lang="zh-TW" sz="1700" b="1" kern="100" dirty="0">
                        <a:latin typeface="標楷體" pitchFamily="65" charset="-120"/>
                        <a:ea typeface="標楷體" pitchFamily="65" charset="-120"/>
                        <a:cs typeface="Times New Roman"/>
                      </a:endParaRPr>
                    </a:p>
                  </a:txBody>
                  <a:tcPr marL="68580" marR="68580" marT="0" marB="0"/>
                </a:tc>
                <a:tc>
                  <a:txBody>
                    <a:bodyPr/>
                    <a:lstStyle/>
                    <a:p>
                      <a:pPr algn="l">
                        <a:lnSpc>
                          <a:spcPct val="150000"/>
                        </a:lnSpc>
                        <a:spcAft>
                          <a:spcPts val="0"/>
                        </a:spcAft>
                      </a:pPr>
                      <a:r>
                        <a:rPr lang="zh-TW" sz="1700" b="1" kern="100" dirty="0">
                          <a:latin typeface="標楷體" pitchFamily="65" charset="-120"/>
                          <a:ea typeface="標楷體" pitchFamily="65" charset="-120"/>
                        </a:rPr>
                        <a:t>值域</a:t>
                      </a:r>
                      <a:endParaRPr lang="zh-TW" sz="1700" b="1" kern="100" dirty="0">
                        <a:latin typeface="標楷體" pitchFamily="65" charset="-120"/>
                        <a:ea typeface="標楷體" pitchFamily="65" charset="-120"/>
                        <a:cs typeface="Times New Roman"/>
                      </a:endParaRPr>
                    </a:p>
                  </a:txBody>
                  <a:tcPr marL="68580" marR="68580" marT="0" marB="0"/>
                </a:tc>
                <a:tc>
                  <a:txBody>
                    <a:bodyPr/>
                    <a:lstStyle/>
                    <a:p>
                      <a:pPr algn="ctr">
                        <a:lnSpc>
                          <a:spcPct val="150000"/>
                        </a:lnSpc>
                        <a:spcAft>
                          <a:spcPts val="0"/>
                        </a:spcAft>
                      </a:pPr>
                      <a:r>
                        <a:rPr lang="zh-TW" sz="1700" b="1" kern="100" dirty="0">
                          <a:latin typeface="標楷體" pitchFamily="65" charset="-120"/>
                          <a:ea typeface="標楷體" pitchFamily="65" charset="-120"/>
                        </a:rPr>
                        <a:t>表示符號</a:t>
                      </a:r>
                      <a:endParaRPr lang="zh-TW" sz="1700" b="1" kern="100" dirty="0">
                        <a:latin typeface="標楷體" pitchFamily="65" charset="-120"/>
                        <a:ea typeface="標楷體" pitchFamily="65" charset="-120"/>
                        <a:cs typeface="Times New Roman"/>
                      </a:endParaRPr>
                    </a:p>
                  </a:txBody>
                  <a:tcPr marL="68580" marR="68580" marT="0" marB="0"/>
                </a:tc>
              </a:tr>
              <a:tr h="384043">
                <a:tc>
                  <a:txBody>
                    <a:bodyPr/>
                    <a:lstStyle/>
                    <a:p>
                      <a:pPr algn="l">
                        <a:lnSpc>
                          <a:spcPct val="150000"/>
                        </a:lnSpc>
                        <a:spcAft>
                          <a:spcPts val="0"/>
                        </a:spcAft>
                      </a:pPr>
                      <a:r>
                        <a:rPr lang="zh-TW" altLang="en-US" sz="1700" kern="100" dirty="0" smtClean="0">
                          <a:latin typeface="標楷體" pitchFamily="65" charset="-120"/>
                          <a:ea typeface="標楷體" pitchFamily="65" charset="-120"/>
                        </a:rPr>
                        <a:t>交易</a:t>
                      </a:r>
                      <a:r>
                        <a:rPr lang="zh-TW" sz="1700" kern="100" dirty="0" smtClean="0">
                          <a:latin typeface="標楷體" pitchFamily="65" charset="-120"/>
                          <a:ea typeface="標楷體" pitchFamily="65" charset="-120"/>
                        </a:rPr>
                        <a:t>訊號</a:t>
                      </a:r>
                      <a:endParaRPr lang="zh-TW" sz="1700" kern="100" dirty="0">
                        <a:latin typeface="標楷體" pitchFamily="65" charset="-120"/>
                        <a:ea typeface="標楷體" pitchFamily="65" charset="-120"/>
                        <a:cs typeface="Times New Roman"/>
                      </a:endParaRPr>
                    </a:p>
                  </a:txBody>
                  <a:tcPr marL="68580" marR="68580" marT="0" marB="0"/>
                </a:tc>
                <a:tc>
                  <a:txBody>
                    <a:bodyPr/>
                    <a:lstStyle/>
                    <a:p>
                      <a:pPr algn="l">
                        <a:lnSpc>
                          <a:spcPct val="150000"/>
                        </a:lnSpc>
                        <a:spcAft>
                          <a:spcPts val="0"/>
                        </a:spcAft>
                      </a:pPr>
                      <a:r>
                        <a:rPr lang="zh-TW" altLang="en-US" sz="1700" kern="100" dirty="0" smtClean="0">
                          <a:latin typeface="標楷體" pitchFamily="65" charset="-120"/>
                          <a:ea typeface="標楷體" pitchFamily="65" charset="-120"/>
                          <a:cs typeface="Times New Roman"/>
                        </a:rPr>
                        <a:t>賣出、不動作、買進</a:t>
                      </a:r>
                      <a:endParaRPr lang="zh-TW" sz="1700" kern="100" dirty="0">
                        <a:latin typeface="標楷體" pitchFamily="65" charset="-120"/>
                        <a:ea typeface="標楷體" pitchFamily="65" charset="-120"/>
                        <a:cs typeface="Times New Roman"/>
                      </a:endParaRPr>
                    </a:p>
                  </a:txBody>
                  <a:tcPr marL="68580" marR="68580" marT="0" marB="0"/>
                </a:tc>
                <a:tc>
                  <a:txBody>
                    <a:bodyPr/>
                    <a:lstStyle/>
                    <a:p>
                      <a:pPr algn="ctr">
                        <a:lnSpc>
                          <a:spcPct val="150000"/>
                        </a:lnSpc>
                        <a:spcAft>
                          <a:spcPts val="0"/>
                        </a:spcAft>
                      </a:pPr>
                      <a:r>
                        <a:rPr lang="en-US" altLang="zh-TW" sz="1700" kern="100" dirty="0" smtClean="0">
                          <a:latin typeface="標楷體" pitchFamily="65" charset="-120"/>
                          <a:ea typeface="標楷體" pitchFamily="65" charset="-120"/>
                          <a:cs typeface="Times New Roman"/>
                        </a:rPr>
                        <a:t>s, n, b</a:t>
                      </a:r>
                      <a:endParaRPr lang="zh-TW" sz="1700" kern="100" dirty="0">
                        <a:latin typeface="標楷體" pitchFamily="65" charset="-120"/>
                        <a:ea typeface="標楷體" pitchFamily="65" charset="-120"/>
                        <a:cs typeface="Times New Roman"/>
                      </a:endParaRPr>
                    </a:p>
                  </a:txBody>
                  <a:tcPr marL="68580" marR="6858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zh-TW" altLang="en-US" sz="3400" dirty="0" smtClean="0">
                <a:latin typeface="標楷體" pitchFamily="65" charset="-120"/>
                <a:ea typeface="標楷體" pitchFamily="65" charset="-120"/>
              </a:rPr>
              <a:t>  </a:t>
            </a:r>
            <a:r>
              <a:rPr lang="zh-TW" altLang="en-US" sz="3200" dirty="0" smtClean="0">
                <a:latin typeface="標楷體" pitchFamily="65" charset="-120"/>
                <a:ea typeface="標楷體" pitchFamily="65" charset="-120"/>
              </a:rPr>
              <a:t>第四節	</a:t>
            </a:r>
            <a:r>
              <a:rPr lang="en-US" altLang="zh-TW" sz="3200" dirty="0" smtClean="0">
                <a:latin typeface="標楷體" pitchFamily="65" charset="-120"/>
                <a:ea typeface="標楷體" pitchFamily="65" charset="-120"/>
              </a:rPr>
              <a:t>GEP</a:t>
            </a:r>
            <a:r>
              <a:rPr lang="zh-TW" altLang="en-US" sz="3200" dirty="0" smtClean="0">
                <a:latin typeface="標楷體" pitchFamily="65" charset="-120"/>
                <a:ea typeface="標楷體" pitchFamily="65" charset="-120"/>
              </a:rPr>
              <a:t>投資策略探勘模組設計</a:t>
            </a:r>
            <a:endParaRPr lang="fr-CA" sz="3200" dirty="0" smtClean="0">
              <a:latin typeface="標楷體" pitchFamily="65" charset="-120"/>
              <a:ea typeface="標楷體" pitchFamily="65" charset="-120"/>
            </a:endParaRPr>
          </a:p>
        </p:txBody>
      </p:sp>
      <p:sp>
        <p:nvSpPr>
          <p:cNvPr id="4" name="圓角矩形 3"/>
          <p:cNvSpPr/>
          <p:nvPr/>
        </p:nvSpPr>
        <p:spPr>
          <a:xfrm>
            <a:off x="357158" y="2000240"/>
            <a:ext cx="1643074" cy="7143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b="1" dirty="0" smtClean="0">
                <a:latin typeface="標楷體" pitchFamily="65" charset="-120"/>
                <a:ea typeface="標楷體" pitchFamily="65" charset="-120"/>
              </a:rPr>
              <a:t>染色體編碼</a:t>
            </a:r>
            <a:endParaRPr lang="zh-TW" altLang="en-US" b="1" dirty="0">
              <a:latin typeface="標楷體" pitchFamily="65" charset="-120"/>
              <a:ea typeface="標楷體" pitchFamily="65" charset="-120"/>
            </a:endParaRPr>
          </a:p>
        </p:txBody>
      </p:sp>
      <p:sp>
        <p:nvSpPr>
          <p:cNvPr id="5" name="圓角矩形 4"/>
          <p:cNvSpPr/>
          <p:nvPr/>
        </p:nvSpPr>
        <p:spPr>
          <a:xfrm>
            <a:off x="357158" y="5786454"/>
            <a:ext cx="1643074" cy="7143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適應函數</a:t>
            </a:r>
            <a:endParaRPr lang="zh-TW" altLang="en-US" dirty="0">
              <a:latin typeface="標楷體" pitchFamily="65" charset="-120"/>
              <a:ea typeface="標楷體" pitchFamily="65" charset="-120"/>
            </a:endParaRPr>
          </a:p>
        </p:txBody>
      </p:sp>
      <p:sp>
        <p:nvSpPr>
          <p:cNvPr id="9" name="圓角矩形 8"/>
          <p:cNvSpPr/>
          <p:nvPr/>
        </p:nvSpPr>
        <p:spPr>
          <a:xfrm>
            <a:off x="857224" y="2890834"/>
            <a:ext cx="1571636" cy="4286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b="1" dirty="0" smtClean="0">
                <a:latin typeface="標楷體" pitchFamily="65" charset="-120"/>
                <a:ea typeface="標楷體" pitchFamily="65" charset="-120"/>
              </a:rPr>
              <a:t>基因一</a:t>
            </a:r>
            <a:endParaRPr lang="zh-TW" altLang="en-US" b="1" dirty="0">
              <a:latin typeface="標楷體" pitchFamily="65" charset="-120"/>
              <a:ea typeface="標楷體" pitchFamily="65" charset="-120"/>
            </a:endParaRPr>
          </a:p>
        </p:txBody>
      </p:sp>
      <p:sp>
        <p:nvSpPr>
          <p:cNvPr id="10" name="圓角矩形 9"/>
          <p:cNvSpPr/>
          <p:nvPr/>
        </p:nvSpPr>
        <p:spPr>
          <a:xfrm>
            <a:off x="857224" y="3462338"/>
            <a:ext cx="1571636" cy="4286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基因二</a:t>
            </a:r>
            <a:endParaRPr lang="zh-TW" altLang="en-US" dirty="0">
              <a:latin typeface="標楷體" pitchFamily="65" charset="-120"/>
              <a:ea typeface="標楷體" pitchFamily="65" charset="-120"/>
            </a:endParaRPr>
          </a:p>
        </p:txBody>
      </p:sp>
      <p:sp>
        <p:nvSpPr>
          <p:cNvPr id="11" name="圓角矩形 10"/>
          <p:cNvSpPr/>
          <p:nvPr/>
        </p:nvSpPr>
        <p:spPr>
          <a:xfrm>
            <a:off x="857224" y="4033842"/>
            <a:ext cx="1571636" cy="4286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基因三</a:t>
            </a:r>
            <a:endParaRPr lang="zh-TW" altLang="en-US" dirty="0">
              <a:latin typeface="標楷體" pitchFamily="65" charset="-120"/>
              <a:ea typeface="標楷體" pitchFamily="65" charset="-120"/>
            </a:endParaRPr>
          </a:p>
        </p:txBody>
      </p:sp>
      <p:sp>
        <p:nvSpPr>
          <p:cNvPr id="12" name="圓角矩形 11"/>
          <p:cNvSpPr/>
          <p:nvPr/>
        </p:nvSpPr>
        <p:spPr>
          <a:xfrm>
            <a:off x="857224" y="4605346"/>
            <a:ext cx="1571636" cy="4286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基因四</a:t>
            </a:r>
            <a:endParaRPr lang="zh-TW" altLang="en-US" dirty="0">
              <a:latin typeface="標楷體" pitchFamily="65" charset="-120"/>
              <a:ea typeface="標楷體" pitchFamily="65" charset="-120"/>
            </a:endParaRPr>
          </a:p>
        </p:txBody>
      </p:sp>
      <p:sp>
        <p:nvSpPr>
          <p:cNvPr id="13" name="圓角矩形 12"/>
          <p:cNvSpPr/>
          <p:nvPr/>
        </p:nvSpPr>
        <p:spPr>
          <a:xfrm>
            <a:off x="857224" y="5176850"/>
            <a:ext cx="1571636" cy="4286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基因五</a:t>
            </a:r>
            <a:endParaRPr lang="zh-TW" altLang="en-US" dirty="0">
              <a:latin typeface="標楷體" pitchFamily="65" charset="-120"/>
              <a:ea typeface="標楷體" pitchFamily="65" charset="-120"/>
            </a:endParaRPr>
          </a:p>
        </p:txBody>
      </p:sp>
      <p:sp>
        <p:nvSpPr>
          <p:cNvPr id="14" name="文字方塊 13"/>
          <p:cNvSpPr txBox="1"/>
          <p:nvPr/>
        </p:nvSpPr>
        <p:spPr>
          <a:xfrm>
            <a:off x="3214678" y="2071678"/>
            <a:ext cx="5357850" cy="3970318"/>
          </a:xfrm>
          <a:prstGeom prst="rect">
            <a:avLst/>
          </a:prstGeom>
          <a:noFill/>
        </p:spPr>
        <p:txBody>
          <a:bodyPr wrap="square" rtlCol="0">
            <a:spAutoFit/>
          </a:bodyPr>
          <a:lstStyle/>
          <a:p>
            <a:r>
              <a:rPr lang="zh-TW" altLang="en-US" dirty="0" smtClean="0">
                <a:latin typeface="標楷體" pitchFamily="65" charset="-120"/>
                <a:ea typeface="標楷體" pitchFamily="65" charset="-120"/>
              </a:rPr>
              <a:t>基因一：進出場策略基因。</a:t>
            </a:r>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r>
              <a:rPr lang="zh-TW" altLang="en-US" dirty="0" smtClean="0">
                <a:latin typeface="標楷體" pitchFamily="65" charset="-120"/>
                <a:ea typeface="標楷體" pitchFamily="65" charset="-120"/>
              </a:rPr>
              <a:t>基因一編碼：</a:t>
            </a:r>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r>
              <a:rPr lang="en-US" altLang="zh-TW" dirty="0" smtClean="0">
                <a:latin typeface="標楷體" pitchFamily="65" charset="-120"/>
                <a:ea typeface="標楷體" pitchFamily="65" charset="-120"/>
              </a:rPr>
              <a:t>1.</a:t>
            </a:r>
            <a:r>
              <a:rPr lang="zh-TW" altLang="en-US" dirty="0" smtClean="0">
                <a:latin typeface="標楷體" pitchFamily="65" charset="-120"/>
                <a:ea typeface="標楷體" pitchFamily="65" charset="-120"/>
              </a:rPr>
              <a:t>頭部可以包含屬性節點和終端節點。</a:t>
            </a:r>
            <a:endParaRPr lang="en-US" altLang="zh-TW" dirty="0" smtClean="0">
              <a:latin typeface="標楷體" pitchFamily="65" charset="-120"/>
              <a:ea typeface="標楷體" pitchFamily="65" charset="-120"/>
            </a:endParaRPr>
          </a:p>
          <a:p>
            <a:r>
              <a:rPr lang="en-US" altLang="zh-TW" dirty="0" smtClean="0">
                <a:latin typeface="標楷體" pitchFamily="65" charset="-120"/>
                <a:ea typeface="標楷體" pitchFamily="65" charset="-120"/>
              </a:rPr>
              <a:t>2.</a:t>
            </a:r>
            <a:r>
              <a:rPr lang="zh-TW" altLang="en-US" dirty="0" smtClean="0">
                <a:latin typeface="標楷體" pitchFamily="65" charset="-120"/>
                <a:ea typeface="標楷體" pitchFamily="65" charset="-120"/>
              </a:rPr>
              <a:t>尾部只能包含終端節點。</a:t>
            </a:r>
            <a:endParaRPr lang="en-US" altLang="zh-TW" dirty="0" smtClean="0">
              <a:latin typeface="標楷體" pitchFamily="65" charset="-120"/>
              <a:ea typeface="標楷體" pitchFamily="65" charset="-120"/>
            </a:endParaRPr>
          </a:p>
          <a:p>
            <a:r>
              <a:rPr lang="en-US" altLang="zh-TW" dirty="0" smtClean="0">
                <a:latin typeface="標楷體" pitchFamily="65" charset="-120"/>
                <a:ea typeface="標楷體" pitchFamily="65" charset="-120"/>
              </a:rPr>
              <a:t>3.</a:t>
            </a:r>
            <a:r>
              <a:rPr lang="zh-TW" altLang="en-US" dirty="0" smtClean="0">
                <a:latin typeface="標楷體" pitchFamily="65" charset="-120"/>
                <a:ea typeface="標楷體" pitchFamily="65" charset="-120"/>
              </a:rPr>
              <a:t>頭部長度 </a:t>
            </a:r>
            <a:r>
              <a:rPr lang="en-US" altLang="zh-TW" dirty="0" smtClean="0">
                <a:latin typeface="標楷體" pitchFamily="65" charset="-120"/>
                <a:ea typeface="標楷體" pitchFamily="65" charset="-120"/>
              </a:rPr>
              <a:t>=</a:t>
            </a:r>
            <a:r>
              <a:rPr lang="zh-TW" altLang="en-US" dirty="0" smtClean="0">
                <a:latin typeface="標楷體" pitchFamily="65" charset="-120"/>
                <a:ea typeface="標楷體" pitchFamily="65" charset="-120"/>
              </a:rPr>
              <a:t> </a:t>
            </a:r>
            <a:r>
              <a:rPr lang="en-US" altLang="zh-TW" dirty="0" smtClean="0">
                <a:latin typeface="標楷體" pitchFamily="65" charset="-120"/>
                <a:ea typeface="標楷體" pitchFamily="65" charset="-120"/>
              </a:rPr>
              <a:t>4</a:t>
            </a:r>
            <a:r>
              <a:rPr lang="zh-TW" altLang="en-US" dirty="0" smtClean="0">
                <a:latin typeface="標楷體" pitchFamily="65" charset="-120"/>
                <a:ea typeface="標楷體" pitchFamily="65" charset="-120"/>
              </a:rPr>
              <a:t>，限制樹的高度 </a:t>
            </a:r>
            <a:r>
              <a:rPr lang="en-US" altLang="zh-TW" dirty="0" smtClean="0">
                <a:latin typeface="標楷體" pitchFamily="65" charset="-120"/>
                <a:ea typeface="標楷體" pitchFamily="65" charset="-120"/>
              </a:rPr>
              <a:t>=</a:t>
            </a:r>
            <a:r>
              <a:rPr lang="zh-TW" altLang="en-US" dirty="0" smtClean="0">
                <a:latin typeface="標楷體" pitchFamily="65" charset="-120"/>
                <a:ea typeface="標楷體" pitchFamily="65" charset="-120"/>
              </a:rPr>
              <a:t> </a:t>
            </a:r>
            <a:r>
              <a:rPr lang="en-US" altLang="zh-TW" dirty="0" smtClean="0">
                <a:latin typeface="標楷體" pitchFamily="65" charset="-120"/>
                <a:ea typeface="標楷體" pitchFamily="65" charset="-120"/>
              </a:rPr>
              <a:t>3</a:t>
            </a:r>
            <a:r>
              <a:rPr lang="zh-TW" altLang="en-US" dirty="0" smtClean="0">
                <a:latin typeface="標楷體" pitchFamily="65" charset="-120"/>
                <a:ea typeface="標楷體" pitchFamily="65" charset="-120"/>
              </a:rPr>
              <a:t>，每條交易規     </a:t>
            </a:r>
            <a:endParaRPr lang="en-US" altLang="zh-TW" dirty="0" smtClean="0">
              <a:latin typeface="標楷體" pitchFamily="65" charset="-120"/>
              <a:ea typeface="標楷體" pitchFamily="65" charset="-120"/>
            </a:endParaRPr>
          </a:p>
          <a:p>
            <a:r>
              <a:rPr lang="zh-TW" altLang="en-US" dirty="0" smtClean="0">
                <a:latin typeface="標楷體" pitchFamily="65" charset="-120"/>
                <a:ea typeface="標楷體" pitchFamily="65" charset="-120"/>
              </a:rPr>
              <a:t>  則最多包含兩個技術指標。</a:t>
            </a:r>
            <a:endParaRPr lang="en-US" altLang="zh-TW" dirty="0" smtClean="0">
              <a:latin typeface="標楷體" pitchFamily="65" charset="-120"/>
              <a:ea typeface="標楷體" pitchFamily="65" charset="-120"/>
            </a:endParaRPr>
          </a:p>
          <a:p>
            <a:r>
              <a:rPr lang="en-US" altLang="zh-TW" dirty="0" smtClean="0">
                <a:latin typeface="標楷體" pitchFamily="65" charset="-120"/>
                <a:ea typeface="標楷體" pitchFamily="65" charset="-120"/>
              </a:rPr>
              <a:t>4.</a:t>
            </a:r>
            <a:r>
              <a:rPr lang="zh-TW" altLang="en-US" dirty="0" smtClean="0">
                <a:latin typeface="標楷體" pitchFamily="65" charset="-120"/>
                <a:ea typeface="標楷體" pitchFamily="65" charset="-120"/>
              </a:rPr>
              <a:t>尾部長度 </a:t>
            </a:r>
            <a:r>
              <a:rPr lang="en-US" altLang="zh-TW" dirty="0" smtClean="0">
                <a:latin typeface="標楷體" pitchFamily="65" charset="-120"/>
                <a:ea typeface="標楷體" pitchFamily="65" charset="-120"/>
              </a:rPr>
              <a:t>=</a:t>
            </a:r>
            <a:r>
              <a:rPr lang="zh-TW" altLang="en-US" dirty="0" smtClean="0">
                <a:latin typeface="標楷體" pitchFamily="65" charset="-120"/>
                <a:ea typeface="標楷體" pitchFamily="65" charset="-120"/>
              </a:rPr>
              <a:t> </a:t>
            </a:r>
            <a:r>
              <a:rPr lang="en-US" altLang="zh-TW" dirty="0" smtClean="0">
                <a:latin typeface="標楷體" pitchFamily="65" charset="-120"/>
                <a:ea typeface="標楷體" pitchFamily="65" charset="-120"/>
              </a:rPr>
              <a:t>9</a:t>
            </a:r>
            <a:r>
              <a:rPr lang="zh-TW" altLang="en-US" dirty="0" smtClean="0">
                <a:latin typeface="標楷體" pitchFamily="65" charset="-120"/>
                <a:ea typeface="標楷體" pitchFamily="65" charset="-120"/>
              </a:rPr>
              <a:t>，根據</a:t>
            </a:r>
            <a:r>
              <a:rPr lang="en-US" altLang="zh-TW" dirty="0" smtClean="0">
                <a:latin typeface="標楷體" pitchFamily="65" charset="-120"/>
                <a:ea typeface="標楷體" pitchFamily="65" charset="-120"/>
              </a:rPr>
              <a:t>t=h(N</a:t>
            </a:r>
            <a:r>
              <a:rPr lang="en-US" altLang="zh-TW" sz="1600" dirty="0" smtClean="0">
                <a:latin typeface="標楷體" pitchFamily="65" charset="-120"/>
                <a:ea typeface="標楷體" pitchFamily="65" charset="-120"/>
              </a:rPr>
              <a:t>max</a:t>
            </a:r>
            <a:r>
              <a:rPr lang="en-US" altLang="zh-TW" dirty="0" smtClean="0">
                <a:latin typeface="標楷體" pitchFamily="65" charset="-120"/>
                <a:ea typeface="標楷體" pitchFamily="65" charset="-120"/>
              </a:rPr>
              <a:t>-1)+1</a:t>
            </a:r>
            <a:r>
              <a:rPr lang="zh-TW" altLang="en-US" dirty="0" smtClean="0">
                <a:latin typeface="標楷體" pitchFamily="65" charset="-120"/>
                <a:ea typeface="標楷體" pitchFamily="65" charset="-120"/>
              </a:rPr>
              <a:t>公式。</a:t>
            </a:r>
            <a:endParaRPr lang="en-US" altLang="zh-TW" dirty="0" smtClean="0">
              <a:latin typeface="標楷體" pitchFamily="65" charset="-120"/>
              <a:ea typeface="標楷體" pitchFamily="65" charset="-120"/>
            </a:endParaRPr>
          </a:p>
          <a:p>
            <a:r>
              <a:rPr lang="en-US" altLang="zh-TW" dirty="0" smtClean="0">
                <a:latin typeface="標楷體" pitchFamily="65" charset="-120"/>
                <a:ea typeface="標楷體" pitchFamily="65" charset="-120"/>
              </a:rPr>
              <a:t>5. Dc</a:t>
            </a:r>
            <a:r>
              <a:rPr lang="zh-TW" altLang="en-US" dirty="0" smtClean="0">
                <a:latin typeface="標楷體" pitchFamily="65" charset="-120"/>
                <a:ea typeface="標楷體" pitchFamily="65" charset="-120"/>
              </a:rPr>
              <a:t>長度 </a:t>
            </a:r>
            <a:r>
              <a:rPr lang="en-US" altLang="zh-TW" dirty="0" smtClean="0">
                <a:latin typeface="標楷體" pitchFamily="65" charset="-120"/>
                <a:ea typeface="標楷體" pitchFamily="65" charset="-120"/>
              </a:rPr>
              <a:t>=</a:t>
            </a:r>
            <a:r>
              <a:rPr lang="zh-TW" altLang="en-US" dirty="0" smtClean="0">
                <a:latin typeface="標楷體" pitchFamily="65" charset="-120"/>
                <a:ea typeface="標楷體" pitchFamily="65" charset="-120"/>
              </a:rPr>
              <a:t> </a:t>
            </a:r>
            <a:r>
              <a:rPr lang="en-US" altLang="zh-TW" dirty="0" smtClean="0">
                <a:latin typeface="標楷體" pitchFamily="65" charset="-120"/>
                <a:ea typeface="標楷體" pitchFamily="65" charset="-120"/>
              </a:rPr>
              <a:t>4</a:t>
            </a:r>
            <a:r>
              <a:rPr lang="zh-TW" altLang="en-US" dirty="0" smtClean="0">
                <a:latin typeface="標楷體" pitchFamily="65" charset="-120"/>
                <a:ea typeface="標楷體" pitchFamily="65" charset="-120"/>
              </a:rPr>
              <a:t>，</a:t>
            </a:r>
            <a:r>
              <a:rPr lang="en-US" altLang="zh-TW" dirty="0" smtClean="0">
                <a:latin typeface="標楷體" pitchFamily="65" charset="-120"/>
                <a:ea typeface="標楷體" pitchFamily="65" charset="-120"/>
              </a:rPr>
              <a:t>Dc</a:t>
            </a:r>
            <a:r>
              <a:rPr lang="zh-TW" altLang="en-US" dirty="0" smtClean="0">
                <a:latin typeface="標楷體" pitchFamily="65" charset="-120"/>
                <a:ea typeface="標楷體" pitchFamily="65" charset="-120"/>
              </a:rPr>
              <a:t>長度與頭部相同。</a:t>
            </a:r>
            <a:endParaRPr lang="en-US" altLang="zh-TW" dirty="0" smtClean="0">
              <a:latin typeface="標楷體" pitchFamily="65" charset="-120"/>
              <a:ea typeface="標楷體" pitchFamily="65" charset="-120"/>
            </a:endParaRPr>
          </a:p>
        </p:txBody>
      </p:sp>
      <p:pic>
        <p:nvPicPr>
          <p:cNvPr id="21505" name="Picture 1"/>
          <p:cNvPicPr>
            <a:picLocks noChangeAspect="1" noChangeArrowheads="1"/>
          </p:cNvPicPr>
          <p:nvPr/>
        </p:nvPicPr>
        <p:blipFill>
          <a:blip r:embed="rId3"/>
          <a:srcRect/>
          <a:stretch>
            <a:fillRect/>
          </a:stretch>
        </p:blipFill>
        <p:spPr bwMode="auto">
          <a:xfrm>
            <a:off x="3500430" y="3214686"/>
            <a:ext cx="4567988" cy="8810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20481" name="Picture 1"/>
          <p:cNvPicPr>
            <a:picLocks noChangeAspect="1" noChangeArrowheads="1"/>
          </p:cNvPicPr>
          <p:nvPr/>
        </p:nvPicPr>
        <p:blipFill>
          <a:blip r:embed="rId4"/>
          <a:srcRect/>
          <a:stretch>
            <a:fillRect/>
          </a:stretch>
        </p:blipFill>
        <p:spPr bwMode="auto">
          <a:xfrm>
            <a:off x="3227378" y="2811458"/>
            <a:ext cx="5143536" cy="900500"/>
          </a:xfrm>
          <a:prstGeom prst="rect">
            <a:avLst/>
          </a:prstGeom>
          <a:noFill/>
          <a:ln w="9525">
            <a:noFill/>
            <a:miter lim="800000"/>
            <a:headEnd/>
            <a:tailEnd/>
          </a:ln>
          <a:effectLst/>
        </p:spPr>
      </p:pic>
      <p:sp>
        <p:nvSpPr>
          <p:cNvPr id="2" name="Titre 1"/>
          <p:cNvSpPr>
            <a:spLocks noGrp="1"/>
          </p:cNvSpPr>
          <p:nvPr>
            <p:ph type="title"/>
          </p:nvPr>
        </p:nvSpPr>
        <p:spPr/>
        <p:txBody>
          <a:bodyPr rtlCol="0">
            <a:normAutofit/>
          </a:bodyPr>
          <a:lstStyle/>
          <a:p>
            <a:pPr eaLnBrk="1" fontAlgn="auto" hangingPunct="1">
              <a:spcAft>
                <a:spcPts val="0"/>
              </a:spcAft>
              <a:defRPr/>
            </a:pPr>
            <a:r>
              <a:rPr lang="zh-TW" altLang="en-US" sz="3400" dirty="0" smtClean="0">
                <a:latin typeface="標楷體" pitchFamily="65" charset="-120"/>
                <a:ea typeface="標楷體" pitchFamily="65" charset="-120"/>
              </a:rPr>
              <a:t>  </a:t>
            </a:r>
            <a:r>
              <a:rPr lang="zh-TW" altLang="en-US" sz="3200" dirty="0" smtClean="0">
                <a:latin typeface="標楷體" pitchFamily="65" charset="-120"/>
                <a:ea typeface="標楷體" pitchFamily="65" charset="-120"/>
              </a:rPr>
              <a:t>第四節	</a:t>
            </a:r>
            <a:r>
              <a:rPr lang="en-US" altLang="zh-TW" sz="3200" dirty="0" smtClean="0">
                <a:latin typeface="標楷體" pitchFamily="65" charset="-120"/>
                <a:ea typeface="標楷體" pitchFamily="65" charset="-120"/>
              </a:rPr>
              <a:t>GEP</a:t>
            </a:r>
            <a:r>
              <a:rPr lang="zh-TW" altLang="en-US" sz="3200" dirty="0" smtClean="0">
                <a:latin typeface="標楷體" pitchFamily="65" charset="-120"/>
                <a:ea typeface="標楷體" pitchFamily="65" charset="-120"/>
              </a:rPr>
              <a:t>投資策略探勘模組設計</a:t>
            </a:r>
            <a:endParaRPr lang="fr-CA" sz="3200" dirty="0" smtClean="0">
              <a:latin typeface="標楷體" pitchFamily="65" charset="-120"/>
              <a:ea typeface="標楷體" pitchFamily="65" charset="-120"/>
            </a:endParaRPr>
          </a:p>
        </p:txBody>
      </p:sp>
      <p:sp>
        <p:nvSpPr>
          <p:cNvPr id="4" name="圓角矩形 3"/>
          <p:cNvSpPr/>
          <p:nvPr/>
        </p:nvSpPr>
        <p:spPr>
          <a:xfrm>
            <a:off x="357158" y="2000240"/>
            <a:ext cx="1643074" cy="7143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b="1" dirty="0" smtClean="0">
                <a:latin typeface="標楷體" pitchFamily="65" charset="-120"/>
                <a:ea typeface="標楷體" pitchFamily="65" charset="-120"/>
              </a:rPr>
              <a:t>染色體編碼</a:t>
            </a:r>
            <a:endParaRPr lang="zh-TW" altLang="en-US" b="1" dirty="0">
              <a:latin typeface="標楷體" pitchFamily="65" charset="-120"/>
              <a:ea typeface="標楷體" pitchFamily="65" charset="-120"/>
            </a:endParaRPr>
          </a:p>
        </p:txBody>
      </p:sp>
      <p:sp>
        <p:nvSpPr>
          <p:cNvPr id="5" name="圓角矩形 4"/>
          <p:cNvSpPr/>
          <p:nvPr/>
        </p:nvSpPr>
        <p:spPr>
          <a:xfrm>
            <a:off x="357158" y="5786454"/>
            <a:ext cx="1643074" cy="7143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適應函數</a:t>
            </a:r>
            <a:endParaRPr lang="zh-TW" altLang="en-US" dirty="0">
              <a:latin typeface="標楷體" pitchFamily="65" charset="-120"/>
              <a:ea typeface="標楷體" pitchFamily="65" charset="-120"/>
            </a:endParaRPr>
          </a:p>
        </p:txBody>
      </p:sp>
      <p:sp>
        <p:nvSpPr>
          <p:cNvPr id="9" name="圓角矩形 8"/>
          <p:cNvSpPr/>
          <p:nvPr/>
        </p:nvSpPr>
        <p:spPr>
          <a:xfrm>
            <a:off x="857224" y="2890834"/>
            <a:ext cx="1571636" cy="4286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b="1" dirty="0" smtClean="0">
                <a:latin typeface="標楷體" pitchFamily="65" charset="-120"/>
                <a:ea typeface="標楷體" pitchFamily="65" charset="-120"/>
              </a:rPr>
              <a:t>基因一</a:t>
            </a:r>
            <a:endParaRPr lang="zh-TW" altLang="en-US" b="1" dirty="0">
              <a:latin typeface="標楷體" pitchFamily="65" charset="-120"/>
              <a:ea typeface="標楷體" pitchFamily="65" charset="-120"/>
            </a:endParaRPr>
          </a:p>
        </p:txBody>
      </p:sp>
      <p:sp>
        <p:nvSpPr>
          <p:cNvPr id="10" name="圓角矩形 9"/>
          <p:cNvSpPr/>
          <p:nvPr/>
        </p:nvSpPr>
        <p:spPr>
          <a:xfrm>
            <a:off x="857224" y="3462338"/>
            <a:ext cx="1571636" cy="4286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基因二</a:t>
            </a:r>
            <a:endParaRPr lang="zh-TW" altLang="en-US" dirty="0">
              <a:latin typeface="標楷體" pitchFamily="65" charset="-120"/>
              <a:ea typeface="標楷體" pitchFamily="65" charset="-120"/>
            </a:endParaRPr>
          </a:p>
        </p:txBody>
      </p:sp>
      <p:sp>
        <p:nvSpPr>
          <p:cNvPr id="11" name="圓角矩形 10"/>
          <p:cNvSpPr/>
          <p:nvPr/>
        </p:nvSpPr>
        <p:spPr>
          <a:xfrm>
            <a:off x="857224" y="4033842"/>
            <a:ext cx="1571636" cy="4286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基因三</a:t>
            </a:r>
            <a:endParaRPr lang="zh-TW" altLang="en-US" dirty="0">
              <a:latin typeface="標楷體" pitchFamily="65" charset="-120"/>
              <a:ea typeface="標楷體" pitchFamily="65" charset="-120"/>
            </a:endParaRPr>
          </a:p>
        </p:txBody>
      </p:sp>
      <p:sp>
        <p:nvSpPr>
          <p:cNvPr id="12" name="圓角矩形 11"/>
          <p:cNvSpPr/>
          <p:nvPr/>
        </p:nvSpPr>
        <p:spPr>
          <a:xfrm>
            <a:off x="857224" y="4605346"/>
            <a:ext cx="1571636" cy="4286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基因四</a:t>
            </a:r>
            <a:endParaRPr lang="zh-TW" altLang="en-US" dirty="0">
              <a:latin typeface="標楷體" pitchFamily="65" charset="-120"/>
              <a:ea typeface="標楷體" pitchFamily="65" charset="-120"/>
            </a:endParaRPr>
          </a:p>
        </p:txBody>
      </p:sp>
      <p:sp>
        <p:nvSpPr>
          <p:cNvPr id="13" name="圓角矩形 12"/>
          <p:cNvSpPr/>
          <p:nvPr/>
        </p:nvSpPr>
        <p:spPr>
          <a:xfrm>
            <a:off x="857224" y="5176850"/>
            <a:ext cx="1571636" cy="4286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基因五</a:t>
            </a:r>
            <a:endParaRPr lang="zh-TW" altLang="en-US" dirty="0">
              <a:latin typeface="標楷體" pitchFamily="65" charset="-120"/>
              <a:ea typeface="標楷體" pitchFamily="65" charset="-120"/>
            </a:endParaRPr>
          </a:p>
        </p:txBody>
      </p:sp>
      <p:sp>
        <p:nvSpPr>
          <p:cNvPr id="14" name="文字方塊 13"/>
          <p:cNvSpPr txBox="1"/>
          <p:nvPr/>
        </p:nvSpPr>
        <p:spPr>
          <a:xfrm>
            <a:off x="3214678" y="1857364"/>
            <a:ext cx="5143536" cy="923330"/>
          </a:xfrm>
          <a:prstGeom prst="rect">
            <a:avLst/>
          </a:prstGeom>
          <a:noFill/>
        </p:spPr>
        <p:txBody>
          <a:bodyPr wrap="square" rtlCol="0">
            <a:spAutoFit/>
          </a:bodyPr>
          <a:lstStyle/>
          <a:p>
            <a:r>
              <a:rPr lang="zh-TW" altLang="en-US" dirty="0" smtClean="0">
                <a:latin typeface="標楷體" pitchFamily="65" charset="-120"/>
                <a:ea typeface="標楷體" pitchFamily="65" charset="-120"/>
              </a:rPr>
              <a:t>基因一：進出場策略基因。</a:t>
            </a:r>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r>
              <a:rPr lang="zh-TW" altLang="en-US" dirty="0" smtClean="0">
                <a:latin typeface="標楷體" pitchFamily="65" charset="-120"/>
                <a:ea typeface="標楷體" pitchFamily="65" charset="-120"/>
              </a:rPr>
              <a:t>基因一釋例：</a:t>
            </a:r>
            <a:endParaRPr lang="en-US" altLang="zh-TW" dirty="0" smtClean="0">
              <a:latin typeface="標楷體" pitchFamily="65" charset="-120"/>
              <a:ea typeface="標楷體" pitchFamily="65" charset="-120"/>
            </a:endParaRPr>
          </a:p>
        </p:txBody>
      </p:sp>
      <p:sp>
        <p:nvSpPr>
          <p:cNvPr id="52" name="橢圓 51"/>
          <p:cNvSpPr/>
          <p:nvPr/>
        </p:nvSpPr>
        <p:spPr>
          <a:xfrm>
            <a:off x="4009127" y="3786190"/>
            <a:ext cx="544150" cy="5441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R</a:t>
            </a:r>
            <a:endParaRPr lang="zh-TW" altLang="en-US" dirty="0"/>
          </a:p>
        </p:txBody>
      </p:sp>
      <p:sp>
        <p:nvSpPr>
          <p:cNvPr id="53" name="橢圓 52"/>
          <p:cNvSpPr/>
          <p:nvPr/>
        </p:nvSpPr>
        <p:spPr>
          <a:xfrm>
            <a:off x="3283593" y="4874491"/>
            <a:ext cx="544150" cy="5441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W</a:t>
            </a:r>
            <a:endParaRPr lang="zh-TW" altLang="en-US" dirty="0"/>
          </a:p>
        </p:txBody>
      </p:sp>
      <p:sp>
        <p:nvSpPr>
          <p:cNvPr id="54" name="橢圓 53"/>
          <p:cNvSpPr/>
          <p:nvPr/>
        </p:nvSpPr>
        <p:spPr>
          <a:xfrm>
            <a:off x="4734661" y="4874491"/>
            <a:ext cx="544150" cy="5441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P</a:t>
            </a:r>
            <a:endParaRPr lang="zh-TW" altLang="en-US" dirty="0"/>
          </a:p>
        </p:txBody>
      </p:sp>
      <p:sp>
        <p:nvSpPr>
          <p:cNvPr id="55" name="橢圓 54"/>
          <p:cNvSpPr/>
          <p:nvPr/>
        </p:nvSpPr>
        <p:spPr>
          <a:xfrm>
            <a:off x="2285984" y="6110269"/>
            <a:ext cx="544150" cy="5441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s</a:t>
            </a:r>
            <a:endParaRPr lang="zh-TW" altLang="en-US" dirty="0"/>
          </a:p>
        </p:txBody>
      </p:sp>
      <p:sp>
        <p:nvSpPr>
          <p:cNvPr id="56" name="橢圓 55"/>
          <p:cNvSpPr/>
          <p:nvPr/>
        </p:nvSpPr>
        <p:spPr>
          <a:xfrm>
            <a:off x="3646360" y="6110269"/>
            <a:ext cx="544150" cy="5441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b</a:t>
            </a:r>
            <a:endParaRPr lang="zh-TW" altLang="en-US" dirty="0"/>
          </a:p>
        </p:txBody>
      </p:sp>
      <p:sp>
        <p:nvSpPr>
          <p:cNvPr id="57" name="橢圓 56"/>
          <p:cNvSpPr/>
          <p:nvPr/>
        </p:nvSpPr>
        <p:spPr>
          <a:xfrm>
            <a:off x="5732270" y="6110269"/>
            <a:ext cx="544150" cy="5441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b</a:t>
            </a:r>
            <a:endParaRPr lang="zh-TW" altLang="en-US" dirty="0"/>
          </a:p>
        </p:txBody>
      </p:sp>
      <p:sp>
        <p:nvSpPr>
          <p:cNvPr id="58" name="橢圓 57"/>
          <p:cNvSpPr/>
          <p:nvPr/>
        </p:nvSpPr>
        <p:spPr>
          <a:xfrm>
            <a:off x="4281202" y="6110269"/>
            <a:ext cx="544150" cy="5441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s</a:t>
            </a:r>
            <a:endParaRPr lang="zh-TW" altLang="en-US" dirty="0"/>
          </a:p>
        </p:txBody>
      </p:sp>
      <p:cxnSp>
        <p:nvCxnSpPr>
          <p:cNvPr id="59" name="直線接點 58"/>
          <p:cNvCxnSpPr>
            <a:stCxn id="52" idx="3"/>
            <a:endCxn id="53" idx="0"/>
          </p:cNvCxnSpPr>
          <p:nvPr/>
        </p:nvCxnSpPr>
        <p:spPr>
          <a:xfrm rot="5400000">
            <a:off x="3510324" y="4295997"/>
            <a:ext cx="623839" cy="533147"/>
          </a:xfrm>
          <a:prstGeom prst="line">
            <a:avLst/>
          </a:prstGeom>
        </p:spPr>
        <p:style>
          <a:lnRef idx="1">
            <a:schemeClr val="dk1"/>
          </a:lnRef>
          <a:fillRef idx="0">
            <a:schemeClr val="dk1"/>
          </a:fillRef>
          <a:effectRef idx="0">
            <a:schemeClr val="dk1"/>
          </a:effectRef>
          <a:fontRef idx="minor">
            <a:schemeClr val="tx1"/>
          </a:fontRef>
        </p:style>
      </p:cxnSp>
      <p:cxnSp>
        <p:nvCxnSpPr>
          <p:cNvPr id="60" name="直線接點 59"/>
          <p:cNvCxnSpPr>
            <a:stCxn id="52" idx="5"/>
            <a:endCxn id="54" idx="0"/>
          </p:cNvCxnSpPr>
          <p:nvPr/>
        </p:nvCxnSpPr>
        <p:spPr>
          <a:xfrm rot="16200000" flipH="1">
            <a:off x="4428242" y="4295996"/>
            <a:ext cx="623839" cy="533147"/>
          </a:xfrm>
          <a:prstGeom prst="line">
            <a:avLst/>
          </a:prstGeom>
        </p:spPr>
        <p:style>
          <a:lnRef idx="1">
            <a:schemeClr val="dk1"/>
          </a:lnRef>
          <a:fillRef idx="0">
            <a:schemeClr val="dk1"/>
          </a:fillRef>
          <a:effectRef idx="0">
            <a:schemeClr val="dk1"/>
          </a:effectRef>
          <a:fontRef idx="minor">
            <a:schemeClr val="tx1"/>
          </a:fontRef>
        </p:style>
      </p:cxnSp>
      <p:cxnSp>
        <p:nvCxnSpPr>
          <p:cNvPr id="61" name="直線接點 60"/>
          <p:cNvCxnSpPr>
            <a:stCxn id="53" idx="3"/>
            <a:endCxn id="55" idx="0"/>
          </p:cNvCxnSpPr>
          <p:nvPr/>
        </p:nvCxnSpPr>
        <p:spPr>
          <a:xfrm flipH="1">
            <a:off x="2558059" y="5338952"/>
            <a:ext cx="805223" cy="771316"/>
          </a:xfrm>
          <a:prstGeom prst="line">
            <a:avLst/>
          </a:prstGeom>
        </p:spPr>
        <p:style>
          <a:lnRef idx="1">
            <a:schemeClr val="dk1"/>
          </a:lnRef>
          <a:fillRef idx="0">
            <a:schemeClr val="dk1"/>
          </a:fillRef>
          <a:effectRef idx="0">
            <a:schemeClr val="dk1"/>
          </a:effectRef>
          <a:fontRef idx="minor">
            <a:schemeClr val="tx1"/>
          </a:fontRef>
        </p:style>
      </p:cxnSp>
      <p:cxnSp>
        <p:nvCxnSpPr>
          <p:cNvPr id="62" name="直線接點 61"/>
          <p:cNvCxnSpPr>
            <a:stCxn id="53" idx="5"/>
            <a:endCxn id="56" idx="0"/>
          </p:cNvCxnSpPr>
          <p:nvPr/>
        </p:nvCxnSpPr>
        <p:spPr>
          <a:xfrm>
            <a:off x="3748055" y="5338952"/>
            <a:ext cx="170381" cy="771316"/>
          </a:xfrm>
          <a:prstGeom prst="line">
            <a:avLst/>
          </a:prstGeom>
        </p:spPr>
        <p:style>
          <a:lnRef idx="1">
            <a:schemeClr val="dk1"/>
          </a:lnRef>
          <a:fillRef idx="0">
            <a:schemeClr val="dk1"/>
          </a:fillRef>
          <a:effectRef idx="0">
            <a:schemeClr val="dk1"/>
          </a:effectRef>
          <a:fontRef idx="minor">
            <a:schemeClr val="tx1"/>
          </a:fontRef>
        </p:style>
      </p:cxnSp>
      <p:cxnSp>
        <p:nvCxnSpPr>
          <p:cNvPr id="63" name="直線接點 62"/>
          <p:cNvCxnSpPr>
            <a:stCxn id="54" idx="5"/>
            <a:endCxn id="57" idx="0"/>
          </p:cNvCxnSpPr>
          <p:nvPr/>
        </p:nvCxnSpPr>
        <p:spPr>
          <a:xfrm>
            <a:off x="5199122" y="5338952"/>
            <a:ext cx="805223" cy="771316"/>
          </a:xfrm>
          <a:prstGeom prst="line">
            <a:avLst/>
          </a:prstGeom>
        </p:spPr>
        <p:style>
          <a:lnRef idx="1">
            <a:schemeClr val="dk1"/>
          </a:lnRef>
          <a:fillRef idx="0">
            <a:schemeClr val="dk1"/>
          </a:fillRef>
          <a:effectRef idx="0">
            <a:schemeClr val="dk1"/>
          </a:effectRef>
          <a:fontRef idx="minor">
            <a:schemeClr val="tx1"/>
          </a:fontRef>
        </p:style>
      </p:cxnSp>
      <p:cxnSp>
        <p:nvCxnSpPr>
          <p:cNvPr id="64" name="直線接點 63"/>
          <p:cNvCxnSpPr>
            <a:stCxn id="54" idx="3"/>
            <a:endCxn id="58" idx="0"/>
          </p:cNvCxnSpPr>
          <p:nvPr/>
        </p:nvCxnSpPr>
        <p:spPr>
          <a:xfrm flipH="1">
            <a:off x="4553277" y="5338952"/>
            <a:ext cx="261072" cy="771316"/>
          </a:xfrm>
          <a:prstGeom prst="line">
            <a:avLst/>
          </a:prstGeom>
        </p:spPr>
        <p:style>
          <a:lnRef idx="1">
            <a:schemeClr val="dk1"/>
          </a:lnRef>
          <a:fillRef idx="0">
            <a:schemeClr val="dk1"/>
          </a:fillRef>
          <a:effectRef idx="0">
            <a:schemeClr val="dk1"/>
          </a:effectRef>
          <a:fontRef idx="minor">
            <a:schemeClr val="tx1"/>
          </a:fontRef>
        </p:style>
      </p:cxnSp>
      <p:sp>
        <p:nvSpPr>
          <p:cNvPr id="68" name="橢圓 67"/>
          <p:cNvSpPr/>
          <p:nvPr/>
        </p:nvSpPr>
        <p:spPr>
          <a:xfrm>
            <a:off x="4009127" y="4874491"/>
            <a:ext cx="544150" cy="5441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b</a:t>
            </a:r>
            <a:endParaRPr lang="zh-TW" altLang="en-US" dirty="0"/>
          </a:p>
        </p:txBody>
      </p:sp>
      <p:cxnSp>
        <p:nvCxnSpPr>
          <p:cNvPr id="69" name="直線接點 68"/>
          <p:cNvCxnSpPr>
            <a:stCxn id="52" idx="4"/>
            <a:endCxn id="68" idx="0"/>
          </p:cNvCxnSpPr>
          <p:nvPr/>
        </p:nvCxnSpPr>
        <p:spPr>
          <a:xfrm rot="5400000">
            <a:off x="4009127" y="4602416"/>
            <a:ext cx="544150" cy="2016"/>
          </a:xfrm>
          <a:prstGeom prst="line">
            <a:avLst/>
          </a:prstGeom>
        </p:spPr>
        <p:style>
          <a:lnRef idx="1">
            <a:schemeClr val="dk1"/>
          </a:lnRef>
          <a:fillRef idx="0">
            <a:schemeClr val="dk1"/>
          </a:fillRef>
          <a:effectRef idx="0">
            <a:schemeClr val="dk1"/>
          </a:effectRef>
          <a:fontRef idx="minor">
            <a:schemeClr val="tx1"/>
          </a:fontRef>
        </p:style>
      </p:cxnSp>
      <p:sp>
        <p:nvSpPr>
          <p:cNvPr id="70" name="橢圓 69"/>
          <p:cNvSpPr/>
          <p:nvPr/>
        </p:nvSpPr>
        <p:spPr>
          <a:xfrm>
            <a:off x="2981287" y="6110269"/>
            <a:ext cx="544150" cy="5441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n</a:t>
            </a:r>
            <a:endParaRPr lang="zh-TW" altLang="en-US" dirty="0"/>
          </a:p>
        </p:txBody>
      </p:sp>
      <p:cxnSp>
        <p:nvCxnSpPr>
          <p:cNvPr id="71" name="直線接點 70"/>
          <p:cNvCxnSpPr>
            <a:stCxn id="53" idx="4"/>
            <a:endCxn id="70" idx="0"/>
          </p:cNvCxnSpPr>
          <p:nvPr/>
        </p:nvCxnSpPr>
        <p:spPr>
          <a:xfrm flipH="1">
            <a:off x="3253362" y="5418641"/>
            <a:ext cx="302306" cy="691628"/>
          </a:xfrm>
          <a:prstGeom prst="line">
            <a:avLst/>
          </a:prstGeom>
        </p:spPr>
        <p:style>
          <a:lnRef idx="1">
            <a:schemeClr val="dk1"/>
          </a:lnRef>
          <a:fillRef idx="0">
            <a:schemeClr val="dk1"/>
          </a:fillRef>
          <a:effectRef idx="0">
            <a:schemeClr val="dk1"/>
          </a:effectRef>
          <a:fontRef idx="minor">
            <a:schemeClr val="tx1"/>
          </a:fontRef>
        </p:style>
      </p:cxnSp>
      <p:sp>
        <p:nvSpPr>
          <p:cNvPr id="72" name="橢圓 71"/>
          <p:cNvSpPr/>
          <p:nvPr/>
        </p:nvSpPr>
        <p:spPr>
          <a:xfrm>
            <a:off x="5006736" y="6110269"/>
            <a:ext cx="544150" cy="5441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n</a:t>
            </a:r>
            <a:endParaRPr lang="zh-TW" altLang="en-US" dirty="0"/>
          </a:p>
        </p:txBody>
      </p:sp>
      <p:cxnSp>
        <p:nvCxnSpPr>
          <p:cNvPr id="73" name="直線接點 72"/>
          <p:cNvCxnSpPr>
            <a:stCxn id="54" idx="4"/>
            <a:endCxn id="72" idx="0"/>
          </p:cNvCxnSpPr>
          <p:nvPr/>
        </p:nvCxnSpPr>
        <p:spPr>
          <a:xfrm>
            <a:off x="5006736" y="5418641"/>
            <a:ext cx="272075" cy="691628"/>
          </a:xfrm>
          <a:prstGeom prst="line">
            <a:avLst/>
          </a:prstGeom>
        </p:spPr>
        <p:style>
          <a:lnRef idx="1">
            <a:schemeClr val="dk1"/>
          </a:lnRef>
          <a:fillRef idx="0">
            <a:schemeClr val="dk1"/>
          </a:fillRef>
          <a:effectRef idx="0">
            <a:schemeClr val="dk1"/>
          </a:effectRef>
          <a:fontRef idx="minor">
            <a:schemeClr val="tx1"/>
          </a:fontRef>
        </p:style>
      </p:cxnSp>
      <p:sp>
        <p:nvSpPr>
          <p:cNvPr id="81" name="文字方塊 80"/>
          <p:cNvSpPr txBox="1"/>
          <p:nvPr/>
        </p:nvSpPr>
        <p:spPr>
          <a:xfrm>
            <a:off x="5500694" y="3792542"/>
            <a:ext cx="3647152" cy="1708160"/>
          </a:xfrm>
          <a:prstGeom prst="rect">
            <a:avLst/>
          </a:prstGeom>
          <a:noFill/>
        </p:spPr>
        <p:txBody>
          <a:bodyPr wrap="none" rtlCol="0">
            <a:spAutoFit/>
          </a:bodyPr>
          <a:lstStyle/>
          <a:p>
            <a:r>
              <a:rPr lang="zh-TW" altLang="en-US" sz="1500" dirty="0" smtClean="0">
                <a:latin typeface="標楷體" pitchFamily="65" charset="-120"/>
                <a:ea typeface="標楷體" pitchFamily="65" charset="-120"/>
              </a:rPr>
              <a:t>規則</a:t>
            </a:r>
            <a:r>
              <a:rPr lang="en-US" altLang="zh-TW" sz="1500" dirty="0" smtClean="0">
                <a:latin typeface="標楷體" pitchFamily="65" charset="-120"/>
                <a:ea typeface="標楷體" pitchFamily="65" charset="-120"/>
              </a:rPr>
              <a:t>1</a:t>
            </a:r>
            <a:r>
              <a:rPr lang="zh-TW" altLang="en-US" sz="1500" dirty="0" smtClean="0">
                <a:latin typeface="標楷體" pitchFamily="65" charset="-120"/>
                <a:ea typeface="標楷體" pitchFamily="65" charset="-120"/>
              </a:rPr>
              <a:t>：當</a:t>
            </a:r>
            <a:r>
              <a:rPr lang="en-US" altLang="zh-TW" sz="1500" dirty="0" smtClean="0">
                <a:latin typeface="標楷體" pitchFamily="65" charset="-120"/>
                <a:ea typeface="標楷體" pitchFamily="65" charset="-120"/>
              </a:rPr>
              <a:t>8R = </a:t>
            </a:r>
            <a:r>
              <a:rPr lang="zh-TW" altLang="en-US" sz="1500" dirty="0" smtClean="0">
                <a:latin typeface="標楷體" pitchFamily="65" charset="-120"/>
                <a:ea typeface="標楷體" pitchFamily="65" charset="-120"/>
              </a:rPr>
              <a:t>低 </a:t>
            </a:r>
            <a:r>
              <a:rPr lang="en-US" altLang="zh-TW" sz="1500" dirty="0" smtClean="0">
                <a:latin typeface="標楷體" pitchFamily="65" charset="-120"/>
                <a:ea typeface="標楷體" pitchFamily="65" charset="-120"/>
              </a:rPr>
              <a:t>&amp; 7W = </a:t>
            </a:r>
            <a:r>
              <a:rPr lang="zh-TW" altLang="en-US" sz="1500" dirty="0" smtClean="0">
                <a:latin typeface="標楷體" pitchFamily="65" charset="-120"/>
                <a:ea typeface="標楷體" pitchFamily="65" charset="-120"/>
              </a:rPr>
              <a:t>低 則賣出</a:t>
            </a:r>
            <a:endParaRPr lang="en-US" altLang="zh-TW" sz="1500" dirty="0" smtClean="0">
              <a:latin typeface="標楷體" pitchFamily="65" charset="-120"/>
              <a:ea typeface="標楷體" pitchFamily="65" charset="-120"/>
            </a:endParaRPr>
          </a:p>
          <a:p>
            <a:r>
              <a:rPr lang="zh-TW" altLang="en-US" sz="1500" dirty="0" smtClean="0">
                <a:latin typeface="標楷體" pitchFamily="65" charset="-120"/>
                <a:ea typeface="標楷體" pitchFamily="65" charset="-120"/>
              </a:rPr>
              <a:t>規則</a:t>
            </a:r>
            <a:r>
              <a:rPr lang="en-US" altLang="zh-TW" sz="1500" dirty="0" smtClean="0">
                <a:latin typeface="標楷體" pitchFamily="65" charset="-120"/>
                <a:ea typeface="標楷體" pitchFamily="65" charset="-120"/>
              </a:rPr>
              <a:t>2</a:t>
            </a:r>
            <a:r>
              <a:rPr lang="zh-TW" altLang="en-US" sz="1500" dirty="0" smtClean="0">
                <a:latin typeface="標楷體" pitchFamily="65" charset="-120"/>
                <a:ea typeface="標楷體" pitchFamily="65" charset="-120"/>
              </a:rPr>
              <a:t>：當</a:t>
            </a:r>
            <a:r>
              <a:rPr lang="en-US" altLang="zh-TW" sz="1500" dirty="0" smtClean="0">
                <a:latin typeface="標楷體" pitchFamily="65" charset="-120"/>
                <a:ea typeface="標楷體" pitchFamily="65" charset="-120"/>
              </a:rPr>
              <a:t>8R = </a:t>
            </a:r>
            <a:r>
              <a:rPr lang="zh-TW" altLang="en-US" sz="1500" dirty="0" smtClean="0">
                <a:latin typeface="標楷體" pitchFamily="65" charset="-120"/>
                <a:ea typeface="標楷體" pitchFamily="65" charset="-120"/>
              </a:rPr>
              <a:t>低 </a:t>
            </a:r>
            <a:r>
              <a:rPr lang="en-US" altLang="zh-TW" sz="1500" dirty="0" smtClean="0">
                <a:latin typeface="標楷體" pitchFamily="65" charset="-120"/>
                <a:ea typeface="標楷體" pitchFamily="65" charset="-120"/>
              </a:rPr>
              <a:t>&amp; 7W = </a:t>
            </a:r>
            <a:r>
              <a:rPr lang="zh-TW" altLang="en-US" sz="1500" dirty="0" smtClean="0">
                <a:latin typeface="標楷體" pitchFamily="65" charset="-120"/>
                <a:ea typeface="標楷體" pitchFamily="65" charset="-120"/>
              </a:rPr>
              <a:t>中 則不動作</a:t>
            </a:r>
            <a:endParaRPr lang="en-US" altLang="zh-TW" sz="1500" dirty="0" smtClean="0">
              <a:latin typeface="標楷體" pitchFamily="65" charset="-120"/>
              <a:ea typeface="標楷體" pitchFamily="65" charset="-120"/>
            </a:endParaRPr>
          </a:p>
          <a:p>
            <a:r>
              <a:rPr lang="zh-TW" altLang="en-US" sz="1500" dirty="0" smtClean="0">
                <a:latin typeface="標楷體" pitchFamily="65" charset="-120"/>
                <a:ea typeface="標楷體" pitchFamily="65" charset="-120"/>
              </a:rPr>
              <a:t>規則</a:t>
            </a:r>
            <a:r>
              <a:rPr lang="en-US" altLang="zh-TW" sz="1500" dirty="0" smtClean="0">
                <a:latin typeface="標楷體" pitchFamily="65" charset="-120"/>
                <a:ea typeface="標楷體" pitchFamily="65" charset="-120"/>
              </a:rPr>
              <a:t>3</a:t>
            </a:r>
            <a:r>
              <a:rPr lang="zh-TW" altLang="en-US" sz="1500" dirty="0" smtClean="0">
                <a:latin typeface="標楷體" pitchFamily="65" charset="-120"/>
                <a:ea typeface="標楷體" pitchFamily="65" charset="-120"/>
              </a:rPr>
              <a:t>：當</a:t>
            </a:r>
            <a:r>
              <a:rPr lang="en-US" altLang="zh-TW" sz="1500" dirty="0" smtClean="0">
                <a:latin typeface="標楷體" pitchFamily="65" charset="-120"/>
                <a:ea typeface="標楷體" pitchFamily="65" charset="-120"/>
              </a:rPr>
              <a:t>8R = </a:t>
            </a:r>
            <a:r>
              <a:rPr lang="zh-TW" altLang="en-US" sz="1500" dirty="0" smtClean="0">
                <a:latin typeface="標楷體" pitchFamily="65" charset="-120"/>
                <a:ea typeface="標楷體" pitchFamily="65" charset="-120"/>
              </a:rPr>
              <a:t>低 </a:t>
            </a:r>
            <a:r>
              <a:rPr lang="en-US" altLang="zh-TW" sz="1500" dirty="0" smtClean="0">
                <a:latin typeface="標楷體" pitchFamily="65" charset="-120"/>
                <a:ea typeface="標楷體" pitchFamily="65" charset="-120"/>
              </a:rPr>
              <a:t>&amp; 7W = </a:t>
            </a:r>
            <a:r>
              <a:rPr lang="zh-TW" altLang="en-US" sz="1500" dirty="0" smtClean="0">
                <a:latin typeface="標楷體" pitchFamily="65" charset="-120"/>
                <a:ea typeface="標楷體" pitchFamily="65" charset="-120"/>
              </a:rPr>
              <a:t>高 則買進</a:t>
            </a:r>
            <a:endParaRPr lang="en-US" altLang="zh-TW" sz="1500" dirty="0" smtClean="0">
              <a:latin typeface="標楷體" pitchFamily="65" charset="-120"/>
              <a:ea typeface="標楷體" pitchFamily="65" charset="-120"/>
            </a:endParaRPr>
          </a:p>
          <a:p>
            <a:r>
              <a:rPr lang="zh-TW" altLang="en-US" sz="1500" dirty="0" smtClean="0">
                <a:latin typeface="標楷體" pitchFamily="65" charset="-120"/>
                <a:ea typeface="標楷體" pitchFamily="65" charset="-120"/>
              </a:rPr>
              <a:t>規則</a:t>
            </a:r>
            <a:r>
              <a:rPr lang="en-US" altLang="zh-TW" sz="1500" dirty="0" smtClean="0">
                <a:latin typeface="標楷體" pitchFamily="65" charset="-120"/>
                <a:ea typeface="標楷體" pitchFamily="65" charset="-120"/>
              </a:rPr>
              <a:t>4</a:t>
            </a:r>
            <a:r>
              <a:rPr lang="zh-TW" altLang="en-US" sz="1500" dirty="0" smtClean="0">
                <a:latin typeface="標楷體" pitchFamily="65" charset="-120"/>
                <a:ea typeface="標楷體" pitchFamily="65" charset="-120"/>
              </a:rPr>
              <a:t>：當</a:t>
            </a:r>
            <a:r>
              <a:rPr lang="en-US" altLang="zh-TW" sz="1500" dirty="0" smtClean="0">
                <a:latin typeface="標楷體" pitchFamily="65" charset="-120"/>
                <a:ea typeface="標楷體" pitchFamily="65" charset="-120"/>
              </a:rPr>
              <a:t>8R = </a:t>
            </a:r>
            <a:r>
              <a:rPr lang="zh-TW" altLang="en-US" sz="1500" dirty="0" smtClean="0">
                <a:latin typeface="標楷體" pitchFamily="65" charset="-120"/>
                <a:ea typeface="標楷體" pitchFamily="65" charset="-120"/>
              </a:rPr>
              <a:t>中 則買進</a:t>
            </a:r>
            <a:endParaRPr lang="en-US" altLang="zh-TW" sz="1500" dirty="0" smtClean="0">
              <a:latin typeface="標楷體" pitchFamily="65" charset="-120"/>
              <a:ea typeface="標楷體" pitchFamily="65" charset="-120"/>
            </a:endParaRPr>
          </a:p>
          <a:p>
            <a:r>
              <a:rPr lang="zh-TW" altLang="en-US" sz="1500" dirty="0" smtClean="0">
                <a:latin typeface="標楷體" pitchFamily="65" charset="-120"/>
                <a:ea typeface="標楷體" pitchFamily="65" charset="-120"/>
              </a:rPr>
              <a:t>規則</a:t>
            </a:r>
            <a:r>
              <a:rPr lang="en-US" altLang="zh-TW" sz="1500" dirty="0" smtClean="0">
                <a:latin typeface="標楷體" pitchFamily="65" charset="-120"/>
                <a:ea typeface="標楷體" pitchFamily="65" charset="-120"/>
              </a:rPr>
              <a:t>5</a:t>
            </a:r>
            <a:r>
              <a:rPr lang="zh-TW" altLang="en-US" sz="1500" dirty="0" smtClean="0">
                <a:latin typeface="標楷體" pitchFamily="65" charset="-120"/>
                <a:ea typeface="標楷體" pitchFamily="65" charset="-120"/>
              </a:rPr>
              <a:t>：當</a:t>
            </a:r>
            <a:r>
              <a:rPr lang="en-US" altLang="zh-TW" sz="1500" dirty="0" smtClean="0">
                <a:latin typeface="標楷體" pitchFamily="65" charset="-120"/>
                <a:ea typeface="標楷體" pitchFamily="65" charset="-120"/>
              </a:rPr>
              <a:t>8R = </a:t>
            </a:r>
            <a:r>
              <a:rPr lang="zh-TW" altLang="en-US" sz="1500" dirty="0" smtClean="0">
                <a:latin typeface="標楷體" pitchFamily="65" charset="-120"/>
                <a:ea typeface="標楷體" pitchFamily="65" charset="-120"/>
              </a:rPr>
              <a:t>高 </a:t>
            </a:r>
            <a:r>
              <a:rPr lang="en-US" altLang="zh-TW" sz="1500" dirty="0" smtClean="0">
                <a:latin typeface="標楷體" pitchFamily="65" charset="-120"/>
                <a:ea typeface="標楷體" pitchFamily="65" charset="-120"/>
              </a:rPr>
              <a:t>&amp;</a:t>
            </a:r>
            <a:r>
              <a:rPr lang="zh-TW" altLang="en-US" sz="1500" dirty="0" smtClean="0">
                <a:latin typeface="標楷體" pitchFamily="65" charset="-120"/>
                <a:ea typeface="標楷體" pitchFamily="65" charset="-120"/>
              </a:rPr>
              <a:t> </a:t>
            </a:r>
            <a:r>
              <a:rPr lang="en-US" altLang="zh-TW" sz="1500" dirty="0" smtClean="0">
                <a:latin typeface="標楷體" pitchFamily="65" charset="-120"/>
                <a:ea typeface="標楷體" pitchFamily="65" charset="-120"/>
              </a:rPr>
              <a:t>16P = </a:t>
            </a:r>
            <a:r>
              <a:rPr lang="zh-TW" altLang="en-US" sz="1500" dirty="0" smtClean="0">
                <a:latin typeface="標楷體" pitchFamily="65" charset="-120"/>
                <a:ea typeface="標楷體" pitchFamily="65" charset="-120"/>
              </a:rPr>
              <a:t>低 則賣出</a:t>
            </a:r>
            <a:endParaRPr lang="en-US" altLang="zh-TW" sz="1500" dirty="0" smtClean="0">
              <a:latin typeface="標楷體" pitchFamily="65" charset="-120"/>
              <a:ea typeface="標楷體" pitchFamily="65" charset="-120"/>
            </a:endParaRPr>
          </a:p>
          <a:p>
            <a:r>
              <a:rPr lang="zh-TW" altLang="en-US" sz="1500" dirty="0" smtClean="0">
                <a:latin typeface="標楷體" pitchFamily="65" charset="-120"/>
                <a:ea typeface="標楷體" pitchFamily="65" charset="-120"/>
              </a:rPr>
              <a:t>規則</a:t>
            </a:r>
            <a:r>
              <a:rPr lang="en-US" altLang="zh-TW" sz="1500" dirty="0" smtClean="0">
                <a:latin typeface="標楷體" pitchFamily="65" charset="-120"/>
                <a:ea typeface="標楷體" pitchFamily="65" charset="-120"/>
              </a:rPr>
              <a:t>6</a:t>
            </a:r>
            <a:r>
              <a:rPr lang="zh-TW" altLang="en-US" sz="1500" dirty="0" smtClean="0">
                <a:latin typeface="標楷體" pitchFamily="65" charset="-120"/>
                <a:ea typeface="標楷體" pitchFamily="65" charset="-120"/>
              </a:rPr>
              <a:t>：當</a:t>
            </a:r>
            <a:r>
              <a:rPr lang="en-US" altLang="zh-TW" sz="1500" dirty="0" smtClean="0">
                <a:latin typeface="標楷體" pitchFamily="65" charset="-120"/>
                <a:ea typeface="標楷體" pitchFamily="65" charset="-120"/>
              </a:rPr>
              <a:t>8R = </a:t>
            </a:r>
            <a:r>
              <a:rPr lang="zh-TW" altLang="en-US" sz="1500" dirty="0" smtClean="0">
                <a:latin typeface="標楷體" pitchFamily="65" charset="-120"/>
                <a:ea typeface="標楷體" pitchFamily="65" charset="-120"/>
              </a:rPr>
              <a:t>高 </a:t>
            </a:r>
            <a:r>
              <a:rPr lang="en-US" altLang="zh-TW" sz="1500" dirty="0" smtClean="0">
                <a:latin typeface="標楷體" pitchFamily="65" charset="-120"/>
                <a:ea typeface="標楷體" pitchFamily="65" charset="-120"/>
              </a:rPr>
              <a:t>&amp;</a:t>
            </a:r>
            <a:r>
              <a:rPr lang="zh-TW" altLang="en-US" sz="1500" dirty="0" smtClean="0">
                <a:latin typeface="標楷體" pitchFamily="65" charset="-120"/>
                <a:ea typeface="標楷體" pitchFamily="65" charset="-120"/>
              </a:rPr>
              <a:t> </a:t>
            </a:r>
            <a:r>
              <a:rPr lang="en-US" altLang="zh-TW" sz="1500" dirty="0" smtClean="0">
                <a:latin typeface="標楷體" pitchFamily="65" charset="-120"/>
                <a:ea typeface="標楷體" pitchFamily="65" charset="-120"/>
              </a:rPr>
              <a:t>16P = </a:t>
            </a:r>
            <a:r>
              <a:rPr lang="zh-TW" altLang="en-US" sz="1500" dirty="0" smtClean="0">
                <a:latin typeface="標楷體" pitchFamily="65" charset="-120"/>
                <a:ea typeface="標楷體" pitchFamily="65" charset="-120"/>
              </a:rPr>
              <a:t>中 則不動作</a:t>
            </a:r>
            <a:endParaRPr lang="en-US" altLang="zh-TW" sz="1500" dirty="0" smtClean="0">
              <a:latin typeface="標楷體" pitchFamily="65" charset="-120"/>
              <a:ea typeface="標楷體" pitchFamily="65" charset="-120"/>
            </a:endParaRPr>
          </a:p>
          <a:p>
            <a:r>
              <a:rPr lang="zh-TW" altLang="en-US" sz="1500" dirty="0" smtClean="0">
                <a:latin typeface="標楷體" pitchFamily="65" charset="-120"/>
                <a:ea typeface="標楷體" pitchFamily="65" charset="-120"/>
              </a:rPr>
              <a:t>規則</a:t>
            </a:r>
            <a:r>
              <a:rPr lang="en-US" altLang="zh-TW" sz="1500" dirty="0" smtClean="0">
                <a:latin typeface="標楷體" pitchFamily="65" charset="-120"/>
                <a:ea typeface="標楷體" pitchFamily="65" charset="-120"/>
              </a:rPr>
              <a:t>7</a:t>
            </a:r>
            <a:r>
              <a:rPr lang="zh-TW" altLang="en-US" sz="1500" dirty="0" smtClean="0">
                <a:latin typeface="標楷體" pitchFamily="65" charset="-120"/>
                <a:ea typeface="標楷體" pitchFamily="65" charset="-120"/>
              </a:rPr>
              <a:t>：當</a:t>
            </a:r>
            <a:r>
              <a:rPr lang="en-US" altLang="zh-TW" sz="1500" dirty="0" smtClean="0">
                <a:latin typeface="標楷體" pitchFamily="65" charset="-120"/>
                <a:ea typeface="標楷體" pitchFamily="65" charset="-120"/>
              </a:rPr>
              <a:t>8R = </a:t>
            </a:r>
            <a:r>
              <a:rPr lang="zh-TW" altLang="en-US" sz="1500" dirty="0" smtClean="0">
                <a:latin typeface="標楷體" pitchFamily="65" charset="-120"/>
                <a:ea typeface="標楷體" pitchFamily="65" charset="-120"/>
              </a:rPr>
              <a:t>高 </a:t>
            </a:r>
            <a:r>
              <a:rPr lang="en-US" altLang="zh-TW" sz="1500" dirty="0" smtClean="0">
                <a:latin typeface="標楷體" pitchFamily="65" charset="-120"/>
                <a:ea typeface="標楷體" pitchFamily="65" charset="-120"/>
              </a:rPr>
              <a:t>&amp;</a:t>
            </a:r>
            <a:r>
              <a:rPr lang="zh-TW" altLang="en-US" sz="1500" dirty="0" smtClean="0">
                <a:latin typeface="標楷體" pitchFamily="65" charset="-120"/>
                <a:ea typeface="標楷體" pitchFamily="65" charset="-120"/>
              </a:rPr>
              <a:t> </a:t>
            </a:r>
            <a:r>
              <a:rPr lang="en-US" altLang="zh-TW" sz="1500" dirty="0" smtClean="0">
                <a:latin typeface="標楷體" pitchFamily="65" charset="-120"/>
                <a:ea typeface="標楷體" pitchFamily="65" charset="-120"/>
              </a:rPr>
              <a:t>16P = </a:t>
            </a:r>
            <a:r>
              <a:rPr lang="zh-TW" altLang="en-US" sz="1500" dirty="0" smtClean="0">
                <a:latin typeface="標楷體" pitchFamily="65" charset="-120"/>
                <a:ea typeface="標楷體" pitchFamily="65" charset="-120"/>
              </a:rPr>
              <a:t>高 則買進</a:t>
            </a:r>
            <a:endParaRPr lang="en-US" altLang="zh-TW" sz="1500" dirty="0" smtClean="0">
              <a:latin typeface="標楷體" pitchFamily="65" charset="-120"/>
              <a:ea typeface="標楷體" pitchFamily="65" charset="-120"/>
            </a:endParaRPr>
          </a:p>
        </p:txBody>
      </p:sp>
      <p:sp>
        <p:nvSpPr>
          <p:cNvPr id="32" name="矩形 31"/>
          <p:cNvSpPr/>
          <p:nvPr/>
        </p:nvSpPr>
        <p:spPr>
          <a:xfrm>
            <a:off x="3643306" y="2844796"/>
            <a:ext cx="142876" cy="42862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33" name="矩形 32"/>
          <p:cNvSpPr/>
          <p:nvPr/>
        </p:nvSpPr>
        <p:spPr>
          <a:xfrm>
            <a:off x="3786182" y="2844796"/>
            <a:ext cx="428628" cy="42862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34" name="矩形 33"/>
          <p:cNvSpPr/>
          <p:nvPr/>
        </p:nvSpPr>
        <p:spPr>
          <a:xfrm>
            <a:off x="5210178" y="2844796"/>
            <a:ext cx="414339" cy="42862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35" name="矩形 34"/>
          <p:cNvSpPr/>
          <p:nvPr/>
        </p:nvSpPr>
        <p:spPr>
          <a:xfrm>
            <a:off x="5626098" y="2843208"/>
            <a:ext cx="365136" cy="42862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36" name="矩形 35"/>
          <p:cNvSpPr/>
          <p:nvPr/>
        </p:nvSpPr>
        <p:spPr>
          <a:xfrm>
            <a:off x="7442220" y="2844796"/>
            <a:ext cx="571504" cy="42862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37" name="文字方塊 36"/>
          <p:cNvSpPr txBox="1"/>
          <p:nvPr/>
        </p:nvSpPr>
        <p:spPr>
          <a:xfrm>
            <a:off x="3714744" y="3857628"/>
            <a:ext cx="312906" cy="369332"/>
          </a:xfrm>
          <a:prstGeom prst="rect">
            <a:avLst/>
          </a:prstGeom>
          <a:noFill/>
        </p:spPr>
        <p:txBody>
          <a:bodyPr wrap="none" rtlCol="0">
            <a:spAutoFit/>
          </a:bodyPr>
          <a:lstStyle/>
          <a:p>
            <a:r>
              <a:rPr lang="en-US" altLang="zh-TW" dirty="0" smtClean="0"/>
              <a:t>0</a:t>
            </a:r>
            <a:endParaRPr lang="zh-TW" altLang="en-US" dirty="0"/>
          </a:p>
        </p:txBody>
      </p:sp>
      <p:sp>
        <p:nvSpPr>
          <p:cNvPr id="38" name="文字方塊 37"/>
          <p:cNvSpPr txBox="1"/>
          <p:nvPr/>
        </p:nvSpPr>
        <p:spPr>
          <a:xfrm>
            <a:off x="3000364" y="4929198"/>
            <a:ext cx="312906" cy="369332"/>
          </a:xfrm>
          <a:prstGeom prst="rect">
            <a:avLst/>
          </a:prstGeom>
          <a:noFill/>
        </p:spPr>
        <p:txBody>
          <a:bodyPr wrap="none" rtlCol="0">
            <a:spAutoFit/>
          </a:bodyPr>
          <a:lstStyle/>
          <a:p>
            <a:r>
              <a:rPr lang="en-US" altLang="zh-TW" dirty="0" smtClean="0"/>
              <a:t>4</a:t>
            </a:r>
            <a:endParaRPr lang="zh-TW" altLang="en-US" dirty="0"/>
          </a:p>
        </p:txBody>
      </p:sp>
      <p:sp>
        <p:nvSpPr>
          <p:cNvPr id="39" name="文字方塊 38"/>
          <p:cNvSpPr txBox="1"/>
          <p:nvPr/>
        </p:nvSpPr>
        <p:spPr>
          <a:xfrm>
            <a:off x="4000496" y="4572008"/>
            <a:ext cx="312906" cy="369332"/>
          </a:xfrm>
          <a:prstGeom prst="rect">
            <a:avLst/>
          </a:prstGeom>
          <a:noFill/>
        </p:spPr>
        <p:txBody>
          <a:bodyPr wrap="none" rtlCol="0">
            <a:spAutoFit/>
          </a:bodyPr>
          <a:lstStyle/>
          <a:p>
            <a:r>
              <a:rPr lang="en-US" altLang="zh-TW" dirty="0" smtClean="0"/>
              <a:t>7</a:t>
            </a:r>
            <a:endParaRPr lang="zh-TW" altLang="en-US" dirty="0"/>
          </a:p>
        </p:txBody>
      </p:sp>
      <p:sp>
        <p:nvSpPr>
          <p:cNvPr id="40" name="文字方塊 39"/>
          <p:cNvSpPr txBox="1"/>
          <p:nvPr/>
        </p:nvSpPr>
        <p:spPr>
          <a:xfrm>
            <a:off x="5259226" y="4917056"/>
            <a:ext cx="312906" cy="369332"/>
          </a:xfrm>
          <a:prstGeom prst="rect">
            <a:avLst/>
          </a:prstGeom>
          <a:noFill/>
        </p:spPr>
        <p:txBody>
          <a:bodyPr wrap="none" rtlCol="0">
            <a:spAutoFit/>
          </a:bodyPr>
          <a:lstStyle/>
          <a:p>
            <a:r>
              <a:rPr lang="en-US" altLang="zh-TW" dirty="0" smtClean="0"/>
              <a:t>2</a:t>
            </a:r>
            <a:endParaRPr lang="zh-TW" altLang="en-US" dirty="0"/>
          </a:p>
        </p:txBody>
      </p:sp>
      <p:sp>
        <p:nvSpPr>
          <p:cNvPr id="42" name="文字方塊 41"/>
          <p:cNvSpPr txBox="1"/>
          <p:nvPr/>
        </p:nvSpPr>
        <p:spPr>
          <a:xfrm>
            <a:off x="3714744" y="3857628"/>
            <a:ext cx="312906" cy="369332"/>
          </a:xfrm>
          <a:prstGeom prst="rect">
            <a:avLst/>
          </a:prstGeom>
          <a:noFill/>
        </p:spPr>
        <p:txBody>
          <a:bodyPr wrap="none" rtlCol="0">
            <a:spAutoFit/>
          </a:bodyPr>
          <a:lstStyle/>
          <a:p>
            <a:r>
              <a:rPr lang="en-US" altLang="zh-TW" dirty="0" smtClean="0"/>
              <a:t>8</a:t>
            </a:r>
            <a:endParaRPr lang="zh-TW" altLang="en-US" dirty="0"/>
          </a:p>
        </p:txBody>
      </p:sp>
      <p:sp>
        <p:nvSpPr>
          <p:cNvPr id="43" name="文字方塊 42"/>
          <p:cNvSpPr txBox="1"/>
          <p:nvPr/>
        </p:nvSpPr>
        <p:spPr>
          <a:xfrm>
            <a:off x="3005126" y="4929198"/>
            <a:ext cx="312906" cy="369332"/>
          </a:xfrm>
          <a:prstGeom prst="rect">
            <a:avLst/>
          </a:prstGeom>
          <a:noFill/>
        </p:spPr>
        <p:txBody>
          <a:bodyPr wrap="none" rtlCol="0">
            <a:spAutoFit/>
          </a:bodyPr>
          <a:lstStyle/>
          <a:p>
            <a:r>
              <a:rPr lang="en-US" altLang="zh-TW" dirty="0" smtClean="0"/>
              <a:t>7</a:t>
            </a:r>
            <a:endParaRPr lang="zh-TW" altLang="en-US" dirty="0"/>
          </a:p>
        </p:txBody>
      </p:sp>
      <p:sp>
        <p:nvSpPr>
          <p:cNvPr id="44" name="文字方塊 43"/>
          <p:cNvSpPr txBox="1"/>
          <p:nvPr/>
        </p:nvSpPr>
        <p:spPr>
          <a:xfrm>
            <a:off x="3916540" y="4564070"/>
            <a:ext cx="441146" cy="369332"/>
          </a:xfrm>
          <a:prstGeom prst="rect">
            <a:avLst/>
          </a:prstGeom>
          <a:noFill/>
        </p:spPr>
        <p:txBody>
          <a:bodyPr wrap="none" rtlCol="0">
            <a:spAutoFit/>
          </a:bodyPr>
          <a:lstStyle/>
          <a:p>
            <a:r>
              <a:rPr lang="en-US" altLang="zh-TW" dirty="0" smtClean="0"/>
              <a:t>12</a:t>
            </a:r>
            <a:endParaRPr lang="zh-TW" altLang="en-US" dirty="0"/>
          </a:p>
        </p:txBody>
      </p:sp>
      <p:sp>
        <p:nvSpPr>
          <p:cNvPr id="45" name="文字方塊 44"/>
          <p:cNvSpPr txBox="1"/>
          <p:nvPr/>
        </p:nvSpPr>
        <p:spPr>
          <a:xfrm>
            <a:off x="5202242" y="4922848"/>
            <a:ext cx="441146" cy="369332"/>
          </a:xfrm>
          <a:prstGeom prst="rect">
            <a:avLst/>
          </a:prstGeom>
          <a:noFill/>
        </p:spPr>
        <p:txBody>
          <a:bodyPr wrap="none" rtlCol="0">
            <a:spAutoFit/>
          </a:bodyPr>
          <a:lstStyle/>
          <a:p>
            <a:r>
              <a:rPr lang="en-US" altLang="zh-TW" dirty="0" smtClean="0"/>
              <a:t>16</a:t>
            </a:r>
            <a:endParaRPr lang="zh-TW" altLang="en-US" dirty="0"/>
          </a:p>
        </p:txBody>
      </p:sp>
      <p:cxnSp>
        <p:nvCxnSpPr>
          <p:cNvPr id="48" name="直線接點 47"/>
          <p:cNvCxnSpPr>
            <a:stCxn id="52" idx="3"/>
            <a:endCxn id="53" idx="0"/>
          </p:cNvCxnSpPr>
          <p:nvPr/>
        </p:nvCxnSpPr>
        <p:spPr>
          <a:xfrm rot="5400000">
            <a:off x="3510322" y="4295997"/>
            <a:ext cx="623840" cy="533148"/>
          </a:xfrm>
          <a:prstGeom prst="line">
            <a:avLst/>
          </a:prstGeom>
        </p:spPr>
        <p:style>
          <a:lnRef idx="3">
            <a:schemeClr val="accent2"/>
          </a:lnRef>
          <a:fillRef idx="0">
            <a:schemeClr val="accent2"/>
          </a:fillRef>
          <a:effectRef idx="2">
            <a:schemeClr val="accent2"/>
          </a:effectRef>
          <a:fontRef idx="minor">
            <a:schemeClr val="tx1"/>
          </a:fontRef>
        </p:style>
      </p:cxnSp>
      <p:cxnSp>
        <p:nvCxnSpPr>
          <p:cNvPr id="50" name="直線接點 49"/>
          <p:cNvCxnSpPr>
            <a:stCxn id="53" idx="3"/>
          </p:cNvCxnSpPr>
          <p:nvPr/>
        </p:nvCxnSpPr>
        <p:spPr>
          <a:xfrm rot="5400000">
            <a:off x="2520947" y="5311863"/>
            <a:ext cx="815246" cy="869425"/>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linds(horizontal)">
                                      <p:cBhvr>
                                        <p:cTn id="7" dur="500"/>
                                        <p:tgtEl>
                                          <p:spTgt spid="5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linds(horizontal)">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blinds(horizontal)">
                                      <p:cBhvr>
                                        <p:cTn id="15" dur="500"/>
                                        <p:tgtEl>
                                          <p:spTgt spid="54"/>
                                        </p:tgtEl>
                                      </p:cBhvr>
                                    </p:animEffect>
                                  </p:childTnLst>
                                </p:cTn>
                              </p:par>
                              <p:par>
                                <p:cTn id="16" presetID="3" presetClass="entr" presetSubtype="10" fill="hold" nodeType="with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blinds(horizontal)">
                                      <p:cBhvr>
                                        <p:cTn id="18" dur="500"/>
                                        <p:tgtEl>
                                          <p:spTgt spid="60"/>
                                        </p:tgtEl>
                                      </p:cBhvr>
                                    </p:animEffect>
                                  </p:childTnLst>
                                </p:cTn>
                              </p:par>
                              <p:par>
                                <p:cTn id="19" presetID="3" presetClass="entr" presetSubtype="10" fill="hold" nodeType="withEffect">
                                  <p:stCondLst>
                                    <p:cond delay="0"/>
                                  </p:stCondLst>
                                  <p:childTnLst>
                                    <p:set>
                                      <p:cBhvr>
                                        <p:cTn id="20" dur="1" fill="hold">
                                          <p:stCondLst>
                                            <p:cond delay="0"/>
                                          </p:stCondLst>
                                        </p:cTn>
                                        <p:tgtEl>
                                          <p:spTgt spid="69"/>
                                        </p:tgtEl>
                                        <p:attrNameLst>
                                          <p:attrName>style.visibility</p:attrName>
                                        </p:attrNameLst>
                                      </p:cBhvr>
                                      <p:to>
                                        <p:strVal val="visible"/>
                                      </p:to>
                                    </p:set>
                                    <p:animEffect transition="in" filter="blinds(horizontal)">
                                      <p:cBhvr>
                                        <p:cTn id="21" dur="500"/>
                                        <p:tgtEl>
                                          <p:spTgt spid="69"/>
                                        </p:tgtEl>
                                      </p:cBhvr>
                                    </p:animEffect>
                                  </p:childTnLst>
                                </p:cTn>
                              </p:par>
                              <p:par>
                                <p:cTn id="22" presetID="3" presetClass="entr" presetSubtype="10"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blinds(horizontal)">
                                      <p:cBhvr>
                                        <p:cTn id="24" dur="500"/>
                                        <p:tgtEl>
                                          <p:spTgt spid="5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blinds(horizontal)">
                                      <p:cBhvr>
                                        <p:cTn id="27" dur="500"/>
                                        <p:tgtEl>
                                          <p:spTgt spid="53"/>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68"/>
                                        </p:tgtEl>
                                        <p:attrNameLst>
                                          <p:attrName>style.visibility</p:attrName>
                                        </p:attrNameLst>
                                      </p:cBhvr>
                                      <p:to>
                                        <p:strVal val="visible"/>
                                      </p:to>
                                    </p:set>
                                    <p:animEffect transition="in" filter="blinds(horizontal)">
                                      <p:cBhvr>
                                        <p:cTn id="30" dur="500"/>
                                        <p:tgtEl>
                                          <p:spTgt spid="68"/>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blinds(horizontal)">
                                      <p:cBhvr>
                                        <p:cTn id="33" dur="500"/>
                                        <p:tgtEl>
                                          <p:spTgt spid="33"/>
                                        </p:tgtEl>
                                      </p:cBhvr>
                                    </p:animEffect>
                                  </p:childTnLst>
                                </p:cTn>
                              </p:par>
                              <p:par>
                                <p:cTn id="34" presetID="1" presetClass="exit" presetSubtype="0" fill="hold" grpId="1" nodeType="withEffect">
                                  <p:stCondLst>
                                    <p:cond delay="0"/>
                                  </p:stCondLst>
                                  <p:childTnLst>
                                    <p:set>
                                      <p:cBhvr>
                                        <p:cTn id="35" dur="1" fill="hold">
                                          <p:stCondLst>
                                            <p:cond delay="0"/>
                                          </p:stCondLst>
                                        </p:cTn>
                                        <p:tgtEl>
                                          <p:spTgt spid="3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33"/>
                                        </p:tgtEl>
                                        <p:attrNameLst>
                                          <p:attrName>style.visibility</p:attrName>
                                        </p:attrNameLst>
                                      </p:cBhvr>
                                      <p:to>
                                        <p:strVal val="hidden"/>
                                      </p:to>
                                    </p:set>
                                  </p:childTnLst>
                                </p:cTn>
                              </p:par>
                              <p:par>
                                <p:cTn id="40" presetID="3" presetClass="entr" presetSubtype="1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blinds(horizontal)">
                                      <p:cBhvr>
                                        <p:cTn id="42" dur="500"/>
                                        <p:tgtEl>
                                          <p:spTgt spid="34"/>
                                        </p:tgtEl>
                                      </p:cBhvr>
                                    </p:animEffect>
                                  </p:childTnLst>
                                </p:cTn>
                              </p:par>
                              <p:par>
                                <p:cTn id="43" presetID="3" presetClass="entr" presetSubtype="10" fill="hold" nodeType="with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blinds(horizontal)">
                                      <p:cBhvr>
                                        <p:cTn id="45" dur="500"/>
                                        <p:tgtEl>
                                          <p:spTgt spid="62"/>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blinds(horizontal)">
                                      <p:cBhvr>
                                        <p:cTn id="48" dur="500"/>
                                        <p:tgtEl>
                                          <p:spTgt spid="56"/>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70"/>
                                        </p:tgtEl>
                                        <p:attrNameLst>
                                          <p:attrName>style.visibility</p:attrName>
                                        </p:attrNameLst>
                                      </p:cBhvr>
                                      <p:to>
                                        <p:strVal val="visible"/>
                                      </p:to>
                                    </p:set>
                                    <p:animEffect transition="in" filter="blinds(horizontal)">
                                      <p:cBhvr>
                                        <p:cTn id="51" dur="500"/>
                                        <p:tgtEl>
                                          <p:spTgt spid="70"/>
                                        </p:tgtEl>
                                      </p:cBhvr>
                                    </p:animEffect>
                                  </p:childTnLst>
                                </p:cTn>
                              </p:par>
                              <p:par>
                                <p:cTn id="52" presetID="3" presetClass="entr" presetSubtype="10" fill="hold" nodeType="with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blinds(horizontal)">
                                      <p:cBhvr>
                                        <p:cTn id="54" dur="500"/>
                                        <p:tgtEl>
                                          <p:spTgt spid="71"/>
                                        </p:tgtEl>
                                      </p:cBhvr>
                                    </p:animEffect>
                                  </p:childTnLst>
                                </p:cTn>
                              </p:par>
                              <p:par>
                                <p:cTn id="55" presetID="3" presetClass="entr" presetSubtype="10" fill="hold" nodeType="withEffect">
                                  <p:stCondLst>
                                    <p:cond delay="0"/>
                                  </p:stCondLst>
                                  <p:childTnLst>
                                    <p:set>
                                      <p:cBhvr>
                                        <p:cTn id="56" dur="1" fill="hold">
                                          <p:stCondLst>
                                            <p:cond delay="0"/>
                                          </p:stCondLst>
                                        </p:cTn>
                                        <p:tgtEl>
                                          <p:spTgt spid="61"/>
                                        </p:tgtEl>
                                        <p:attrNameLst>
                                          <p:attrName>style.visibility</p:attrName>
                                        </p:attrNameLst>
                                      </p:cBhvr>
                                      <p:to>
                                        <p:strVal val="visible"/>
                                      </p:to>
                                    </p:set>
                                    <p:animEffect transition="in" filter="blinds(horizontal)">
                                      <p:cBhvr>
                                        <p:cTn id="57" dur="500"/>
                                        <p:tgtEl>
                                          <p:spTgt spid="61"/>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blinds(horizontal)">
                                      <p:cBhvr>
                                        <p:cTn id="60" dur="500"/>
                                        <p:tgtEl>
                                          <p:spTgt spid="55"/>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34"/>
                                        </p:tgtEl>
                                        <p:attrNameLst>
                                          <p:attrName>style.visibility</p:attrName>
                                        </p:attrNameLst>
                                      </p:cBhvr>
                                      <p:to>
                                        <p:strVal val="hidden"/>
                                      </p:to>
                                    </p:set>
                                  </p:childTnLst>
                                </p:cTn>
                              </p:par>
                              <p:par>
                                <p:cTn id="65" presetID="3" presetClass="entr" presetSubtype="10"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blinds(horizontal)">
                                      <p:cBhvr>
                                        <p:cTn id="67" dur="500"/>
                                        <p:tgtEl>
                                          <p:spTgt spid="35"/>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58"/>
                                        </p:tgtEl>
                                        <p:attrNameLst>
                                          <p:attrName>style.visibility</p:attrName>
                                        </p:attrNameLst>
                                      </p:cBhvr>
                                      <p:to>
                                        <p:strVal val="visible"/>
                                      </p:to>
                                    </p:set>
                                    <p:animEffect transition="in" filter="blinds(horizontal)">
                                      <p:cBhvr>
                                        <p:cTn id="70" dur="500"/>
                                        <p:tgtEl>
                                          <p:spTgt spid="58"/>
                                        </p:tgtEl>
                                      </p:cBhvr>
                                    </p:animEffect>
                                  </p:childTnLst>
                                </p:cTn>
                              </p:par>
                              <p:par>
                                <p:cTn id="71" presetID="3" presetClass="entr" presetSubtype="10" fill="hold" nodeType="withEffect">
                                  <p:stCondLst>
                                    <p:cond delay="0"/>
                                  </p:stCondLst>
                                  <p:childTnLst>
                                    <p:set>
                                      <p:cBhvr>
                                        <p:cTn id="72" dur="1" fill="hold">
                                          <p:stCondLst>
                                            <p:cond delay="0"/>
                                          </p:stCondLst>
                                        </p:cTn>
                                        <p:tgtEl>
                                          <p:spTgt spid="64"/>
                                        </p:tgtEl>
                                        <p:attrNameLst>
                                          <p:attrName>style.visibility</p:attrName>
                                        </p:attrNameLst>
                                      </p:cBhvr>
                                      <p:to>
                                        <p:strVal val="visible"/>
                                      </p:to>
                                    </p:set>
                                    <p:animEffect transition="in" filter="blinds(horizontal)">
                                      <p:cBhvr>
                                        <p:cTn id="73" dur="500"/>
                                        <p:tgtEl>
                                          <p:spTgt spid="64"/>
                                        </p:tgtEl>
                                      </p:cBhvr>
                                    </p:animEffect>
                                  </p:childTnLst>
                                </p:cTn>
                              </p:par>
                              <p:par>
                                <p:cTn id="74" presetID="3" presetClass="entr" presetSubtype="10" fill="hold" nodeType="withEffect">
                                  <p:stCondLst>
                                    <p:cond delay="0"/>
                                  </p:stCondLst>
                                  <p:childTnLst>
                                    <p:set>
                                      <p:cBhvr>
                                        <p:cTn id="75" dur="1" fill="hold">
                                          <p:stCondLst>
                                            <p:cond delay="0"/>
                                          </p:stCondLst>
                                        </p:cTn>
                                        <p:tgtEl>
                                          <p:spTgt spid="73"/>
                                        </p:tgtEl>
                                        <p:attrNameLst>
                                          <p:attrName>style.visibility</p:attrName>
                                        </p:attrNameLst>
                                      </p:cBhvr>
                                      <p:to>
                                        <p:strVal val="visible"/>
                                      </p:to>
                                    </p:set>
                                    <p:animEffect transition="in" filter="blinds(horizontal)">
                                      <p:cBhvr>
                                        <p:cTn id="76" dur="500"/>
                                        <p:tgtEl>
                                          <p:spTgt spid="73"/>
                                        </p:tgtEl>
                                      </p:cBhvr>
                                    </p:animEffect>
                                  </p:childTnLst>
                                </p:cTn>
                              </p:par>
                              <p:par>
                                <p:cTn id="77" presetID="3" presetClass="entr" presetSubtype="10" fill="hold" nodeType="withEffect">
                                  <p:stCondLst>
                                    <p:cond delay="0"/>
                                  </p:stCondLst>
                                  <p:childTnLst>
                                    <p:set>
                                      <p:cBhvr>
                                        <p:cTn id="78" dur="1" fill="hold">
                                          <p:stCondLst>
                                            <p:cond delay="0"/>
                                          </p:stCondLst>
                                        </p:cTn>
                                        <p:tgtEl>
                                          <p:spTgt spid="63"/>
                                        </p:tgtEl>
                                        <p:attrNameLst>
                                          <p:attrName>style.visibility</p:attrName>
                                        </p:attrNameLst>
                                      </p:cBhvr>
                                      <p:to>
                                        <p:strVal val="visible"/>
                                      </p:to>
                                    </p:set>
                                    <p:animEffect transition="in" filter="blinds(horizontal)">
                                      <p:cBhvr>
                                        <p:cTn id="79" dur="500"/>
                                        <p:tgtEl>
                                          <p:spTgt spid="63"/>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72"/>
                                        </p:tgtEl>
                                        <p:attrNameLst>
                                          <p:attrName>style.visibility</p:attrName>
                                        </p:attrNameLst>
                                      </p:cBhvr>
                                      <p:to>
                                        <p:strVal val="visible"/>
                                      </p:to>
                                    </p:set>
                                    <p:animEffect transition="in" filter="blinds(horizontal)">
                                      <p:cBhvr>
                                        <p:cTn id="82" dur="500"/>
                                        <p:tgtEl>
                                          <p:spTgt spid="72"/>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blinds(horizontal)">
                                      <p:cBhvr>
                                        <p:cTn id="85" dur="500"/>
                                        <p:tgtEl>
                                          <p:spTgt spid="57"/>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grpId="1" nodeType="clickEffect">
                                  <p:stCondLst>
                                    <p:cond delay="0"/>
                                  </p:stCondLst>
                                  <p:childTnLst>
                                    <p:set>
                                      <p:cBhvr>
                                        <p:cTn id="89" dur="1" fill="hold">
                                          <p:stCondLst>
                                            <p:cond delay="0"/>
                                          </p:stCondLst>
                                        </p:cTn>
                                        <p:tgtEl>
                                          <p:spTgt spid="35"/>
                                        </p:tgtEl>
                                        <p:attrNameLst>
                                          <p:attrName>style.visibility</p:attrName>
                                        </p:attrNameLst>
                                      </p:cBhvr>
                                      <p:to>
                                        <p:strVal val="hidden"/>
                                      </p:to>
                                    </p:set>
                                  </p:childTnLst>
                                </p:cTn>
                              </p:par>
                              <p:par>
                                <p:cTn id="90" presetID="3" presetClass="entr" presetSubtype="10" fill="hold" grpId="0" nodeType="with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blinds(horizontal)">
                                      <p:cBhvr>
                                        <p:cTn id="92" dur="500"/>
                                        <p:tgtEl>
                                          <p:spTgt spid="36"/>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37"/>
                                        </p:tgtEl>
                                        <p:attrNameLst>
                                          <p:attrName>style.visibility</p:attrName>
                                        </p:attrNameLst>
                                      </p:cBhvr>
                                      <p:to>
                                        <p:strVal val="visible"/>
                                      </p:to>
                                    </p:set>
                                    <p:animEffect transition="in" filter="blinds(horizontal)">
                                      <p:cBhvr>
                                        <p:cTn id="95" dur="500"/>
                                        <p:tgtEl>
                                          <p:spTgt spid="37"/>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38"/>
                                        </p:tgtEl>
                                        <p:attrNameLst>
                                          <p:attrName>style.visibility</p:attrName>
                                        </p:attrNameLst>
                                      </p:cBhvr>
                                      <p:to>
                                        <p:strVal val="visible"/>
                                      </p:to>
                                    </p:set>
                                    <p:animEffect transition="in" filter="blinds(horizontal)">
                                      <p:cBhvr>
                                        <p:cTn id="98" dur="500"/>
                                        <p:tgtEl>
                                          <p:spTgt spid="38"/>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40"/>
                                        </p:tgtEl>
                                        <p:attrNameLst>
                                          <p:attrName>style.visibility</p:attrName>
                                        </p:attrNameLst>
                                      </p:cBhvr>
                                      <p:to>
                                        <p:strVal val="visible"/>
                                      </p:to>
                                    </p:set>
                                    <p:animEffect transition="in" filter="blinds(horizontal)">
                                      <p:cBhvr>
                                        <p:cTn id="101" dur="500"/>
                                        <p:tgtEl>
                                          <p:spTgt spid="40"/>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blinds(horizontal)">
                                      <p:cBhvr>
                                        <p:cTn id="104" dur="500"/>
                                        <p:tgtEl>
                                          <p:spTgt spid="39"/>
                                        </p:tgtEl>
                                      </p:cBhvr>
                                    </p:animEffec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37"/>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38"/>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39"/>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40"/>
                                        </p:tgtEl>
                                        <p:attrNameLst>
                                          <p:attrName>style.visibility</p:attrName>
                                        </p:attrNameLst>
                                      </p:cBhvr>
                                      <p:to>
                                        <p:strVal val="hidden"/>
                                      </p:to>
                                    </p:set>
                                  </p:childTnLst>
                                </p:cTn>
                              </p:par>
                              <p:par>
                                <p:cTn id="115" presetID="3" presetClass="entr" presetSubtype="10" fill="hold" grpId="0" nodeType="withEffect">
                                  <p:stCondLst>
                                    <p:cond delay="0"/>
                                  </p:stCondLst>
                                  <p:childTnLst>
                                    <p:set>
                                      <p:cBhvr>
                                        <p:cTn id="116" dur="1" fill="hold">
                                          <p:stCondLst>
                                            <p:cond delay="0"/>
                                          </p:stCondLst>
                                        </p:cTn>
                                        <p:tgtEl>
                                          <p:spTgt spid="42"/>
                                        </p:tgtEl>
                                        <p:attrNameLst>
                                          <p:attrName>style.visibility</p:attrName>
                                        </p:attrNameLst>
                                      </p:cBhvr>
                                      <p:to>
                                        <p:strVal val="visible"/>
                                      </p:to>
                                    </p:set>
                                    <p:animEffect transition="in" filter="blinds(horizontal)">
                                      <p:cBhvr>
                                        <p:cTn id="117" dur="500"/>
                                        <p:tgtEl>
                                          <p:spTgt spid="42"/>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44"/>
                                        </p:tgtEl>
                                        <p:attrNameLst>
                                          <p:attrName>style.visibility</p:attrName>
                                        </p:attrNameLst>
                                      </p:cBhvr>
                                      <p:to>
                                        <p:strVal val="visible"/>
                                      </p:to>
                                    </p:set>
                                    <p:animEffect transition="in" filter="blinds(horizontal)">
                                      <p:cBhvr>
                                        <p:cTn id="120" dur="500"/>
                                        <p:tgtEl>
                                          <p:spTgt spid="44"/>
                                        </p:tgtEl>
                                      </p:cBhvr>
                                    </p:animEffect>
                                  </p:childTnLst>
                                </p:cTn>
                              </p:par>
                              <p:par>
                                <p:cTn id="121" presetID="3" presetClass="entr" presetSubtype="10" fill="hold" grpId="0" nodeType="withEffect">
                                  <p:stCondLst>
                                    <p:cond delay="0"/>
                                  </p:stCondLst>
                                  <p:childTnLst>
                                    <p:set>
                                      <p:cBhvr>
                                        <p:cTn id="122" dur="1" fill="hold">
                                          <p:stCondLst>
                                            <p:cond delay="0"/>
                                          </p:stCondLst>
                                        </p:cTn>
                                        <p:tgtEl>
                                          <p:spTgt spid="43"/>
                                        </p:tgtEl>
                                        <p:attrNameLst>
                                          <p:attrName>style.visibility</p:attrName>
                                        </p:attrNameLst>
                                      </p:cBhvr>
                                      <p:to>
                                        <p:strVal val="visible"/>
                                      </p:to>
                                    </p:set>
                                    <p:animEffect transition="in" filter="blinds(horizontal)">
                                      <p:cBhvr>
                                        <p:cTn id="123" dur="500"/>
                                        <p:tgtEl>
                                          <p:spTgt spid="43"/>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45"/>
                                        </p:tgtEl>
                                        <p:attrNameLst>
                                          <p:attrName>style.visibility</p:attrName>
                                        </p:attrNameLst>
                                      </p:cBhvr>
                                      <p:to>
                                        <p:strVal val="visible"/>
                                      </p:to>
                                    </p:set>
                                    <p:animEffect transition="in" filter="blinds(horizontal)">
                                      <p:cBhvr>
                                        <p:cTn id="126" dur="500"/>
                                        <p:tgtEl>
                                          <p:spTgt spid="45"/>
                                        </p:tgtEl>
                                      </p:cBhvr>
                                    </p:animEffect>
                                  </p:childTnLst>
                                </p:cTn>
                              </p:par>
                              <p:par>
                                <p:cTn id="127" presetID="1" presetClass="exit" presetSubtype="0" fill="hold" grpId="1" nodeType="withEffect">
                                  <p:stCondLst>
                                    <p:cond delay="0"/>
                                  </p:stCondLst>
                                  <p:childTnLst>
                                    <p:set>
                                      <p:cBhvr>
                                        <p:cTn id="128" dur="1" fill="hold">
                                          <p:stCondLst>
                                            <p:cond delay="0"/>
                                          </p:stCondLst>
                                        </p:cTn>
                                        <p:tgtEl>
                                          <p:spTgt spid="36"/>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3" presetClass="entr" presetSubtype="10" fill="hold" nodeType="clickEffect">
                                  <p:stCondLst>
                                    <p:cond delay="0"/>
                                  </p:stCondLst>
                                  <p:childTnLst>
                                    <p:set>
                                      <p:cBhvr>
                                        <p:cTn id="132" dur="1" fill="hold">
                                          <p:stCondLst>
                                            <p:cond delay="0"/>
                                          </p:stCondLst>
                                        </p:cTn>
                                        <p:tgtEl>
                                          <p:spTgt spid="50"/>
                                        </p:tgtEl>
                                        <p:attrNameLst>
                                          <p:attrName>style.visibility</p:attrName>
                                        </p:attrNameLst>
                                      </p:cBhvr>
                                      <p:to>
                                        <p:strVal val="visible"/>
                                      </p:to>
                                    </p:set>
                                    <p:animEffect transition="in" filter="blinds(horizontal)">
                                      <p:cBhvr>
                                        <p:cTn id="133" dur="500"/>
                                        <p:tgtEl>
                                          <p:spTgt spid="50"/>
                                        </p:tgtEl>
                                      </p:cBhvr>
                                    </p:animEffect>
                                  </p:childTnLst>
                                </p:cTn>
                              </p:par>
                              <p:par>
                                <p:cTn id="134" presetID="3" presetClass="entr" presetSubtype="10" fill="hold" nodeType="withEffect">
                                  <p:stCondLst>
                                    <p:cond delay="0"/>
                                  </p:stCondLst>
                                  <p:childTnLst>
                                    <p:set>
                                      <p:cBhvr>
                                        <p:cTn id="135" dur="1" fill="hold">
                                          <p:stCondLst>
                                            <p:cond delay="0"/>
                                          </p:stCondLst>
                                        </p:cTn>
                                        <p:tgtEl>
                                          <p:spTgt spid="48"/>
                                        </p:tgtEl>
                                        <p:attrNameLst>
                                          <p:attrName>style.visibility</p:attrName>
                                        </p:attrNameLst>
                                      </p:cBhvr>
                                      <p:to>
                                        <p:strVal val="visible"/>
                                      </p:to>
                                    </p:set>
                                    <p:animEffect transition="in" filter="blinds(horizontal)">
                                      <p:cBhvr>
                                        <p:cTn id="136" dur="500"/>
                                        <p:tgtEl>
                                          <p:spTgt spid="48"/>
                                        </p:tgtEl>
                                      </p:cBhvr>
                                    </p:animEffect>
                                  </p:childTnLst>
                                </p:cTn>
                              </p:par>
                            </p:childTnLst>
                          </p:cTn>
                        </p:par>
                      </p:childTnLst>
                    </p:cTn>
                  </p:par>
                  <p:par>
                    <p:cTn id="137" fill="hold">
                      <p:stCondLst>
                        <p:cond delay="indefinite"/>
                      </p:stCondLst>
                      <p:childTnLst>
                        <p:par>
                          <p:cTn id="138" fill="hold">
                            <p:stCondLst>
                              <p:cond delay="0"/>
                            </p:stCondLst>
                            <p:childTnLst>
                              <p:par>
                                <p:cTn id="139" presetID="3" presetClass="entr" presetSubtype="10" fill="hold" nodeType="clickEffect">
                                  <p:stCondLst>
                                    <p:cond delay="0"/>
                                  </p:stCondLst>
                                  <p:childTnLst>
                                    <p:set>
                                      <p:cBhvr>
                                        <p:cTn id="140" dur="1" fill="hold">
                                          <p:stCondLst>
                                            <p:cond delay="0"/>
                                          </p:stCondLst>
                                        </p:cTn>
                                        <p:tgtEl>
                                          <p:spTgt spid="81">
                                            <p:txEl>
                                              <p:pRg st="0" end="0"/>
                                            </p:txEl>
                                          </p:spTgt>
                                        </p:tgtEl>
                                        <p:attrNameLst>
                                          <p:attrName>style.visibility</p:attrName>
                                        </p:attrNameLst>
                                      </p:cBhvr>
                                      <p:to>
                                        <p:strVal val="visible"/>
                                      </p:to>
                                    </p:set>
                                    <p:animEffect transition="in" filter="blinds(horizontal)">
                                      <p:cBhvr>
                                        <p:cTn id="141" dur="500"/>
                                        <p:tgtEl>
                                          <p:spTgt spid="81">
                                            <p:txEl>
                                              <p:pRg st="0" end="0"/>
                                            </p:txEl>
                                          </p:spTgt>
                                        </p:tgtEl>
                                      </p:cBhvr>
                                    </p:animEffect>
                                  </p:childTnLst>
                                </p:cTn>
                              </p:par>
                            </p:childTnLst>
                          </p:cTn>
                        </p:par>
                      </p:childTnLst>
                    </p:cTn>
                  </p:par>
                  <p:par>
                    <p:cTn id="142" fill="hold">
                      <p:stCondLst>
                        <p:cond delay="indefinite"/>
                      </p:stCondLst>
                      <p:childTnLst>
                        <p:par>
                          <p:cTn id="143" fill="hold">
                            <p:stCondLst>
                              <p:cond delay="0"/>
                            </p:stCondLst>
                            <p:childTnLst>
                              <p:par>
                                <p:cTn id="144" presetID="3" presetClass="entr" presetSubtype="10" fill="hold" nodeType="clickEffect">
                                  <p:stCondLst>
                                    <p:cond delay="0"/>
                                  </p:stCondLst>
                                  <p:childTnLst>
                                    <p:set>
                                      <p:cBhvr>
                                        <p:cTn id="145" dur="1" fill="hold">
                                          <p:stCondLst>
                                            <p:cond delay="0"/>
                                          </p:stCondLst>
                                        </p:cTn>
                                        <p:tgtEl>
                                          <p:spTgt spid="81">
                                            <p:txEl>
                                              <p:pRg st="1" end="1"/>
                                            </p:txEl>
                                          </p:spTgt>
                                        </p:tgtEl>
                                        <p:attrNameLst>
                                          <p:attrName>style.visibility</p:attrName>
                                        </p:attrNameLst>
                                      </p:cBhvr>
                                      <p:to>
                                        <p:strVal val="visible"/>
                                      </p:to>
                                    </p:set>
                                    <p:animEffect transition="in" filter="blinds(horizontal)">
                                      <p:cBhvr>
                                        <p:cTn id="146" dur="500"/>
                                        <p:tgtEl>
                                          <p:spTgt spid="81">
                                            <p:txEl>
                                              <p:pRg st="1" end="1"/>
                                            </p:txEl>
                                          </p:spTgt>
                                        </p:tgtEl>
                                      </p:cBhvr>
                                    </p:animEffect>
                                  </p:childTnLst>
                                </p:cTn>
                              </p:par>
                              <p:par>
                                <p:cTn id="147" presetID="3" presetClass="entr" presetSubtype="10" fill="hold" nodeType="withEffect">
                                  <p:stCondLst>
                                    <p:cond delay="0"/>
                                  </p:stCondLst>
                                  <p:childTnLst>
                                    <p:set>
                                      <p:cBhvr>
                                        <p:cTn id="148" dur="1" fill="hold">
                                          <p:stCondLst>
                                            <p:cond delay="0"/>
                                          </p:stCondLst>
                                        </p:cTn>
                                        <p:tgtEl>
                                          <p:spTgt spid="81">
                                            <p:txEl>
                                              <p:pRg st="2" end="2"/>
                                            </p:txEl>
                                          </p:spTgt>
                                        </p:tgtEl>
                                        <p:attrNameLst>
                                          <p:attrName>style.visibility</p:attrName>
                                        </p:attrNameLst>
                                      </p:cBhvr>
                                      <p:to>
                                        <p:strVal val="visible"/>
                                      </p:to>
                                    </p:set>
                                    <p:animEffect transition="in" filter="blinds(horizontal)">
                                      <p:cBhvr>
                                        <p:cTn id="149" dur="500"/>
                                        <p:tgtEl>
                                          <p:spTgt spid="81">
                                            <p:txEl>
                                              <p:pRg st="2" end="2"/>
                                            </p:txEl>
                                          </p:spTgt>
                                        </p:tgtEl>
                                      </p:cBhvr>
                                    </p:animEffect>
                                  </p:childTnLst>
                                </p:cTn>
                              </p:par>
                              <p:par>
                                <p:cTn id="150" presetID="3" presetClass="entr" presetSubtype="10" fill="hold" nodeType="withEffect">
                                  <p:stCondLst>
                                    <p:cond delay="0"/>
                                  </p:stCondLst>
                                  <p:childTnLst>
                                    <p:set>
                                      <p:cBhvr>
                                        <p:cTn id="151" dur="1" fill="hold">
                                          <p:stCondLst>
                                            <p:cond delay="0"/>
                                          </p:stCondLst>
                                        </p:cTn>
                                        <p:tgtEl>
                                          <p:spTgt spid="81">
                                            <p:txEl>
                                              <p:pRg st="3" end="3"/>
                                            </p:txEl>
                                          </p:spTgt>
                                        </p:tgtEl>
                                        <p:attrNameLst>
                                          <p:attrName>style.visibility</p:attrName>
                                        </p:attrNameLst>
                                      </p:cBhvr>
                                      <p:to>
                                        <p:strVal val="visible"/>
                                      </p:to>
                                    </p:set>
                                    <p:animEffect transition="in" filter="blinds(horizontal)">
                                      <p:cBhvr>
                                        <p:cTn id="152" dur="500"/>
                                        <p:tgtEl>
                                          <p:spTgt spid="81">
                                            <p:txEl>
                                              <p:pRg st="3" end="3"/>
                                            </p:txEl>
                                          </p:spTgt>
                                        </p:tgtEl>
                                      </p:cBhvr>
                                    </p:animEffect>
                                  </p:childTnLst>
                                </p:cTn>
                              </p:par>
                              <p:par>
                                <p:cTn id="153" presetID="3" presetClass="entr" presetSubtype="10" fill="hold" nodeType="withEffect">
                                  <p:stCondLst>
                                    <p:cond delay="0"/>
                                  </p:stCondLst>
                                  <p:childTnLst>
                                    <p:set>
                                      <p:cBhvr>
                                        <p:cTn id="154" dur="1" fill="hold">
                                          <p:stCondLst>
                                            <p:cond delay="0"/>
                                          </p:stCondLst>
                                        </p:cTn>
                                        <p:tgtEl>
                                          <p:spTgt spid="81">
                                            <p:txEl>
                                              <p:pRg st="4" end="4"/>
                                            </p:txEl>
                                          </p:spTgt>
                                        </p:tgtEl>
                                        <p:attrNameLst>
                                          <p:attrName>style.visibility</p:attrName>
                                        </p:attrNameLst>
                                      </p:cBhvr>
                                      <p:to>
                                        <p:strVal val="visible"/>
                                      </p:to>
                                    </p:set>
                                    <p:animEffect transition="in" filter="blinds(horizontal)">
                                      <p:cBhvr>
                                        <p:cTn id="155" dur="500"/>
                                        <p:tgtEl>
                                          <p:spTgt spid="81">
                                            <p:txEl>
                                              <p:pRg st="4" end="4"/>
                                            </p:txEl>
                                          </p:spTgt>
                                        </p:tgtEl>
                                      </p:cBhvr>
                                    </p:animEffect>
                                  </p:childTnLst>
                                </p:cTn>
                              </p:par>
                              <p:par>
                                <p:cTn id="156" presetID="3" presetClass="entr" presetSubtype="10" fill="hold" nodeType="withEffect">
                                  <p:stCondLst>
                                    <p:cond delay="0"/>
                                  </p:stCondLst>
                                  <p:childTnLst>
                                    <p:set>
                                      <p:cBhvr>
                                        <p:cTn id="157" dur="1" fill="hold">
                                          <p:stCondLst>
                                            <p:cond delay="0"/>
                                          </p:stCondLst>
                                        </p:cTn>
                                        <p:tgtEl>
                                          <p:spTgt spid="81">
                                            <p:txEl>
                                              <p:pRg st="5" end="5"/>
                                            </p:txEl>
                                          </p:spTgt>
                                        </p:tgtEl>
                                        <p:attrNameLst>
                                          <p:attrName>style.visibility</p:attrName>
                                        </p:attrNameLst>
                                      </p:cBhvr>
                                      <p:to>
                                        <p:strVal val="visible"/>
                                      </p:to>
                                    </p:set>
                                    <p:animEffect transition="in" filter="blinds(horizontal)">
                                      <p:cBhvr>
                                        <p:cTn id="158" dur="500"/>
                                        <p:tgtEl>
                                          <p:spTgt spid="81">
                                            <p:txEl>
                                              <p:pRg st="5" end="5"/>
                                            </p:txEl>
                                          </p:spTgt>
                                        </p:tgtEl>
                                      </p:cBhvr>
                                    </p:animEffect>
                                  </p:childTnLst>
                                </p:cTn>
                              </p:par>
                              <p:par>
                                <p:cTn id="159" presetID="3" presetClass="entr" presetSubtype="10" fill="hold" nodeType="withEffect">
                                  <p:stCondLst>
                                    <p:cond delay="0"/>
                                  </p:stCondLst>
                                  <p:childTnLst>
                                    <p:set>
                                      <p:cBhvr>
                                        <p:cTn id="160" dur="1" fill="hold">
                                          <p:stCondLst>
                                            <p:cond delay="0"/>
                                          </p:stCondLst>
                                        </p:cTn>
                                        <p:tgtEl>
                                          <p:spTgt spid="81">
                                            <p:txEl>
                                              <p:pRg st="6" end="6"/>
                                            </p:txEl>
                                          </p:spTgt>
                                        </p:tgtEl>
                                        <p:attrNameLst>
                                          <p:attrName>style.visibility</p:attrName>
                                        </p:attrNameLst>
                                      </p:cBhvr>
                                      <p:to>
                                        <p:strVal val="visible"/>
                                      </p:to>
                                    </p:set>
                                    <p:animEffect transition="in" filter="blinds(horizontal)">
                                      <p:cBhvr>
                                        <p:cTn id="161" dur="500"/>
                                        <p:tgtEl>
                                          <p:spTgt spid="8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P spid="56" grpId="0" animBg="1"/>
      <p:bldP spid="57" grpId="0" animBg="1"/>
      <p:bldP spid="58" grpId="0" animBg="1"/>
      <p:bldP spid="68" grpId="0" animBg="1"/>
      <p:bldP spid="70" grpId="0" animBg="1"/>
      <p:bldP spid="72" grpId="0"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p:bldP spid="37" grpId="1"/>
      <p:bldP spid="38" grpId="0"/>
      <p:bldP spid="38" grpId="1"/>
      <p:bldP spid="39" grpId="0"/>
      <p:bldP spid="39" grpId="1"/>
      <p:bldP spid="40" grpId="0"/>
      <p:bldP spid="40" grpId="1"/>
      <p:bldP spid="42" grpId="0"/>
      <p:bldP spid="43" grpId="0"/>
      <p:bldP spid="44" grpId="0"/>
      <p:bldP spid="45"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zh-TW" altLang="en-US" sz="3400" dirty="0" smtClean="0">
                <a:latin typeface="標楷體" pitchFamily="65" charset="-120"/>
                <a:ea typeface="標楷體" pitchFamily="65" charset="-120"/>
              </a:rPr>
              <a:t>  </a:t>
            </a:r>
            <a:r>
              <a:rPr lang="zh-TW" altLang="en-US" sz="3200" dirty="0" smtClean="0">
                <a:latin typeface="標楷體" pitchFamily="65" charset="-120"/>
                <a:ea typeface="標楷體" pitchFamily="65" charset="-120"/>
              </a:rPr>
              <a:t>第四節	</a:t>
            </a:r>
            <a:r>
              <a:rPr lang="en-US" altLang="zh-TW" sz="3200" dirty="0" smtClean="0">
                <a:latin typeface="標楷體" pitchFamily="65" charset="-120"/>
                <a:ea typeface="標楷體" pitchFamily="65" charset="-120"/>
              </a:rPr>
              <a:t>GEP</a:t>
            </a:r>
            <a:r>
              <a:rPr lang="zh-TW" altLang="en-US" sz="3200" dirty="0" smtClean="0">
                <a:latin typeface="標楷體" pitchFamily="65" charset="-120"/>
                <a:ea typeface="標楷體" pitchFamily="65" charset="-120"/>
              </a:rPr>
              <a:t>投資策略探勘模組設計</a:t>
            </a:r>
            <a:endParaRPr lang="fr-CA" sz="3200" dirty="0" smtClean="0">
              <a:latin typeface="標楷體" pitchFamily="65" charset="-120"/>
              <a:ea typeface="標楷體" pitchFamily="65" charset="-120"/>
            </a:endParaRPr>
          </a:p>
        </p:txBody>
      </p:sp>
      <p:sp>
        <p:nvSpPr>
          <p:cNvPr id="4" name="圓角矩形 3"/>
          <p:cNvSpPr/>
          <p:nvPr/>
        </p:nvSpPr>
        <p:spPr>
          <a:xfrm>
            <a:off x="357158" y="2000240"/>
            <a:ext cx="1643074" cy="7143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b="1" dirty="0" smtClean="0">
                <a:latin typeface="標楷體" pitchFamily="65" charset="-120"/>
                <a:ea typeface="標楷體" pitchFamily="65" charset="-120"/>
              </a:rPr>
              <a:t>染色體編碼</a:t>
            </a:r>
            <a:endParaRPr lang="zh-TW" altLang="en-US" b="1" dirty="0">
              <a:latin typeface="標楷體" pitchFamily="65" charset="-120"/>
              <a:ea typeface="標楷體" pitchFamily="65" charset="-120"/>
            </a:endParaRPr>
          </a:p>
        </p:txBody>
      </p:sp>
      <p:sp>
        <p:nvSpPr>
          <p:cNvPr id="5" name="圓角矩形 4"/>
          <p:cNvSpPr/>
          <p:nvPr/>
        </p:nvSpPr>
        <p:spPr>
          <a:xfrm>
            <a:off x="357158" y="5786454"/>
            <a:ext cx="1643074" cy="7143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適應函數</a:t>
            </a:r>
            <a:endParaRPr lang="zh-TW" altLang="en-US" dirty="0">
              <a:latin typeface="標楷體" pitchFamily="65" charset="-120"/>
              <a:ea typeface="標楷體" pitchFamily="65" charset="-120"/>
            </a:endParaRPr>
          </a:p>
        </p:txBody>
      </p:sp>
      <p:sp>
        <p:nvSpPr>
          <p:cNvPr id="9" name="圓角矩形 8"/>
          <p:cNvSpPr/>
          <p:nvPr/>
        </p:nvSpPr>
        <p:spPr>
          <a:xfrm>
            <a:off x="857224" y="2890834"/>
            <a:ext cx="1571636" cy="4286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基因一</a:t>
            </a:r>
            <a:endParaRPr lang="zh-TW" altLang="en-US" dirty="0">
              <a:latin typeface="標楷體" pitchFamily="65" charset="-120"/>
              <a:ea typeface="標楷體" pitchFamily="65" charset="-120"/>
            </a:endParaRPr>
          </a:p>
        </p:txBody>
      </p:sp>
      <p:sp>
        <p:nvSpPr>
          <p:cNvPr id="10" name="圓角矩形 9"/>
          <p:cNvSpPr/>
          <p:nvPr/>
        </p:nvSpPr>
        <p:spPr>
          <a:xfrm>
            <a:off x="857224" y="3462338"/>
            <a:ext cx="1571636" cy="4286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b="1" dirty="0" smtClean="0">
                <a:latin typeface="標楷體" pitchFamily="65" charset="-120"/>
                <a:ea typeface="標楷體" pitchFamily="65" charset="-120"/>
              </a:rPr>
              <a:t>基因二</a:t>
            </a:r>
            <a:endParaRPr lang="zh-TW" altLang="en-US" b="1" dirty="0">
              <a:latin typeface="標楷體" pitchFamily="65" charset="-120"/>
              <a:ea typeface="標楷體" pitchFamily="65" charset="-120"/>
            </a:endParaRPr>
          </a:p>
        </p:txBody>
      </p:sp>
      <p:sp>
        <p:nvSpPr>
          <p:cNvPr id="11" name="圓角矩形 10"/>
          <p:cNvSpPr/>
          <p:nvPr/>
        </p:nvSpPr>
        <p:spPr>
          <a:xfrm>
            <a:off x="857224" y="4033842"/>
            <a:ext cx="1571636" cy="4286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基因三</a:t>
            </a:r>
            <a:endParaRPr lang="zh-TW" altLang="en-US" dirty="0">
              <a:latin typeface="標楷體" pitchFamily="65" charset="-120"/>
              <a:ea typeface="標楷體" pitchFamily="65" charset="-120"/>
            </a:endParaRPr>
          </a:p>
        </p:txBody>
      </p:sp>
      <p:sp>
        <p:nvSpPr>
          <p:cNvPr id="12" name="圓角矩形 11"/>
          <p:cNvSpPr/>
          <p:nvPr/>
        </p:nvSpPr>
        <p:spPr>
          <a:xfrm>
            <a:off x="857224" y="4605346"/>
            <a:ext cx="1571636" cy="4286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基因四</a:t>
            </a:r>
            <a:endParaRPr lang="zh-TW" altLang="en-US" dirty="0">
              <a:latin typeface="標楷體" pitchFamily="65" charset="-120"/>
              <a:ea typeface="標楷體" pitchFamily="65" charset="-120"/>
            </a:endParaRPr>
          </a:p>
        </p:txBody>
      </p:sp>
      <p:sp>
        <p:nvSpPr>
          <p:cNvPr id="13" name="圓角矩形 12"/>
          <p:cNvSpPr/>
          <p:nvPr/>
        </p:nvSpPr>
        <p:spPr>
          <a:xfrm>
            <a:off x="857224" y="5176850"/>
            <a:ext cx="1571636" cy="4286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基因五</a:t>
            </a:r>
            <a:endParaRPr lang="zh-TW" altLang="en-US" dirty="0">
              <a:latin typeface="標楷體" pitchFamily="65" charset="-120"/>
              <a:ea typeface="標楷體" pitchFamily="65" charset="-120"/>
            </a:endParaRPr>
          </a:p>
        </p:txBody>
      </p:sp>
      <p:sp>
        <p:nvSpPr>
          <p:cNvPr id="14" name="文字方塊 13"/>
          <p:cNvSpPr txBox="1"/>
          <p:nvPr/>
        </p:nvSpPr>
        <p:spPr>
          <a:xfrm>
            <a:off x="3000364" y="2071678"/>
            <a:ext cx="5572164" cy="3693319"/>
          </a:xfrm>
          <a:prstGeom prst="rect">
            <a:avLst/>
          </a:prstGeom>
          <a:noFill/>
        </p:spPr>
        <p:txBody>
          <a:bodyPr wrap="square" rtlCol="0">
            <a:spAutoFit/>
          </a:bodyPr>
          <a:lstStyle/>
          <a:p>
            <a:r>
              <a:rPr lang="zh-TW" altLang="en-US" dirty="0" smtClean="0">
                <a:latin typeface="標楷體" pitchFamily="65" charset="-120"/>
                <a:ea typeface="標楷體" pitchFamily="65" charset="-120"/>
              </a:rPr>
              <a:t>基因二：資金配置基因。</a:t>
            </a:r>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r>
              <a:rPr lang="zh-TW" altLang="en-US" dirty="0" smtClean="0">
                <a:latin typeface="標楷體" pitchFamily="65" charset="-120"/>
                <a:ea typeface="標楷體" pitchFamily="65" charset="-120"/>
              </a:rPr>
              <a:t>採用</a:t>
            </a:r>
            <a:r>
              <a:rPr lang="zh-TW" altLang="en-US" dirty="0" smtClean="0">
                <a:solidFill>
                  <a:srgbClr val="FF0000"/>
                </a:solidFill>
                <a:latin typeface="標楷體" pitchFamily="65" charset="-120"/>
                <a:ea typeface="標楷體" pitchFamily="65" charset="-120"/>
              </a:rPr>
              <a:t>多基因家族</a:t>
            </a:r>
            <a:r>
              <a:rPr lang="en-US" altLang="zh-TW" dirty="0" smtClean="0">
                <a:solidFill>
                  <a:srgbClr val="FF0000"/>
                </a:solidFill>
                <a:latin typeface="標楷體" pitchFamily="65" charset="-120"/>
                <a:ea typeface="標楷體" pitchFamily="65" charset="-120"/>
              </a:rPr>
              <a:t>(</a:t>
            </a:r>
            <a:r>
              <a:rPr lang="en-US" altLang="zh-TW" dirty="0" smtClean="0">
                <a:solidFill>
                  <a:srgbClr val="FF0000"/>
                </a:solidFill>
                <a:latin typeface="標楷體" pitchFamily="65" charset="-120"/>
                <a:ea typeface="標楷體" pitchFamily="65" charset="-120"/>
              </a:rPr>
              <a:t>MGFs)</a:t>
            </a:r>
            <a:r>
              <a:rPr lang="zh-TW" altLang="en-US" dirty="0" smtClean="0">
                <a:latin typeface="標楷體" pitchFamily="65" charset="-120"/>
                <a:ea typeface="標楷體" pitchFamily="65" charset="-120"/>
              </a:rPr>
              <a:t>編碼。</a:t>
            </a:r>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r>
              <a:rPr lang="zh-TW" altLang="en-US" dirty="0" smtClean="0">
                <a:latin typeface="標楷體" pitchFamily="65" charset="-120"/>
                <a:ea typeface="標楷體" pitchFamily="65" charset="-120"/>
              </a:rPr>
              <a:t>基因二編碼：</a:t>
            </a:r>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r>
              <a:rPr lang="en-US" altLang="zh-TW" dirty="0" smtClean="0">
                <a:latin typeface="標楷體" pitchFamily="65" charset="-120"/>
                <a:ea typeface="標楷體" pitchFamily="65" charset="-120"/>
              </a:rPr>
              <a:t>1.</a:t>
            </a:r>
            <a:r>
              <a:rPr lang="zh-TW" altLang="en-US" dirty="0" smtClean="0">
                <a:latin typeface="標楷體" pitchFamily="65" charset="-120"/>
                <a:ea typeface="標楷體" pitchFamily="65" charset="-120"/>
              </a:rPr>
              <a:t>採用</a:t>
            </a:r>
            <a:r>
              <a:rPr lang="en-US" altLang="zh-TW" dirty="0" smtClean="0">
                <a:latin typeface="標楷體" pitchFamily="65" charset="-120"/>
                <a:ea typeface="標楷體" pitchFamily="65" charset="-120"/>
              </a:rPr>
              <a:t>MGF</a:t>
            </a:r>
            <a:r>
              <a:rPr lang="zh-TW" altLang="en-US" dirty="0" smtClean="0">
                <a:latin typeface="標楷體" pitchFamily="65" charset="-120"/>
                <a:ea typeface="標楷體" pitchFamily="65" charset="-120"/>
              </a:rPr>
              <a:t>編碼，頭部長度 </a:t>
            </a:r>
            <a:r>
              <a:rPr lang="en-US" altLang="zh-TW" dirty="0" smtClean="0">
                <a:latin typeface="標楷體" pitchFamily="65" charset="-120"/>
                <a:ea typeface="標楷體" pitchFamily="65" charset="-120"/>
              </a:rPr>
              <a:t>=</a:t>
            </a:r>
            <a:r>
              <a:rPr lang="zh-TW" altLang="en-US" dirty="0" smtClean="0">
                <a:latin typeface="標楷體" pitchFamily="65" charset="-120"/>
                <a:ea typeface="標楷體" pitchFamily="65" charset="-120"/>
              </a:rPr>
              <a:t> </a:t>
            </a:r>
            <a:r>
              <a:rPr lang="en-US" altLang="zh-TW" dirty="0" smtClean="0">
                <a:latin typeface="標楷體" pitchFamily="65" charset="-120"/>
                <a:ea typeface="標楷體" pitchFamily="65" charset="-120"/>
              </a:rPr>
              <a:t>0</a:t>
            </a:r>
            <a:r>
              <a:rPr lang="zh-TW" altLang="en-US" dirty="0" smtClean="0">
                <a:latin typeface="標楷體" pitchFamily="65" charset="-120"/>
                <a:ea typeface="標楷體" pitchFamily="65" charset="-120"/>
              </a:rPr>
              <a:t>。</a:t>
            </a:r>
            <a:endParaRPr lang="en-US" altLang="zh-TW" dirty="0" smtClean="0">
              <a:latin typeface="標楷體" pitchFamily="65" charset="-120"/>
              <a:ea typeface="標楷體" pitchFamily="65" charset="-120"/>
            </a:endParaRPr>
          </a:p>
          <a:p>
            <a:r>
              <a:rPr lang="en-US" altLang="zh-TW" dirty="0" smtClean="0">
                <a:latin typeface="標楷體" pitchFamily="65" charset="-120"/>
                <a:ea typeface="標楷體" pitchFamily="65" charset="-120"/>
              </a:rPr>
              <a:t>2.</a:t>
            </a:r>
            <a:r>
              <a:rPr lang="zh-TW" altLang="en-US" dirty="0" smtClean="0">
                <a:latin typeface="標楷體" pitchFamily="65" charset="-120"/>
                <a:ea typeface="標楷體" pitchFamily="65" charset="-120"/>
              </a:rPr>
              <a:t>尾部長度 </a:t>
            </a:r>
            <a:r>
              <a:rPr lang="en-US" altLang="zh-TW" dirty="0" smtClean="0">
                <a:latin typeface="標楷體" pitchFamily="65" charset="-120"/>
                <a:ea typeface="標楷體" pitchFamily="65" charset="-120"/>
              </a:rPr>
              <a:t>= 1</a:t>
            </a:r>
            <a:r>
              <a:rPr lang="zh-TW" altLang="en-US" dirty="0" smtClean="0">
                <a:latin typeface="標楷體" pitchFamily="65" charset="-120"/>
                <a:ea typeface="標楷體" pitchFamily="65" charset="-120"/>
              </a:rPr>
              <a:t>，用來放置</a:t>
            </a:r>
            <a:r>
              <a:rPr lang="en-US" altLang="zh-TW" dirty="0" smtClean="0">
                <a:latin typeface="標楷體" pitchFamily="65" charset="-120"/>
                <a:ea typeface="標楷體" pitchFamily="65" charset="-120"/>
              </a:rPr>
              <a:t>1</a:t>
            </a:r>
            <a:r>
              <a:rPr lang="zh-TW" altLang="en-US" dirty="0" smtClean="0">
                <a:latin typeface="標楷體" pitchFamily="65" charset="-120"/>
                <a:ea typeface="標楷體" pitchFamily="65" charset="-120"/>
              </a:rPr>
              <a:t>個？。</a:t>
            </a:r>
            <a:endParaRPr lang="en-US" altLang="zh-TW" dirty="0" smtClean="0">
              <a:latin typeface="標楷體" pitchFamily="65" charset="-120"/>
              <a:ea typeface="標楷體" pitchFamily="65" charset="-120"/>
            </a:endParaRPr>
          </a:p>
          <a:p>
            <a:r>
              <a:rPr lang="zh-TW" altLang="en-US" dirty="0" smtClean="0">
                <a:latin typeface="標楷體" pitchFamily="65" charset="-120"/>
                <a:ea typeface="標楷體" pitchFamily="65" charset="-120"/>
              </a:rPr>
              <a:t>  ？用來決定買進口數。</a:t>
            </a:r>
            <a:endParaRPr lang="en-US" altLang="zh-TW" dirty="0" smtClean="0">
              <a:latin typeface="標楷體" pitchFamily="65" charset="-120"/>
              <a:ea typeface="標楷體" pitchFamily="65" charset="-120"/>
            </a:endParaRPr>
          </a:p>
          <a:p>
            <a:r>
              <a:rPr lang="en-US" altLang="zh-TW" dirty="0" smtClean="0">
                <a:latin typeface="標楷體" pitchFamily="65" charset="-120"/>
                <a:ea typeface="標楷體" pitchFamily="65" charset="-120"/>
              </a:rPr>
              <a:t>3.Dc</a:t>
            </a:r>
            <a:r>
              <a:rPr lang="zh-TW" altLang="en-US" dirty="0" smtClean="0">
                <a:latin typeface="標楷體" pitchFamily="65" charset="-120"/>
                <a:ea typeface="標楷體" pitchFamily="65" charset="-120"/>
              </a:rPr>
              <a:t>長度要與尾部相同，</a:t>
            </a:r>
            <a:r>
              <a:rPr lang="en-US" altLang="zh-TW" dirty="0" smtClean="0">
                <a:latin typeface="標楷體" pitchFamily="65" charset="-120"/>
                <a:ea typeface="標楷體" pitchFamily="65" charset="-120"/>
              </a:rPr>
              <a:t>Dc</a:t>
            </a:r>
            <a:r>
              <a:rPr lang="zh-TW" altLang="en-US" dirty="0" smtClean="0">
                <a:latin typeface="標楷體" pitchFamily="65" charset="-120"/>
                <a:ea typeface="標楷體" pitchFamily="65" charset="-120"/>
              </a:rPr>
              <a:t>長度 </a:t>
            </a:r>
            <a:r>
              <a:rPr lang="en-US" altLang="zh-TW" dirty="0" smtClean="0">
                <a:latin typeface="標楷體" pitchFamily="65" charset="-120"/>
                <a:ea typeface="標楷體" pitchFamily="65" charset="-120"/>
              </a:rPr>
              <a:t>=</a:t>
            </a:r>
            <a:r>
              <a:rPr lang="zh-TW" altLang="en-US" dirty="0" smtClean="0">
                <a:latin typeface="標楷體" pitchFamily="65" charset="-120"/>
                <a:ea typeface="標楷體" pitchFamily="65" charset="-120"/>
              </a:rPr>
              <a:t> </a:t>
            </a:r>
            <a:r>
              <a:rPr lang="en-US" altLang="zh-TW" dirty="0" smtClean="0">
                <a:latin typeface="標楷體" pitchFamily="65" charset="-120"/>
                <a:ea typeface="標楷體" pitchFamily="65" charset="-120"/>
              </a:rPr>
              <a:t>1</a:t>
            </a:r>
            <a:r>
              <a:rPr lang="zh-TW" altLang="en-US" dirty="0" smtClean="0">
                <a:latin typeface="標楷體" pitchFamily="65" charset="-120"/>
                <a:ea typeface="標楷體" pitchFamily="65" charset="-120"/>
              </a:rPr>
              <a:t>。</a:t>
            </a:r>
            <a:endParaRPr lang="en-US" altLang="zh-TW" dirty="0" smtClean="0">
              <a:latin typeface="標楷體" pitchFamily="65" charset="-120"/>
              <a:ea typeface="標楷體" pitchFamily="65" charset="-120"/>
            </a:endParaRPr>
          </a:p>
        </p:txBody>
      </p:sp>
      <p:pic>
        <p:nvPicPr>
          <p:cNvPr id="18433" name="Picture 1"/>
          <p:cNvPicPr>
            <a:picLocks noChangeAspect="1" noChangeArrowheads="1"/>
          </p:cNvPicPr>
          <p:nvPr/>
        </p:nvPicPr>
        <p:blipFill>
          <a:blip r:embed="rId3"/>
          <a:srcRect/>
          <a:stretch>
            <a:fillRect/>
          </a:stretch>
        </p:blipFill>
        <p:spPr bwMode="auto">
          <a:xfrm>
            <a:off x="3929059" y="3598531"/>
            <a:ext cx="2357454" cy="88933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zh-TW" altLang="en-US" sz="3400" dirty="0" smtClean="0">
                <a:latin typeface="標楷體" pitchFamily="65" charset="-120"/>
                <a:ea typeface="標楷體" pitchFamily="65" charset="-120"/>
              </a:rPr>
              <a:t>  </a:t>
            </a:r>
            <a:r>
              <a:rPr lang="zh-TW" altLang="en-US" sz="3200" dirty="0" smtClean="0">
                <a:latin typeface="標楷體" pitchFamily="65" charset="-120"/>
                <a:ea typeface="標楷體" pitchFamily="65" charset="-120"/>
              </a:rPr>
              <a:t>第四節	</a:t>
            </a:r>
            <a:r>
              <a:rPr lang="en-US" altLang="zh-TW" sz="3200" dirty="0" smtClean="0">
                <a:latin typeface="標楷體" pitchFamily="65" charset="-120"/>
                <a:ea typeface="標楷體" pitchFamily="65" charset="-120"/>
              </a:rPr>
              <a:t>GEP</a:t>
            </a:r>
            <a:r>
              <a:rPr lang="zh-TW" altLang="en-US" sz="3200" dirty="0" smtClean="0">
                <a:latin typeface="標楷體" pitchFamily="65" charset="-120"/>
                <a:ea typeface="標楷體" pitchFamily="65" charset="-120"/>
              </a:rPr>
              <a:t>投資策略探勘模組設計</a:t>
            </a:r>
            <a:endParaRPr lang="fr-CA" sz="3200" dirty="0" smtClean="0">
              <a:latin typeface="標楷體" pitchFamily="65" charset="-120"/>
              <a:ea typeface="標楷體" pitchFamily="65" charset="-120"/>
            </a:endParaRPr>
          </a:p>
        </p:txBody>
      </p:sp>
      <p:sp>
        <p:nvSpPr>
          <p:cNvPr id="4" name="圓角矩形 3"/>
          <p:cNvSpPr/>
          <p:nvPr/>
        </p:nvSpPr>
        <p:spPr>
          <a:xfrm>
            <a:off x="357158" y="2000240"/>
            <a:ext cx="1643074" cy="7143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b="1" dirty="0" smtClean="0">
                <a:latin typeface="標楷體" pitchFamily="65" charset="-120"/>
                <a:ea typeface="標楷體" pitchFamily="65" charset="-120"/>
              </a:rPr>
              <a:t>染色體編碼</a:t>
            </a:r>
            <a:endParaRPr lang="zh-TW" altLang="en-US" b="1" dirty="0">
              <a:latin typeface="標楷體" pitchFamily="65" charset="-120"/>
              <a:ea typeface="標楷體" pitchFamily="65" charset="-120"/>
            </a:endParaRPr>
          </a:p>
        </p:txBody>
      </p:sp>
      <p:sp>
        <p:nvSpPr>
          <p:cNvPr id="5" name="圓角矩形 4"/>
          <p:cNvSpPr/>
          <p:nvPr/>
        </p:nvSpPr>
        <p:spPr>
          <a:xfrm>
            <a:off x="357158" y="5786454"/>
            <a:ext cx="1643074" cy="7143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適應函數</a:t>
            </a:r>
            <a:endParaRPr lang="zh-TW" altLang="en-US" dirty="0">
              <a:latin typeface="標楷體" pitchFamily="65" charset="-120"/>
              <a:ea typeface="標楷體" pitchFamily="65" charset="-120"/>
            </a:endParaRPr>
          </a:p>
        </p:txBody>
      </p:sp>
      <p:sp>
        <p:nvSpPr>
          <p:cNvPr id="9" name="圓角矩形 8"/>
          <p:cNvSpPr/>
          <p:nvPr/>
        </p:nvSpPr>
        <p:spPr>
          <a:xfrm>
            <a:off x="857224" y="2890834"/>
            <a:ext cx="1571636" cy="4286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基因一</a:t>
            </a:r>
            <a:endParaRPr lang="zh-TW" altLang="en-US" dirty="0">
              <a:latin typeface="標楷體" pitchFamily="65" charset="-120"/>
              <a:ea typeface="標楷體" pitchFamily="65" charset="-120"/>
            </a:endParaRPr>
          </a:p>
        </p:txBody>
      </p:sp>
      <p:sp>
        <p:nvSpPr>
          <p:cNvPr id="10" name="圓角矩形 9"/>
          <p:cNvSpPr/>
          <p:nvPr/>
        </p:nvSpPr>
        <p:spPr>
          <a:xfrm>
            <a:off x="857224" y="3462338"/>
            <a:ext cx="1571636" cy="4286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b="1" dirty="0" smtClean="0">
                <a:latin typeface="標楷體" pitchFamily="65" charset="-120"/>
                <a:ea typeface="標楷體" pitchFamily="65" charset="-120"/>
              </a:rPr>
              <a:t>基因二</a:t>
            </a:r>
            <a:endParaRPr lang="zh-TW" altLang="en-US" b="1" dirty="0">
              <a:latin typeface="標楷體" pitchFamily="65" charset="-120"/>
              <a:ea typeface="標楷體" pitchFamily="65" charset="-120"/>
            </a:endParaRPr>
          </a:p>
        </p:txBody>
      </p:sp>
      <p:sp>
        <p:nvSpPr>
          <p:cNvPr id="11" name="圓角矩形 10"/>
          <p:cNvSpPr/>
          <p:nvPr/>
        </p:nvSpPr>
        <p:spPr>
          <a:xfrm>
            <a:off x="857224" y="4033842"/>
            <a:ext cx="1571636" cy="4286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基因三</a:t>
            </a:r>
            <a:endParaRPr lang="zh-TW" altLang="en-US" dirty="0">
              <a:latin typeface="標楷體" pitchFamily="65" charset="-120"/>
              <a:ea typeface="標楷體" pitchFamily="65" charset="-120"/>
            </a:endParaRPr>
          </a:p>
        </p:txBody>
      </p:sp>
      <p:sp>
        <p:nvSpPr>
          <p:cNvPr id="12" name="圓角矩形 11"/>
          <p:cNvSpPr/>
          <p:nvPr/>
        </p:nvSpPr>
        <p:spPr>
          <a:xfrm>
            <a:off x="857224" y="4605346"/>
            <a:ext cx="1571636" cy="4286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基因四</a:t>
            </a:r>
            <a:endParaRPr lang="zh-TW" altLang="en-US" dirty="0">
              <a:latin typeface="標楷體" pitchFamily="65" charset="-120"/>
              <a:ea typeface="標楷體" pitchFamily="65" charset="-120"/>
            </a:endParaRPr>
          </a:p>
        </p:txBody>
      </p:sp>
      <p:sp>
        <p:nvSpPr>
          <p:cNvPr id="13" name="圓角矩形 12"/>
          <p:cNvSpPr/>
          <p:nvPr/>
        </p:nvSpPr>
        <p:spPr>
          <a:xfrm>
            <a:off x="857224" y="5176850"/>
            <a:ext cx="1571636" cy="4286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基因五</a:t>
            </a:r>
            <a:endParaRPr lang="zh-TW" altLang="en-US" dirty="0">
              <a:latin typeface="標楷體" pitchFamily="65" charset="-120"/>
              <a:ea typeface="標楷體" pitchFamily="65" charset="-120"/>
            </a:endParaRPr>
          </a:p>
        </p:txBody>
      </p:sp>
      <p:sp>
        <p:nvSpPr>
          <p:cNvPr id="15" name="文字方塊 14"/>
          <p:cNvSpPr txBox="1"/>
          <p:nvPr/>
        </p:nvSpPr>
        <p:spPr>
          <a:xfrm>
            <a:off x="3000364" y="2071678"/>
            <a:ext cx="6143636" cy="3139321"/>
          </a:xfrm>
          <a:prstGeom prst="rect">
            <a:avLst/>
          </a:prstGeom>
          <a:noFill/>
        </p:spPr>
        <p:txBody>
          <a:bodyPr wrap="square" rtlCol="0">
            <a:spAutoFit/>
          </a:bodyPr>
          <a:lstStyle/>
          <a:p>
            <a:r>
              <a:rPr lang="zh-TW" altLang="en-US" dirty="0" smtClean="0">
                <a:latin typeface="標楷體" pitchFamily="65" charset="-120"/>
                <a:ea typeface="標楷體" pitchFamily="65" charset="-120"/>
              </a:rPr>
              <a:t>基因二：資金配置基因。</a:t>
            </a:r>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r>
              <a:rPr lang="zh-TW" altLang="en-US" dirty="0" smtClean="0">
                <a:latin typeface="標楷體" pitchFamily="65" charset="-120"/>
                <a:ea typeface="標楷體" pitchFamily="65" charset="-120"/>
              </a:rPr>
              <a:t>基因二釋例：</a:t>
            </a:r>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r>
              <a:rPr lang="zh-TW" altLang="en-US" dirty="0" smtClean="0">
                <a:latin typeface="標楷體" pitchFamily="65" charset="-120"/>
                <a:ea typeface="標楷體" pitchFamily="65" charset="-120"/>
              </a:rPr>
              <a:t>假設：</a:t>
            </a:r>
            <a:endParaRPr lang="en-US" altLang="zh-TW" dirty="0" smtClean="0">
              <a:latin typeface="標楷體" pitchFamily="65" charset="-120"/>
              <a:ea typeface="標楷體" pitchFamily="65" charset="-120"/>
            </a:endParaRPr>
          </a:p>
          <a:p>
            <a:r>
              <a:rPr lang="zh-TW" altLang="en-US" dirty="0" smtClean="0">
                <a:latin typeface="標楷體" pitchFamily="65" charset="-120"/>
                <a:ea typeface="標楷體" pitchFamily="65" charset="-120"/>
              </a:rPr>
              <a:t>當交易訊號為買進時，買進？口期貨。</a:t>
            </a:r>
            <a:endParaRPr lang="en-US" altLang="zh-TW" dirty="0" smtClean="0">
              <a:latin typeface="標楷體" pitchFamily="65" charset="-120"/>
              <a:ea typeface="標楷體" pitchFamily="65" charset="-120"/>
            </a:endParaRPr>
          </a:p>
          <a:p>
            <a:r>
              <a:rPr lang="en-US" altLang="zh-TW" dirty="0" smtClean="0">
                <a:latin typeface="標楷體" pitchFamily="65" charset="-120"/>
                <a:ea typeface="標楷體" pitchFamily="65" charset="-120"/>
                <a:sym typeface="Wingdings" pitchFamily="2" charset="2"/>
              </a:rPr>
              <a:t> </a:t>
            </a:r>
            <a:r>
              <a:rPr lang="zh-TW" altLang="en-US" dirty="0" smtClean="0">
                <a:latin typeface="標楷體" pitchFamily="65" charset="-120"/>
                <a:ea typeface="標楷體" pitchFamily="65" charset="-120"/>
                <a:sym typeface="Wingdings" pitchFamily="2" charset="2"/>
              </a:rPr>
              <a:t> </a:t>
            </a:r>
            <a:r>
              <a:rPr lang="zh-TW" altLang="en-US" dirty="0" smtClean="0">
                <a:latin typeface="標楷體" pitchFamily="65" charset="-120"/>
                <a:ea typeface="標楷體" pitchFamily="65" charset="-120"/>
              </a:rPr>
              <a:t>當交易訊號為買進時，買進 </a:t>
            </a:r>
            <a:r>
              <a:rPr lang="en-US" altLang="zh-TW" dirty="0" smtClean="0">
                <a:latin typeface="標楷體" pitchFamily="65" charset="-120"/>
                <a:ea typeface="標楷體" pitchFamily="65" charset="-120"/>
              </a:rPr>
              <a:t>9 </a:t>
            </a:r>
            <a:r>
              <a:rPr lang="zh-TW" altLang="en-US" dirty="0" smtClean="0">
                <a:latin typeface="標楷體" pitchFamily="65" charset="-120"/>
                <a:ea typeface="標楷體" pitchFamily="65" charset="-120"/>
              </a:rPr>
              <a:t>口期貨。</a:t>
            </a:r>
            <a:endParaRPr lang="en-US" altLang="zh-TW" dirty="0" smtClean="0">
              <a:latin typeface="標楷體" pitchFamily="65" charset="-120"/>
              <a:ea typeface="標楷體" pitchFamily="65" charset="-120"/>
            </a:endParaRPr>
          </a:p>
        </p:txBody>
      </p:sp>
      <p:pic>
        <p:nvPicPr>
          <p:cNvPr id="17409" name="Picture 1"/>
          <p:cNvPicPr>
            <a:picLocks noChangeAspect="1" noChangeArrowheads="1"/>
          </p:cNvPicPr>
          <p:nvPr/>
        </p:nvPicPr>
        <p:blipFill>
          <a:blip r:embed="rId4"/>
          <a:srcRect/>
          <a:stretch>
            <a:fillRect/>
          </a:stretch>
        </p:blipFill>
        <p:spPr bwMode="auto">
          <a:xfrm>
            <a:off x="4000496" y="3210382"/>
            <a:ext cx="2428892" cy="790122"/>
          </a:xfrm>
          <a:prstGeom prst="rect">
            <a:avLst/>
          </a:prstGeom>
          <a:noFill/>
          <a:ln w="9525">
            <a:noFill/>
            <a:miter lim="800000"/>
            <a:headEnd/>
            <a:tailEnd/>
          </a:ln>
          <a:effectLst/>
        </p:spPr>
      </p:pic>
      <p:sp>
        <p:nvSpPr>
          <p:cNvPr id="17" name="矩形 16"/>
          <p:cNvSpPr/>
          <p:nvPr/>
        </p:nvSpPr>
        <p:spPr>
          <a:xfrm>
            <a:off x="5708658" y="3273424"/>
            <a:ext cx="214314" cy="35719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8" name="矩形 17"/>
          <p:cNvSpPr/>
          <p:nvPr/>
        </p:nvSpPr>
        <p:spPr>
          <a:xfrm>
            <a:off x="5332418" y="3695702"/>
            <a:ext cx="214314" cy="35719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8" end="8"/>
                                            </p:txEl>
                                          </p:spTgt>
                                        </p:tgtEl>
                                        <p:attrNameLst>
                                          <p:attrName>style.visibility</p:attrName>
                                        </p:attrNameLst>
                                      </p:cBhvr>
                                      <p:to>
                                        <p:strVal val="visible"/>
                                      </p:to>
                                    </p:set>
                                    <p:animEffect transition="in" filter="blinds(horizontal)">
                                      <p:cBhvr>
                                        <p:cTn id="7" dur="500"/>
                                        <p:tgtEl>
                                          <p:spTgt spid="15">
                                            <p:txEl>
                                              <p:pRg st="8" end="8"/>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
                                            <p:txEl>
                                              <p:pRg st="9" end="9"/>
                                            </p:txEl>
                                          </p:spTgt>
                                        </p:tgtEl>
                                        <p:attrNameLst>
                                          <p:attrName>style.visibility</p:attrName>
                                        </p:attrNameLst>
                                      </p:cBhvr>
                                      <p:to>
                                        <p:strVal val="visible"/>
                                      </p:to>
                                    </p:set>
                                    <p:animEffect transition="in" filter="blinds(horizontal)">
                                      <p:cBhvr>
                                        <p:cTn id="10" dur="500"/>
                                        <p:tgtEl>
                                          <p:spTgt spid="15">
                                            <p:txEl>
                                              <p:pRg st="9" end="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linds(horizontal)">
                                      <p:cBhvr>
                                        <p:cTn id="15" dur="500"/>
                                        <p:tgtEl>
                                          <p:spTgt spid="1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linds(horizontal)">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5">
                                            <p:txEl>
                                              <p:pRg st="10" end="10"/>
                                            </p:txEl>
                                          </p:spTgt>
                                        </p:tgtEl>
                                        <p:attrNameLst>
                                          <p:attrName>style.visibility</p:attrName>
                                        </p:attrNameLst>
                                      </p:cBhvr>
                                      <p:to>
                                        <p:strVal val="visible"/>
                                      </p:to>
                                    </p:set>
                                    <p:animEffect transition="in" filter="blinds(horizontal)">
                                      <p:cBhvr>
                                        <p:cTn id="23" dur="500"/>
                                        <p:tgtEl>
                                          <p:spTgt spid="1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zh-TW" altLang="en-US" sz="3400" dirty="0" smtClean="0">
                <a:latin typeface="標楷體" pitchFamily="65" charset="-120"/>
                <a:ea typeface="標楷體" pitchFamily="65" charset="-120"/>
              </a:rPr>
              <a:t>  </a:t>
            </a:r>
            <a:r>
              <a:rPr lang="zh-TW" altLang="en-US" sz="3200" dirty="0" smtClean="0">
                <a:latin typeface="標楷體" pitchFamily="65" charset="-120"/>
                <a:ea typeface="標楷體" pitchFamily="65" charset="-120"/>
              </a:rPr>
              <a:t>第四節	</a:t>
            </a:r>
            <a:r>
              <a:rPr lang="en-US" altLang="zh-TW" sz="3200" dirty="0" smtClean="0">
                <a:latin typeface="標楷體" pitchFamily="65" charset="-120"/>
                <a:ea typeface="標楷體" pitchFamily="65" charset="-120"/>
              </a:rPr>
              <a:t>GEP</a:t>
            </a:r>
            <a:r>
              <a:rPr lang="zh-TW" altLang="en-US" sz="3200" dirty="0" smtClean="0">
                <a:latin typeface="標楷體" pitchFamily="65" charset="-120"/>
                <a:ea typeface="標楷體" pitchFamily="65" charset="-120"/>
              </a:rPr>
              <a:t>投資策略探勘模組設計</a:t>
            </a:r>
            <a:endParaRPr lang="fr-CA" sz="3200" dirty="0" smtClean="0">
              <a:latin typeface="標楷體" pitchFamily="65" charset="-120"/>
              <a:ea typeface="標楷體" pitchFamily="65" charset="-120"/>
            </a:endParaRPr>
          </a:p>
        </p:txBody>
      </p:sp>
      <p:sp>
        <p:nvSpPr>
          <p:cNvPr id="4" name="圓角矩形 3"/>
          <p:cNvSpPr/>
          <p:nvPr/>
        </p:nvSpPr>
        <p:spPr>
          <a:xfrm>
            <a:off x="357158" y="2000240"/>
            <a:ext cx="1643074" cy="7143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b="1" dirty="0" smtClean="0">
                <a:latin typeface="標楷體" pitchFamily="65" charset="-120"/>
                <a:ea typeface="標楷體" pitchFamily="65" charset="-120"/>
              </a:rPr>
              <a:t>染色體編碼</a:t>
            </a:r>
            <a:endParaRPr lang="zh-TW" altLang="en-US" b="1" dirty="0">
              <a:latin typeface="標楷體" pitchFamily="65" charset="-120"/>
              <a:ea typeface="標楷體" pitchFamily="65" charset="-120"/>
            </a:endParaRPr>
          </a:p>
        </p:txBody>
      </p:sp>
      <p:sp>
        <p:nvSpPr>
          <p:cNvPr id="5" name="圓角矩形 4"/>
          <p:cNvSpPr/>
          <p:nvPr/>
        </p:nvSpPr>
        <p:spPr>
          <a:xfrm>
            <a:off x="357158" y="5786454"/>
            <a:ext cx="1643074" cy="7143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適應函數</a:t>
            </a:r>
            <a:endParaRPr lang="zh-TW" altLang="en-US" dirty="0">
              <a:latin typeface="標楷體" pitchFamily="65" charset="-120"/>
              <a:ea typeface="標楷體" pitchFamily="65" charset="-120"/>
            </a:endParaRPr>
          </a:p>
        </p:txBody>
      </p:sp>
      <p:sp>
        <p:nvSpPr>
          <p:cNvPr id="9" name="圓角矩形 8"/>
          <p:cNvSpPr/>
          <p:nvPr/>
        </p:nvSpPr>
        <p:spPr>
          <a:xfrm>
            <a:off x="857224" y="2890834"/>
            <a:ext cx="1571636" cy="4286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基因一</a:t>
            </a:r>
            <a:endParaRPr lang="zh-TW" altLang="en-US" dirty="0">
              <a:latin typeface="標楷體" pitchFamily="65" charset="-120"/>
              <a:ea typeface="標楷體" pitchFamily="65" charset="-120"/>
            </a:endParaRPr>
          </a:p>
        </p:txBody>
      </p:sp>
      <p:sp>
        <p:nvSpPr>
          <p:cNvPr id="10" name="圓角矩形 9"/>
          <p:cNvSpPr/>
          <p:nvPr/>
        </p:nvSpPr>
        <p:spPr>
          <a:xfrm>
            <a:off x="857224" y="3462338"/>
            <a:ext cx="1571636" cy="4286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基因二</a:t>
            </a:r>
            <a:endParaRPr lang="zh-TW" altLang="en-US" dirty="0">
              <a:latin typeface="標楷體" pitchFamily="65" charset="-120"/>
              <a:ea typeface="標楷體" pitchFamily="65" charset="-120"/>
            </a:endParaRPr>
          </a:p>
        </p:txBody>
      </p:sp>
      <p:sp>
        <p:nvSpPr>
          <p:cNvPr id="11" name="圓角矩形 10"/>
          <p:cNvSpPr/>
          <p:nvPr/>
        </p:nvSpPr>
        <p:spPr>
          <a:xfrm>
            <a:off x="857224" y="4033842"/>
            <a:ext cx="1571636" cy="4286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b="1" dirty="0" smtClean="0">
                <a:latin typeface="標楷體" pitchFamily="65" charset="-120"/>
                <a:ea typeface="標楷體" pitchFamily="65" charset="-120"/>
              </a:rPr>
              <a:t>基因三</a:t>
            </a:r>
            <a:endParaRPr lang="zh-TW" altLang="en-US" b="1" dirty="0">
              <a:latin typeface="標楷體" pitchFamily="65" charset="-120"/>
              <a:ea typeface="標楷體" pitchFamily="65" charset="-120"/>
            </a:endParaRPr>
          </a:p>
        </p:txBody>
      </p:sp>
      <p:sp>
        <p:nvSpPr>
          <p:cNvPr id="12" name="圓角矩形 11"/>
          <p:cNvSpPr/>
          <p:nvPr/>
        </p:nvSpPr>
        <p:spPr>
          <a:xfrm>
            <a:off x="857224" y="4605346"/>
            <a:ext cx="1571636" cy="4286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基因四</a:t>
            </a:r>
            <a:endParaRPr lang="zh-TW" altLang="en-US" dirty="0">
              <a:latin typeface="標楷體" pitchFamily="65" charset="-120"/>
              <a:ea typeface="標楷體" pitchFamily="65" charset="-120"/>
            </a:endParaRPr>
          </a:p>
        </p:txBody>
      </p:sp>
      <p:sp>
        <p:nvSpPr>
          <p:cNvPr id="13" name="圓角矩形 12"/>
          <p:cNvSpPr/>
          <p:nvPr/>
        </p:nvSpPr>
        <p:spPr>
          <a:xfrm>
            <a:off x="857224" y="5176850"/>
            <a:ext cx="1571636" cy="4286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基因五</a:t>
            </a:r>
            <a:endParaRPr lang="zh-TW" altLang="en-US" dirty="0">
              <a:latin typeface="標楷體" pitchFamily="65" charset="-120"/>
              <a:ea typeface="標楷體" pitchFamily="65" charset="-120"/>
            </a:endParaRPr>
          </a:p>
        </p:txBody>
      </p:sp>
      <p:sp>
        <p:nvSpPr>
          <p:cNvPr id="14" name="文字方塊 13"/>
          <p:cNvSpPr txBox="1"/>
          <p:nvPr/>
        </p:nvSpPr>
        <p:spPr>
          <a:xfrm>
            <a:off x="3000364" y="2071678"/>
            <a:ext cx="5572164" cy="1754326"/>
          </a:xfrm>
          <a:prstGeom prst="rect">
            <a:avLst/>
          </a:prstGeom>
          <a:noFill/>
        </p:spPr>
        <p:txBody>
          <a:bodyPr wrap="square" rtlCol="0">
            <a:spAutoFit/>
          </a:bodyPr>
          <a:lstStyle/>
          <a:p>
            <a:r>
              <a:rPr lang="zh-TW" altLang="en-US" dirty="0" smtClean="0">
                <a:latin typeface="標楷體" pitchFamily="65" charset="-120"/>
                <a:ea typeface="標楷體" pitchFamily="65" charset="-120"/>
              </a:rPr>
              <a:t>基因三：加減碼策略基因。</a:t>
            </a:r>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r>
              <a:rPr lang="zh-TW" altLang="en-US" dirty="0" smtClean="0">
                <a:latin typeface="標楷體" pitchFamily="65" charset="-120"/>
                <a:ea typeface="標楷體" pitchFamily="65" charset="-120"/>
              </a:rPr>
              <a:t>採用</a:t>
            </a:r>
            <a:r>
              <a:rPr lang="zh-TW" altLang="en-US" dirty="0" smtClean="0">
                <a:solidFill>
                  <a:srgbClr val="C00000"/>
                </a:solidFill>
                <a:latin typeface="標楷體" pitchFamily="65" charset="-120"/>
                <a:ea typeface="標楷體" pitchFamily="65" charset="-120"/>
              </a:rPr>
              <a:t>決策樹</a:t>
            </a:r>
            <a:r>
              <a:rPr lang="zh-TW" altLang="en-US" dirty="0" smtClean="0">
                <a:latin typeface="標楷體" pitchFamily="65" charset="-120"/>
                <a:ea typeface="標楷體" pitchFamily="65" charset="-120"/>
              </a:rPr>
              <a:t>編碼：</a:t>
            </a:r>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r>
              <a:rPr lang="en-US" altLang="zh-TW" dirty="0" smtClean="0">
                <a:latin typeface="標楷體" pitchFamily="65" charset="-120"/>
                <a:ea typeface="標楷體" pitchFamily="65" charset="-120"/>
              </a:rPr>
              <a:t>	1.</a:t>
            </a:r>
            <a:r>
              <a:rPr lang="zh-TW" altLang="en-US" dirty="0" smtClean="0">
                <a:latin typeface="標楷體" pitchFamily="65" charset="-120"/>
                <a:ea typeface="標楷體" pitchFamily="65" charset="-120"/>
              </a:rPr>
              <a:t>以</a:t>
            </a:r>
            <a:r>
              <a:rPr lang="zh-TW" altLang="en-US" dirty="0" smtClean="0">
                <a:solidFill>
                  <a:srgbClr val="C00000"/>
                </a:solidFill>
                <a:latin typeface="標楷體" pitchFamily="65" charset="-120"/>
                <a:ea typeface="標楷體" pitchFamily="65" charset="-120"/>
              </a:rPr>
              <a:t>籌碼指標</a:t>
            </a:r>
            <a:r>
              <a:rPr lang="zh-TW" altLang="en-US" dirty="0" smtClean="0">
                <a:latin typeface="標楷體" pitchFamily="65" charset="-120"/>
                <a:ea typeface="標楷體" pitchFamily="65" charset="-120"/>
              </a:rPr>
              <a:t>作為決策樹的屬性節點。</a:t>
            </a:r>
            <a:endParaRPr lang="en-US" altLang="zh-TW" dirty="0" smtClean="0">
              <a:latin typeface="標楷體" pitchFamily="65" charset="-120"/>
              <a:ea typeface="標楷體" pitchFamily="65" charset="-120"/>
            </a:endParaRPr>
          </a:p>
          <a:p>
            <a:r>
              <a:rPr lang="en-US" altLang="zh-TW" dirty="0" smtClean="0">
                <a:latin typeface="標楷體" pitchFamily="65" charset="-120"/>
                <a:ea typeface="標楷體" pitchFamily="65" charset="-120"/>
              </a:rPr>
              <a:t>	2.</a:t>
            </a:r>
            <a:r>
              <a:rPr lang="zh-TW" altLang="en-US" dirty="0" smtClean="0">
                <a:latin typeface="標楷體" pitchFamily="65" charset="-120"/>
                <a:ea typeface="標楷體" pitchFamily="65" charset="-120"/>
              </a:rPr>
              <a:t>以</a:t>
            </a:r>
            <a:r>
              <a:rPr lang="zh-TW" altLang="en-US" dirty="0" smtClean="0">
                <a:solidFill>
                  <a:srgbClr val="C00000"/>
                </a:solidFill>
                <a:latin typeface="標楷體" pitchFamily="65" charset="-120"/>
                <a:ea typeface="標楷體" pitchFamily="65" charset="-120"/>
              </a:rPr>
              <a:t>加減碼訊號</a:t>
            </a:r>
            <a:r>
              <a:rPr lang="zh-TW" altLang="en-US" dirty="0" smtClean="0">
                <a:latin typeface="標楷體" pitchFamily="65" charset="-120"/>
                <a:ea typeface="標楷體" pitchFamily="65" charset="-120"/>
              </a:rPr>
              <a:t>作為決策樹的終端節點。</a:t>
            </a:r>
            <a:endParaRPr lang="en-US" altLang="zh-TW" dirty="0" smtClean="0">
              <a:latin typeface="標楷體" pitchFamily="65" charset="-120"/>
              <a:ea typeface="標楷體" pitchFamily="65" charset="-120"/>
            </a:endParaRPr>
          </a:p>
        </p:txBody>
      </p:sp>
      <p:graphicFrame>
        <p:nvGraphicFramePr>
          <p:cNvPr id="15" name="表格 14"/>
          <p:cNvGraphicFramePr>
            <a:graphicFrameLocks noGrp="1"/>
          </p:cNvGraphicFramePr>
          <p:nvPr/>
        </p:nvGraphicFramePr>
        <p:xfrm>
          <a:off x="3357554" y="4106246"/>
          <a:ext cx="5161942" cy="1965960"/>
        </p:xfrm>
        <a:graphic>
          <a:graphicData uri="http://schemas.openxmlformats.org/drawingml/2006/table">
            <a:tbl>
              <a:tblPr>
                <a:tableStyleId>{3C2FFA5D-87B4-456A-9821-1D502468CF0F}</a:tableStyleId>
              </a:tblPr>
              <a:tblGrid>
                <a:gridCol w="2536760"/>
                <a:gridCol w="1418825"/>
                <a:gridCol w="1206357"/>
              </a:tblGrid>
              <a:tr h="384043">
                <a:tc>
                  <a:txBody>
                    <a:bodyPr/>
                    <a:lstStyle/>
                    <a:p>
                      <a:pPr algn="l">
                        <a:lnSpc>
                          <a:spcPct val="150000"/>
                        </a:lnSpc>
                        <a:spcAft>
                          <a:spcPts val="0"/>
                        </a:spcAft>
                      </a:pPr>
                      <a:r>
                        <a:rPr lang="zh-TW" sz="1700" b="1" kern="100" dirty="0">
                          <a:latin typeface="標楷體" pitchFamily="65" charset="-120"/>
                          <a:ea typeface="標楷體" pitchFamily="65" charset="-120"/>
                        </a:rPr>
                        <a:t>屬性節點</a:t>
                      </a:r>
                      <a:endParaRPr lang="zh-TW" sz="1700" b="1" kern="100" dirty="0">
                        <a:latin typeface="標楷體" pitchFamily="65" charset="-120"/>
                        <a:ea typeface="標楷體" pitchFamily="65" charset="-120"/>
                        <a:cs typeface="Times New Roman"/>
                      </a:endParaRPr>
                    </a:p>
                  </a:txBody>
                  <a:tcPr marL="96011" marR="96011" marT="0" marB="0"/>
                </a:tc>
                <a:tc>
                  <a:txBody>
                    <a:bodyPr/>
                    <a:lstStyle/>
                    <a:p>
                      <a:pPr algn="l">
                        <a:lnSpc>
                          <a:spcPct val="150000"/>
                        </a:lnSpc>
                        <a:spcAft>
                          <a:spcPts val="0"/>
                        </a:spcAft>
                      </a:pPr>
                      <a:r>
                        <a:rPr lang="zh-TW" sz="1700" b="1" kern="100" dirty="0">
                          <a:latin typeface="標楷體" pitchFamily="65" charset="-120"/>
                          <a:ea typeface="標楷體" pitchFamily="65" charset="-120"/>
                        </a:rPr>
                        <a:t>值域</a:t>
                      </a:r>
                      <a:endParaRPr lang="zh-TW" sz="1700" b="1" kern="100" dirty="0">
                        <a:latin typeface="標楷體" pitchFamily="65" charset="-120"/>
                        <a:ea typeface="標楷體" pitchFamily="65" charset="-120"/>
                        <a:cs typeface="Times New Roman"/>
                      </a:endParaRPr>
                    </a:p>
                  </a:txBody>
                  <a:tcPr marL="96011" marR="96011" marT="0" marB="0"/>
                </a:tc>
                <a:tc>
                  <a:txBody>
                    <a:bodyPr/>
                    <a:lstStyle/>
                    <a:p>
                      <a:pPr algn="ctr">
                        <a:lnSpc>
                          <a:spcPct val="150000"/>
                        </a:lnSpc>
                        <a:spcAft>
                          <a:spcPts val="0"/>
                        </a:spcAft>
                      </a:pPr>
                      <a:r>
                        <a:rPr lang="zh-TW" sz="1700" b="1" kern="100" dirty="0">
                          <a:latin typeface="標楷體" pitchFamily="65" charset="-120"/>
                          <a:ea typeface="標楷體" pitchFamily="65" charset="-120"/>
                        </a:rPr>
                        <a:t>表示符號</a:t>
                      </a:r>
                      <a:endParaRPr lang="zh-TW" sz="1700" b="1" kern="100" dirty="0">
                        <a:latin typeface="標楷體" pitchFamily="65" charset="-120"/>
                        <a:ea typeface="標楷體" pitchFamily="65" charset="-120"/>
                        <a:cs typeface="Times New Roman"/>
                      </a:endParaRPr>
                    </a:p>
                  </a:txBody>
                  <a:tcPr marL="96011" marR="96011" marT="0" marB="0"/>
                </a:tc>
              </a:tr>
              <a:tr h="384043">
                <a:tc>
                  <a:txBody>
                    <a:bodyPr/>
                    <a:lstStyle/>
                    <a:p>
                      <a:pPr algn="l">
                        <a:lnSpc>
                          <a:spcPct val="150000"/>
                        </a:lnSpc>
                        <a:spcAft>
                          <a:spcPts val="0"/>
                        </a:spcAft>
                      </a:pPr>
                      <a:r>
                        <a:rPr lang="zh-TW" altLang="en-US" sz="1700" kern="100" dirty="0" smtClean="0">
                          <a:latin typeface="標楷體" pitchFamily="65" charset="-120"/>
                          <a:ea typeface="標楷體" pitchFamily="65" charset="-120"/>
                          <a:cs typeface="Times New Roman"/>
                        </a:rPr>
                        <a:t>三大法人交易量</a:t>
                      </a:r>
                      <a:endParaRPr lang="zh-TW" sz="1700" kern="100" dirty="0">
                        <a:latin typeface="標楷體" pitchFamily="65" charset="-120"/>
                        <a:ea typeface="標楷體" pitchFamily="65" charset="-120"/>
                        <a:cs typeface="Times New Roman"/>
                      </a:endParaRPr>
                    </a:p>
                  </a:txBody>
                  <a:tcPr marL="96011" marR="96011" marT="0" marB="0"/>
                </a:tc>
                <a:tc>
                  <a:txBody>
                    <a:bodyPr/>
                    <a:lstStyle/>
                    <a:p>
                      <a:pPr algn="l">
                        <a:lnSpc>
                          <a:spcPct val="150000"/>
                        </a:lnSpc>
                        <a:spcAft>
                          <a:spcPts val="0"/>
                        </a:spcAft>
                      </a:pPr>
                      <a:r>
                        <a:rPr lang="zh-TW" sz="1700" kern="100" dirty="0">
                          <a:latin typeface="標楷體" pitchFamily="65" charset="-120"/>
                          <a:ea typeface="標楷體" pitchFamily="65" charset="-120"/>
                        </a:rPr>
                        <a:t>低、高</a:t>
                      </a:r>
                      <a:endParaRPr lang="zh-TW" sz="1700" kern="100" dirty="0">
                        <a:latin typeface="標楷體" pitchFamily="65" charset="-120"/>
                        <a:ea typeface="標楷體" pitchFamily="65" charset="-120"/>
                        <a:cs typeface="Times New Roman"/>
                      </a:endParaRPr>
                    </a:p>
                  </a:txBody>
                  <a:tcPr marL="96011" marR="96011" marT="0" marB="0"/>
                </a:tc>
                <a:tc>
                  <a:txBody>
                    <a:bodyPr/>
                    <a:lstStyle/>
                    <a:p>
                      <a:pPr algn="ctr">
                        <a:lnSpc>
                          <a:spcPct val="150000"/>
                        </a:lnSpc>
                        <a:spcAft>
                          <a:spcPts val="0"/>
                        </a:spcAft>
                      </a:pPr>
                      <a:r>
                        <a:rPr lang="en-US" sz="1700" kern="100">
                          <a:latin typeface="標楷體" pitchFamily="65" charset="-120"/>
                          <a:ea typeface="標楷體" pitchFamily="65" charset="-120"/>
                        </a:rPr>
                        <a:t>A</a:t>
                      </a:r>
                      <a:endParaRPr lang="zh-TW" sz="1700" kern="100">
                        <a:latin typeface="標楷體" pitchFamily="65" charset="-120"/>
                        <a:ea typeface="標楷體" pitchFamily="65" charset="-120"/>
                        <a:cs typeface="Times New Roman"/>
                      </a:endParaRPr>
                    </a:p>
                  </a:txBody>
                  <a:tcPr marL="96011" marR="96011" marT="0" marB="0"/>
                </a:tc>
              </a:tr>
              <a:tr h="384043">
                <a:tc>
                  <a:txBody>
                    <a:bodyPr/>
                    <a:lstStyle/>
                    <a:p>
                      <a:pPr algn="l">
                        <a:lnSpc>
                          <a:spcPct val="150000"/>
                        </a:lnSpc>
                        <a:spcAft>
                          <a:spcPts val="0"/>
                        </a:spcAft>
                      </a:pPr>
                      <a:r>
                        <a:rPr lang="zh-TW" altLang="en-US" sz="1800" kern="100" dirty="0" smtClean="0">
                          <a:latin typeface="標楷體" pitchFamily="65" charset="-120"/>
                          <a:ea typeface="標楷體" pitchFamily="65" charset="-120"/>
                          <a:cs typeface="Times New Roman"/>
                        </a:rPr>
                        <a:t>三大法人未平倉量</a:t>
                      </a:r>
                      <a:endParaRPr lang="zh-TW" altLang="en-US" sz="1800" kern="100" dirty="0">
                        <a:latin typeface="標楷體" pitchFamily="65" charset="-120"/>
                        <a:ea typeface="標楷體" pitchFamily="65" charset="-120"/>
                        <a:cs typeface="Times New Roman"/>
                      </a:endParaRPr>
                    </a:p>
                  </a:txBody>
                  <a:tcPr marL="96011" marR="96011" marT="0" marB="0"/>
                </a:tc>
                <a:tc>
                  <a:txBody>
                    <a:bodyPr/>
                    <a:lstStyle/>
                    <a:p>
                      <a:pPr algn="l">
                        <a:lnSpc>
                          <a:spcPct val="150000"/>
                        </a:lnSpc>
                        <a:spcAft>
                          <a:spcPts val="0"/>
                        </a:spcAft>
                      </a:pPr>
                      <a:r>
                        <a:rPr lang="zh-TW" sz="1700" kern="100">
                          <a:latin typeface="標楷體" pitchFamily="65" charset="-120"/>
                          <a:ea typeface="標楷體" pitchFamily="65" charset="-120"/>
                        </a:rPr>
                        <a:t>低、高</a:t>
                      </a:r>
                      <a:endParaRPr lang="zh-TW" sz="1700" kern="100">
                        <a:latin typeface="標楷體" pitchFamily="65" charset="-120"/>
                        <a:ea typeface="標楷體" pitchFamily="65" charset="-120"/>
                        <a:cs typeface="Times New Roman"/>
                      </a:endParaRPr>
                    </a:p>
                  </a:txBody>
                  <a:tcPr marL="96011" marR="96011" marT="0" marB="0"/>
                </a:tc>
                <a:tc>
                  <a:txBody>
                    <a:bodyPr/>
                    <a:lstStyle/>
                    <a:p>
                      <a:pPr algn="ctr">
                        <a:lnSpc>
                          <a:spcPct val="150000"/>
                        </a:lnSpc>
                        <a:spcAft>
                          <a:spcPts val="0"/>
                        </a:spcAft>
                      </a:pPr>
                      <a:r>
                        <a:rPr lang="en-US" sz="1700" kern="100" dirty="0" smtClean="0">
                          <a:latin typeface="標楷體" pitchFamily="65" charset="-120"/>
                          <a:ea typeface="標楷體" pitchFamily="65" charset="-120"/>
                        </a:rPr>
                        <a:t>B</a:t>
                      </a:r>
                      <a:endParaRPr lang="zh-TW" sz="1700" kern="100" dirty="0">
                        <a:latin typeface="標楷體" pitchFamily="65" charset="-120"/>
                        <a:ea typeface="標楷體" pitchFamily="65" charset="-120"/>
                        <a:cs typeface="Times New Roman"/>
                      </a:endParaRPr>
                    </a:p>
                  </a:txBody>
                  <a:tcPr marL="96011" marR="96011" marT="0" marB="0"/>
                </a:tc>
              </a:tr>
              <a:tr h="384043">
                <a:tc>
                  <a:txBody>
                    <a:bodyPr/>
                    <a:lstStyle/>
                    <a:p>
                      <a:pPr algn="l">
                        <a:lnSpc>
                          <a:spcPct val="150000"/>
                        </a:lnSpc>
                        <a:spcAft>
                          <a:spcPts val="0"/>
                        </a:spcAft>
                      </a:pPr>
                      <a:r>
                        <a:rPr lang="zh-TW" sz="1700" b="1" kern="100" dirty="0">
                          <a:latin typeface="標楷體" pitchFamily="65" charset="-120"/>
                          <a:ea typeface="標楷體" pitchFamily="65" charset="-120"/>
                        </a:rPr>
                        <a:t>終端節點</a:t>
                      </a:r>
                      <a:endParaRPr lang="zh-TW" sz="1700" b="1" kern="100" dirty="0">
                        <a:latin typeface="標楷體" pitchFamily="65" charset="-120"/>
                        <a:ea typeface="標楷體" pitchFamily="65" charset="-120"/>
                        <a:cs typeface="Times New Roman"/>
                      </a:endParaRPr>
                    </a:p>
                  </a:txBody>
                  <a:tcPr marL="68580" marR="68580" marT="0" marB="0"/>
                </a:tc>
                <a:tc>
                  <a:txBody>
                    <a:bodyPr/>
                    <a:lstStyle/>
                    <a:p>
                      <a:pPr algn="l">
                        <a:lnSpc>
                          <a:spcPct val="150000"/>
                        </a:lnSpc>
                        <a:spcAft>
                          <a:spcPts val="0"/>
                        </a:spcAft>
                      </a:pPr>
                      <a:r>
                        <a:rPr lang="zh-TW" sz="1700" b="1" kern="100" dirty="0">
                          <a:latin typeface="標楷體" pitchFamily="65" charset="-120"/>
                          <a:ea typeface="標楷體" pitchFamily="65" charset="-120"/>
                        </a:rPr>
                        <a:t>值域</a:t>
                      </a:r>
                      <a:endParaRPr lang="zh-TW" sz="1700" b="1" kern="100" dirty="0">
                        <a:latin typeface="標楷體" pitchFamily="65" charset="-120"/>
                        <a:ea typeface="標楷體" pitchFamily="65" charset="-120"/>
                        <a:cs typeface="Times New Roman"/>
                      </a:endParaRPr>
                    </a:p>
                  </a:txBody>
                  <a:tcPr marL="68580" marR="68580" marT="0" marB="0"/>
                </a:tc>
                <a:tc>
                  <a:txBody>
                    <a:bodyPr/>
                    <a:lstStyle/>
                    <a:p>
                      <a:pPr algn="ctr">
                        <a:lnSpc>
                          <a:spcPct val="150000"/>
                        </a:lnSpc>
                        <a:spcAft>
                          <a:spcPts val="0"/>
                        </a:spcAft>
                      </a:pPr>
                      <a:r>
                        <a:rPr lang="zh-TW" sz="1700" b="1" kern="100" dirty="0">
                          <a:latin typeface="標楷體" pitchFamily="65" charset="-120"/>
                          <a:ea typeface="標楷體" pitchFamily="65" charset="-120"/>
                        </a:rPr>
                        <a:t>表示符號</a:t>
                      </a:r>
                      <a:endParaRPr lang="zh-TW" sz="1700" b="1" kern="100" dirty="0">
                        <a:latin typeface="標楷體" pitchFamily="65" charset="-120"/>
                        <a:ea typeface="標楷體" pitchFamily="65" charset="-120"/>
                        <a:cs typeface="Times New Roman"/>
                      </a:endParaRPr>
                    </a:p>
                  </a:txBody>
                  <a:tcPr marL="68580" marR="68580" marT="0" marB="0"/>
                </a:tc>
              </a:tr>
              <a:tr h="384043">
                <a:tc>
                  <a:txBody>
                    <a:bodyPr/>
                    <a:lstStyle/>
                    <a:p>
                      <a:pPr algn="l">
                        <a:lnSpc>
                          <a:spcPct val="150000"/>
                        </a:lnSpc>
                        <a:spcAft>
                          <a:spcPts val="0"/>
                        </a:spcAft>
                      </a:pPr>
                      <a:r>
                        <a:rPr lang="zh-TW" altLang="en-US" sz="1600" dirty="0" smtClean="0">
                          <a:solidFill>
                            <a:schemeClr val="tx1"/>
                          </a:solidFill>
                          <a:latin typeface="標楷體" pitchFamily="65" charset="-120"/>
                          <a:ea typeface="標楷體" pitchFamily="65" charset="-120"/>
                        </a:rPr>
                        <a:t>加減碼</a:t>
                      </a:r>
                      <a:r>
                        <a:rPr lang="zh-TW" sz="1700" kern="100" dirty="0" smtClean="0">
                          <a:latin typeface="標楷體" pitchFamily="65" charset="-120"/>
                          <a:ea typeface="標楷體" pitchFamily="65" charset="-120"/>
                        </a:rPr>
                        <a:t>訊號</a:t>
                      </a:r>
                      <a:endParaRPr lang="zh-TW" sz="1700" kern="100" dirty="0">
                        <a:latin typeface="標楷體" pitchFamily="65" charset="-120"/>
                        <a:ea typeface="標楷體" pitchFamily="65" charset="-120"/>
                        <a:cs typeface="Times New Roman"/>
                      </a:endParaRPr>
                    </a:p>
                  </a:txBody>
                  <a:tcPr marL="68580" marR="68580" marT="0" marB="0"/>
                </a:tc>
                <a:tc>
                  <a:txBody>
                    <a:bodyPr/>
                    <a:lstStyle/>
                    <a:p>
                      <a:pPr algn="l">
                        <a:lnSpc>
                          <a:spcPct val="150000"/>
                        </a:lnSpc>
                        <a:spcAft>
                          <a:spcPts val="0"/>
                        </a:spcAft>
                      </a:pPr>
                      <a:r>
                        <a:rPr lang="zh-TW" sz="1700" kern="100" dirty="0">
                          <a:latin typeface="標楷體" pitchFamily="65" charset="-120"/>
                          <a:ea typeface="標楷體" pitchFamily="65" charset="-120"/>
                        </a:rPr>
                        <a:t>減碼、加碼</a:t>
                      </a:r>
                      <a:endParaRPr lang="zh-TW" sz="1700" kern="100" dirty="0">
                        <a:latin typeface="標楷體" pitchFamily="65" charset="-120"/>
                        <a:ea typeface="標楷體" pitchFamily="65" charset="-120"/>
                        <a:cs typeface="Times New Roman"/>
                      </a:endParaRPr>
                    </a:p>
                  </a:txBody>
                  <a:tcPr marL="68580" marR="68580" marT="0" marB="0"/>
                </a:tc>
                <a:tc>
                  <a:txBody>
                    <a:bodyPr/>
                    <a:lstStyle/>
                    <a:p>
                      <a:pPr algn="ctr">
                        <a:lnSpc>
                          <a:spcPct val="150000"/>
                        </a:lnSpc>
                        <a:spcAft>
                          <a:spcPts val="0"/>
                        </a:spcAft>
                      </a:pPr>
                      <a:r>
                        <a:rPr lang="en-US" sz="1700" kern="100" dirty="0">
                          <a:latin typeface="標楷體" pitchFamily="65" charset="-120"/>
                          <a:ea typeface="標楷體" pitchFamily="65" charset="-120"/>
                        </a:rPr>
                        <a:t>d, </a:t>
                      </a:r>
                      <a:r>
                        <a:rPr lang="en-US" sz="1700" kern="100" dirty="0" err="1">
                          <a:latin typeface="標楷體" pitchFamily="65" charset="-120"/>
                          <a:ea typeface="標楷體" pitchFamily="65" charset="-120"/>
                        </a:rPr>
                        <a:t>i</a:t>
                      </a:r>
                      <a:endParaRPr lang="zh-TW" sz="1700" kern="100" dirty="0">
                        <a:latin typeface="標楷體" pitchFamily="65" charset="-120"/>
                        <a:ea typeface="標楷體" pitchFamily="65" charset="-120"/>
                        <a:cs typeface="Times New Roman"/>
                      </a:endParaRPr>
                    </a:p>
                  </a:txBody>
                  <a:tcPr marL="68580" marR="6858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zh-TW" altLang="en-US" dirty="0" smtClean="0">
                <a:latin typeface="標楷體" pitchFamily="65" charset="-120"/>
                <a:ea typeface="標楷體" pitchFamily="65" charset="-120"/>
              </a:rPr>
              <a:t> 第一節 研究背景與動機</a:t>
            </a:r>
            <a:endParaRPr lang="fr-CA" dirty="0" smtClean="0">
              <a:latin typeface="標楷體" pitchFamily="65" charset="-120"/>
              <a:ea typeface="標楷體" pitchFamily="65" charset="-120"/>
            </a:endParaRPr>
          </a:p>
        </p:txBody>
      </p:sp>
      <p:grpSp>
        <p:nvGrpSpPr>
          <p:cNvPr id="37" name="群組 36"/>
          <p:cNvGrpSpPr/>
          <p:nvPr/>
        </p:nvGrpSpPr>
        <p:grpSpPr>
          <a:xfrm>
            <a:off x="4857752" y="1785926"/>
            <a:ext cx="3357586" cy="2357454"/>
            <a:chOff x="428596" y="2214554"/>
            <a:chExt cx="3357586" cy="2357454"/>
          </a:xfrm>
        </p:grpSpPr>
        <p:sp>
          <p:nvSpPr>
            <p:cNvPr id="29" name="矩形 28"/>
            <p:cNvSpPr/>
            <p:nvPr/>
          </p:nvSpPr>
          <p:spPr>
            <a:xfrm>
              <a:off x="428596" y="2214554"/>
              <a:ext cx="3357586" cy="23574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pic>
          <p:nvPicPr>
            <p:cNvPr id="1027" name="Picture 3"/>
            <p:cNvPicPr>
              <a:picLocks noChangeAspect="1" noChangeArrowheads="1"/>
            </p:cNvPicPr>
            <p:nvPr/>
          </p:nvPicPr>
          <p:blipFill>
            <a:blip r:embed="rId4"/>
            <a:srcRect/>
            <a:stretch>
              <a:fillRect/>
            </a:stretch>
          </p:blipFill>
          <p:spPr bwMode="auto">
            <a:xfrm>
              <a:off x="485537" y="2285992"/>
              <a:ext cx="1457325" cy="12858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2076444" y="3214686"/>
              <a:ext cx="1638300" cy="1295400"/>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a:srcRect/>
            <a:stretch>
              <a:fillRect/>
            </a:stretch>
          </p:blipFill>
          <p:spPr bwMode="auto">
            <a:xfrm>
              <a:off x="1285852" y="2571744"/>
              <a:ext cx="1590675" cy="1647825"/>
            </a:xfrm>
            <a:prstGeom prst="rect">
              <a:avLst/>
            </a:prstGeom>
            <a:noFill/>
            <a:ln w="9525">
              <a:noFill/>
              <a:miter lim="800000"/>
              <a:headEnd/>
              <a:tailEnd/>
            </a:ln>
            <a:effectLst/>
          </p:spPr>
        </p:pic>
      </p:grpSp>
      <p:grpSp>
        <p:nvGrpSpPr>
          <p:cNvPr id="26" name="群組 25"/>
          <p:cNvGrpSpPr/>
          <p:nvPr/>
        </p:nvGrpSpPr>
        <p:grpSpPr>
          <a:xfrm>
            <a:off x="3643306" y="4357694"/>
            <a:ext cx="3357586" cy="2357454"/>
            <a:chOff x="5715008" y="2071678"/>
            <a:chExt cx="3357586" cy="2357454"/>
          </a:xfrm>
        </p:grpSpPr>
        <p:sp>
          <p:nvSpPr>
            <p:cNvPr id="21" name="矩形 20"/>
            <p:cNvSpPr/>
            <p:nvPr/>
          </p:nvSpPr>
          <p:spPr>
            <a:xfrm>
              <a:off x="5715008" y="2071678"/>
              <a:ext cx="3357586" cy="235745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2" name="橢圓 21"/>
            <p:cNvSpPr/>
            <p:nvPr/>
          </p:nvSpPr>
          <p:spPr>
            <a:xfrm>
              <a:off x="6715140" y="2285992"/>
              <a:ext cx="1000132" cy="57150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TW" altLang="en-US" b="1" dirty="0" smtClean="0">
                  <a:latin typeface="標楷體" pitchFamily="65" charset="-120"/>
                  <a:ea typeface="標楷體" pitchFamily="65" charset="-120"/>
                </a:rPr>
                <a:t>股票</a:t>
              </a:r>
              <a:endParaRPr lang="zh-TW" altLang="en-US" b="1" dirty="0">
                <a:latin typeface="標楷體" pitchFamily="65" charset="-120"/>
                <a:ea typeface="標楷體" pitchFamily="65" charset="-120"/>
              </a:endParaRPr>
            </a:p>
          </p:txBody>
        </p:sp>
        <p:sp>
          <p:nvSpPr>
            <p:cNvPr id="23" name="橢圓 22"/>
            <p:cNvSpPr/>
            <p:nvPr/>
          </p:nvSpPr>
          <p:spPr>
            <a:xfrm>
              <a:off x="7536677" y="3357562"/>
              <a:ext cx="1250165" cy="71438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TW" altLang="en-US" b="1" dirty="0" smtClean="0">
                  <a:latin typeface="標楷體" pitchFamily="65" charset="-120"/>
                  <a:ea typeface="標楷體" pitchFamily="65" charset="-120"/>
                </a:rPr>
                <a:t>選擇權</a:t>
              </a:r>
              <a:endParaRPr lang="zh-TW" altLang="en-US" b="1" dirty="0">
                <a:latin typeface="標楷體" pitchFamily="65" charset="-120"/>
                <a:ea typeface="標楷體" pitchFamily="65" charset="-120"/>
              </a:endParaRPr>
            </a:p>
          </p:txBody>
        </p:sp>
        <p:sp>
          <p:nvSpPr>
            <p:cNvPr id="24" name="橢圓 23"/>
            <p:cNvSpPr/>
            <p:nvPr/>
          </p:nvSpPr>
          <p:spPr>
            <a:xfrm>
              <a:off x="6000761" y="3357562"/>
              <a:ext cx="1000131" cy="57150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TW" altLang="en-US" b="1" dirty="0" smtClean="0">
                  <a:latin typeface="標楷體" pitchFamily="65" charset="-120"/>
                  <a:ea typeface="標楷體" pitchFamily="65" charset="-120"/>
                </a:rPr>
                <a:t>期貨</a:t>
              </a:r>
              <a:endParaRPr lang="zh-TW" altLang="en-US" b="1" dirty="0">
                <a:latin typeface="標楷體" pitchFamily="65" charset="-120"/>
                <a:ea typeface="標楷體" pitchFamily="65" charset="-120"/>
              </a:endParaRPr>
            </a:p>
          </p:txBody>
        </p:sp>
      </p:grpSp>
      <p:pic>
        <p:nvPicPr>
          <p:cNvPr id="25" name="Picture 4"/>
          <p:cNvPicPr>
            <a:picLocks noChangeAspect="1" noChangeArrowheads="1"/>
          </p:cNvPicPr>
          <p:nvPr/>
        </p:nvPicPr>
        <p:blipFill>
          <a:blip r:embed="rId7" cstate="print"/>
          <a:srcRect/>
          <a:stretch>
            <a:fillRect/>
          </a:stretch>
        </p:blipFill>
        <p:spPr bwMode="auto">
          <a:xfrm>
            <a:off x="785786" y="2714620"/>
            <a:ext cx="2310931" cy="200026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linds(horizontal)">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linds(horizontal)">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zh-TW" altLang="en-US" sz="3400" dirty="0" smtClean="0">
                <a:latin typeface="標楷體" pitchFamily="65" charset="-120"/>
                <a:ea typeface="標楷體" pitchFamily="65" charset="-120"/>
              </a:rPr>
              <a:t>  </a:t>
            </a:r>
            <a:r>
              <a:rPr lang="zh-TW" altLang="en-US" sz="3200" dirty="0" smtClean="0">
                <a:latin typeface="標楷體" pitchFamily="65" charset="-120"/>
                <a:ea typeface="標楷體" pitchFamily="65" charset="-120"/>
              </a:rPr>
              <a:t>第四節	</a:t>
            </a:r>
            <a:r>
              <a:rPr lang="en-US" altLang="zh-TW" sz="3200" dirty="0" smtClean="0">
                <a:latin typeface="標楷體" pitchFamily="65" charset="-120"/>
                <a:ea typeface="標楷體" pitchFamily="65" charset="-120"/>
              </a:rPr>
              <a:t>GEP</a:t>
            </a:r>
            <a:r>
              <a:rPr lang="zh-TW" altLang="en-US" sz="3200" dirty="0" smtClean="0">
                <a:latin typeface="標楷體" pitchFamily="65" charset="-120"/>
                <a:ea typeface="標楷體" pitchFamily="65" charset="-120"/>
              </a:rPr>
              <a:t>投資策略探勘模組設計</a:t>
            </a:r>
            <a:endParaRPr lang="fr-CA" sz="3200" dirty="0" smtClean="0">
              <a:latin typeface="標楷體" pitchFamily="65" charset="-120"/>
              <a:ea typeface="標楷體" pitchFamily="65" charset="-120"/>
            </a:endParaRPr>
          </a:p>
        </p:txBody>
      </p:sp>
      <p:sp>
        <p:nvSpPr>
          <p:cNvPr id="4" name="圓角矩形 3"/>
          <p:cNvSpPr/>
          <p:nvPr/>
        </p:nvSpPr>
        <p:spPr>
          <a:xfrm>
            <a:off x="357158" y="2000240"/>
            <a:ext cx="1643074" cy="7143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b="1" dirty="0" smtClean="0">
                <a:latin typeface="標楷體" pitchFamily="65" charset="-120"/>
                <a:ea typeface="標楷體" pitchFamily="65" charset="-120"/>
              </a:rPr>
              <a:t>染色體編碼</a:t>
            </a:r>
            <a:endParaRPr lang="zh-TW" altLang="en-US" b="1" dirty="0">
              <a:latin typeface="標楷體" pitchFamily="65" charset="-120"/>
              <a:ea typeface="標楷體" pitchFamily="65" charset="-120"/>
            </a:endParaRPr>
          </a:p>
        </p:txBody>
      </p:sp>
      <p:sp>
        <p:nvSpPr>
          <p:cNvPr id="5" name="圓角矩形 4"/>
          <p:cNvSpPr/>
          <p:nvPr/>
        </p:nvSpPr>
        <p:spPr>
          <a:xfrm>
            <a:off x="357158" y="5786454"/>
            <a:ext cx="1643074" cy="7143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適應函數</a:t>
            </a:r>
            <a:endParaRPr lang="zh-TW" altLang="en-US" dirty="0">
              <a:latin typeface="標楷體" pitchFamily="65" charset="-120"/>
              <a:ea typeface="標楷體" pitchFamily="65" charset="-120"/>
            </a:endParaRPr>
          </a:p>
        </p:txBody>
      </p:sp>
      <p:sp>
        <p:nvSpPr>
          <p:cNvPr id="9" name="圓角矩形 8"/>
          <p:cNvSpPr/>
          <p:nvPr/>
        </p:nvSpPr>
        <p:spPr>
          <a:xfrm>
            <a:off x="857224" y="2890834"/>
            <a:ext cx="1571636" cy="4286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基因一</a:t>
            </a:r>
            <a:endParaRPr lang="zh-TW" altLang="en-US" dirty="0">
              <a:latin typeface="標楷體" pitchFamily="65" charset="-120"/>
              <a:ea typeface="標楷體" pitchFamily="65" charset="-120"/>
            </a:endParaRPr>
          </a:p>
        </p:txBody>
      </p:sp>
      <p:sp>
        <p:nvSpPr>
          <p:cNvPr id="10" name="圓角矩形 9"/>
          <p:cNvSpPr/>
          <p:nvPr/>
        </p:nvSpPr>
        <p:spPr>
          <a:xfrm>
            <a:off x="857224" y="3462338"/>
            <a:ext cx="1571636" cy="4286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基因二</a:t>
            </a:r>
            <a:endParaRPr lang="zh-TW" altLang="en-US" dirty="0">
              <a:latin typeface="標楷體" pitchFamily="65" charset="-120"/>
              <a:ea typeface="標楷體" pitchFamily="65" charset="-120"/>
            </a:endParaRPr>
          </a:p>
        </p:txBody>
      </p:sp>
      <p:sp>
        <p:nvSpPr>
          <p:cNvPr id="11" name="圓角矩形 10"/>
          <p:cNvSpPr/>
          <p:nvPr/>
        </p:nvSpPr>
        <p:spPr>
          <a:xfrm>
            <a:off x="857224" y="4033842"/>
            <a:ext cx="1571636" cy="4286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b="1" dirty="0" smtClean="0">
                <a:latin typeface="標楷體" pitchFamily="65" charset="-120"/>
                <a:ea typeface="標楷體" pitchFamily="65" charset="-120"/>
              </a:rPr>
              <a:t>基因三</a:t>
            </a:r>
            <a:endParaRPr lang="zh-TW" altLang="en-US" b="1" dirty="0">
              <a:latin typeface="標楷體" pitchFamily="65" charset="-120"/>
              <a:ea typeface="標楷體" pitchFamily="65" charset="-120"/>
            </a:endParaRPr>
          </a:p>
        </p:txBody>
      </p:sp>
      <p:sp>
        <p:nvSpPr>
          <p:cNvPr id="12" name="圓角矩形 11"/>
          <p:cNvSpPr/>
          <p:nvPr/>
        </p:nvSpPr>
        <p:spPr>
          <a:xfrm>
            <a:off x="857224" y="4605346"/>
            <a:ext cx="1571636" cy="4286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基因四</a:t>
            </a:r>
            <a:endParaRPr lang="zh-TW" altLang="en-US" dirty="0">
              <a:latin typeface="標楷體" pitchFamily="65" charset="-120"/>
              <a:ea typeface="標楷體" pitchFamily="65" charset="-120"/>
            </a:endParaRPr>
          </a:p>
        </p:txBody>
      </p:sp>
      <p:sp>
        <p:nvSpPr>
          <p:cNvPr id="13" name="圓角矩形 12"/>
          <p:cNvSpPr/>
          <p:nvPr/>
        </p:nvSpPr>
        <p:spPr>
          <a:xfrm>
            <a:off x="857224" y="5176850"/>
            <a:ext cx="1571636" cy="4286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基因五</a:t>
            </a:r>
            <a:endParaRPr lang="zh-TW" altLang="en-US" dirty="0">
              <a:latin typeface="標楷體" pitchFamily="65" charset="-120"/>
              <a:ea typeface="標楷體" pitchFamily="65" charset="-120"/>
            </a:endParaRPr>
          </a:p>
        </p:txBody>
      </p:sp>
      <p:sp>
        <p:nvSpPr>
          <p:cNvPr id="14" name="文字方塊 13"/>
          <p:cNvSpPr txBox="1"/>
          <p:nvPr/>
        </p:nvSpPr>
        <p:spPr>
          <a:xfrm>
            <a:off x="3214678" y="2000240"/>
            <a:ext cx="5143536" cy="923330"/>
          </a:xfrm>
          <a:prstGeom prst="rect">
            <a:avLst/>
          </a:prstGeom>
          <a:noFill/>
        </p:spPr>
        <p:txBody>
          <a:bodyPr wrap="square" rtlCol="0">
            <a:spAutoFit/>
          </a:bodyPr>
          <a:lstStyle/>
          <a:p>
            <a:r>
              <a:rPr lang="zh-TW" altLang="en-US" dirty="0" smtClean="0">
                <a:latin typeface="標楷體" pitchFamily="65" charset="-120"/>
                <a:ea typeface="標楷體" pitchFamily="65" charset="-120"/>
              </a:rPr>
              <a:t>基因三：加減碼策略基因。</a:t>
            </a:r>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r>
              <a:rPr lang="zh-TW" altLang="en-US" dirty="0" smtClean="0">
                <a:latin typeface="標楷體" pitchFamily="65" charset="-120"/>
                <a:ea typeface="標楷體" pitchFamily="65" charset="-120"/>
              </a:rPr>
              <a:t>基因三釋例：</a:t>
            </a:r>
            <a:endParaRPr lang="en-US" altLang="zh-TW" dirty="0" smtClean="0">
              <a:latin typeface="標楷體" pitchFamily="65" charset="-120"/>
              <a:ea typeface="標楷體" pitchFamily="65" charset="-120"/>
            </a:endParaRPr>
          </a:p>
        </p:txBody>
      </p:sp>
      <p:sp>
        <p:nvSpPr>
          <p:cNvPr id="15" name="文字方塊 14"/>
          <p:cNvSpPr txBox="1"/>
          <p:nvPr/>
        </p:nvSpPr>
        <p:spPr>
          <a:xfrm>
            <a:off x="4681648" y="4098201"/>
            <a:ext cx="4390946" cy="830997"/>
          </a:xfrm>
          <a:prstGeom prst="rect">
            <a:avLst/>
          </a:prstGeom>
          <a:noFill/>
        </p:spPr>
        <p:txBody>
          <a:bodyPr wrap="none" rtlCol="0">
            <a:spAutoFit/>
          </a:bodyPr>
          <a:lstStyle/>
          <a:p>
            <a:r>
              <a:rPr lang="zh-TW" altLang="en-US" sz="1600" dirty="0" smtClean="0">
                <a:latin typeface="標楷體" pitchFamily="65" charset="-120"/>
                <a:ea typeface="標楷體" pitchFamily="65" charset="-120"/>
              </a:rPr>
              <a:t>規則</a:t>
            </a:r>
            <a:r>
              <a:rPr lang="en-US" sz="1600" dirty="0" smtClean="0">
                <a:latin typeface="標楷體" pitchFamily="65" charset="-120"/>
                <a:ea typeface="標楷體" pitchFamily="65" charset="-120"/>
              </a:rPr>
              <a:t>1</a:t>
            </a:r>
            <a:r>
              <a:rPr lang="zh-TW" altLang="en-US" sz="1600" dirty="0" smtClean="0">
                <a:latin typeface="標楷體" pitchFamily="65" charset="-120"/>
                <a:ea typeface="標楷體" pitchFamily="65" charset="-120"/>
              </a:rPr>
              <a:t>：當交易量 </a:t>
            </a:r>
            <a:r>
              <a:rPr lang="en-US" sz="1600" dirty="0" smtClean="0">
                <a:latin typeface="標楷體" pitchFamily="65" charset="-120"/>
                <a:ea typeface="標楷體" pitchFamily="65" charset="-120"/>
              </a:rPr>
              <a:t>≦12 &amp;</a:t>
            </a:r>
            <a:r>
              <a:rPr lang="zh-TW" altLang="en-US" sz="1600" dirty="0" smtClean="0">
                <a:latin typeface="標楷體" pitchFamily="65" charset="-120"/>
                <a:ea typeface="標楷體" pitchFamily="65" charset="-120"/>
              </a:rPr>
              <a:t>未平倉量 </a:t>
            </a:r>
            <a:r>
              <a:rPr lang="en-US" sz="1600" dirty="0" smtClean="0">
                <a:latin typeface="標楷體" pitchFamily="65" charset="-120"/>
                <a:ea typeface="標楷體" pitchFamily="65" charset="-120"/>
              </a:rPr>
              <a:t>≦16</a:t>
            </a:r>
            <a:r>
              <a:rPr lang="zh-TW" altLang="en-US" sz="1600" dirty="0" smtClean="0">
                <a:latin typeface="標楷體" pitchFamily="65" charset="-120"/>
                <a:ea typeface="標楷體" pitchFamily="65" charset="-120"/>
              </a:rPr>
              <a:t>則加碼</a:t>
            </a:r>
          </a:p>
          <a:p>
            <a:r>
              <a:rPr lang="zh-TW" altLang="en-US" sz="1600" dirty="0" smtClean="0">
                <a:latin typeface="標楷體" pitchFamily="65" charset="-120"/>
                <a:ea typeface="標楷體" pitchFamily="65" charset="-120"/>
              </a:rPr>
              <a:t>規則</a:t>
            </a:r>
            <a:r>
              <a:rPr lang="en-US" sz="1600" dirty="0" smtClean="0">
                <a:latin typeface="標楷體" pitchFamily="65" charset="-120"/>
                <a:ea typeface="標楷體" pitchFamily="65" charset="-120"/>
              </a:rPr>
              <a:t>2</a:t>
            </a:r>
            <a:r>
              <a:rPr lang="zh-TW" altLang="en-US" sz="1600" dirty="0" smtClean="0">
                <a:latin typeface="標楷體" pitchFamily="65" charset="-120"/>
                <a:ea typeface="標楷體" pitchFamily="65" charset="-120"/>
              </a:rPr>
              <a:t>：當交易量 </a:t>
            </a:r>
            <a:r>
              <a:rPr lang="en-US" sz="1600" dirty="0" smtClean="0">
                <a:latin typeface="標楷體" pitchFamily="65" charset="-120"/>
                <a:ea typeface="標楷體" pitchFamily="65" charset="-120"/>
              </a:rPr>
              <a:t>≦12 &amp;</a:t>
            </a:r>
            <a:r>
              <a:rPr lang="zh-TW" altLang="en-US" sz="1600" dirty="0" smtClean="0">
                <a:latin typeface="標楷體" pitchFamily="65" charset="-120"/>
                <a:ea typeface="標楷體" pitchFamily="65" charset="-120"/>
              </a:rPr>
              <a:t>未平倉量 ＞</a:t>
            </a:r>
            <a:r>
              <a:rPr lang="en-US" sz="1600" dirty="0" smtClean="0">
                <a:latin typeface="標楷體" pitchFamily="65" charset="-120"/>
                <a:ea typeface="標楷體" pitchFamily="65" charset="-120"/>
              </a:rPr>
              <a:t>16</a:t>
            </a:r>
            <a:r>
              <a:rPr lang="zh-TW" altLang="en-US" sz="1600" dirty="0" smtClean="0">
                <a:latin typeface="標楷體" pitchFamily="65" charset="-120"/>
                <a:ea typeface="標楷體" pitchFamily="65" charset="-120"/>
              </a:rPr>
              <a:t>則減碼</a:t>
            </a:r>
          </a:p>
          <a:p>
            <a:r>
              <a:rPr lang="zh-TW" altLang="en-US" sz="1600" dirty="0" smtClean="0">
                <a:latin typeface="標楷體" pitchFamily="65" charset="-120"/>
                <a:ea typeface="標楷體" pitchFamily="65" charset="-120"/>
              </a:rPr>
              <a:t>規則</a:t>
            </a:r>
            <a:r>
              <a:rPr lang="en-US" sz="1600" dirty="0" smtClean="0">
                <a:latin typeface="標楷體" pitchFamily="65" charset="-120"/>
                <a:ea typeface="標楷體" pitchFamily="65" charset="-120"/>
              </a:rPr>
              <a:t>3</a:t>
            </a:r>
            <a:r>
              <a:rPr lang="zh-TW" altLang="en-US" sz="1600" dirty="0" smtClean="0">
                <a:latin typeface="標楷體" pitchFamily="65" charset="-120"/>
                <a:ea typeface="標楷體" pitchFamily="65" charset="-120"/>
              </a:rPr>
              <a:t>：當交易量</a:t>
            </a:r>
            <a:r>
              <a:rPr lang="en-US" sz="1600" dirty="0" smtClean="0">
                <a:latin typeface="標楷體" pitchFamily="65" charset="-120"/>
                <a:ea typeface="標楷體" pitchFamily="65" charset="-120"/>
              </a:rPr>
              <a:t> &gt;12</a:t>
            </a:r>
            <a:r>
              <a:rPr lang="zh-TW" altLang="en-US" sz="1600" dirty="0" smtClean="0">
                <a:latin typeface="標楷體" pitchFamily="65" charset="-120"/>
                <a:ea typeface="標楷體" pitchFamily="65" charset="-120"/>
              </a:rPr>
              <a:t>則減碼</a:t>
            </a:r>
            <a:endParaRPr lang="zh-TW" altLang="en-US" sz="1600" dirty="0">
              <a:latin typeface="標楷體" pitchFamily="65" charset="-120"/>
              <a:ea typeface="標楷體" pitchFamily="65" charset="-120"/>
            </a:endParaRPr>
          </a:p>
        </p:txBody>
      </p:sp>
      <p:pic>
        <p:nvPicPr>
          <p:cNvPr id="14338" name="Picture 2"/>
          <p:cNvPicPr>
            <a:picLocks noChangeAspect="1" noChangeArrowheads="1"/>
          </p:cNvPicPr>
          <p:nvPr/>
        </p:nvPicPr>
        <p:blipFill>
          <a:blip r:embed="rId3"/>
          <a:srcRect/>
          <a:stretch>
            <a:fillRect/>
          </a:stretch>
        </p:blipFill>
        <p:spPr bwMode="auto">
          <a:xfrm>
            <a:off x="4286248" y="3143248"/>
            <a:ext cx="3985490" cy="714380"/>
          </a:xfrm>
          <a:prstGeom prst="rect">
            <a:avLst/>
          </a:prstGeom>
          <a:noFill/>
          <a:ln w="9525">
            <a:noFill/>
            <a:miter lim="800000"/>
            <a:headEnd/>
            <a:tailEnd/>
          </a:ln>
          <a:effectLst/>
        </p:spPr>
      </p:pic>
      <p:pic>
        <p:nvPicPr>
          <p:cNvPr id="14339" name="Picture 3"/>
          <p:cNvPicPr>
            <a:picLocks noChangeAspect="1" noChangeArrowheads="1"/>
          </p:cNvPicPr>
          <p:nvPr/>
        </p:nvPicPr>
        <p:blipFill>
          <a:blip r:embed="rId4"/>
          <a:srcRect/>
          <a:stretch>
            <a:fillRect/>
          </a:stretch>
        </p:blipFill>
        <p:spPr bwMode="auto">
          <a:xfrm>
            <a:off x="2495856" y="4071942"/>
            <a:ext cx="2290458" cy="242889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blinds(horizontal)">
                                      <p:cBhvr>
                                        <p:cTn id="7" dur="500"/>
                                        <p:tgtEl>
                                          <p:spTgt spid="143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zh-TW" altLang="en-US" sz="3400" dirty="0" smtClean="0">
                <a:latin typeface="標楷體" pitchFamily="65" charset="-120"/>
                <a:ea typeface="標楷體" pitchFamily="65" charset="-120"/>
              </a:rPr>
              <a:t>  </a:t>
            </a:r>
            <a:r>
              <a:rPr lang="zh-TW" altLang="en-US" sz="3200" dirty="0" smtClean="0">
                <a:latin typeface="標楷體" pitchFamily="65" charset="-120"/>
                <a:ea typeface="標楷體" pitchFamily="65" charset="-120"/>
              </a:rPr>
              <a:t>第四節	</a:t>
            </a:r>
            <a:r>
              <a:rPr lang="en-US" altLang="zh-TW" sz="3200" dirty="0" smtClean="0">
                <a:latin typeface="標楷體" pitchFamily="65" charset="-120"/>
                <a:ea typeface="標楷體" pitchFamily="65" charset="-120"/>
              </a:rPr>
              <a:t>GEP</a:t>
            </a:r>
            <a:r>
              <a:rPr lang="zh-TW" altLang="en-US" sz="3200" dirty="0" smtClean="0">
                <a:latin typeface="標楷體" pitchFamily="65" charset="-120"/>
                <a:ea typeface="標楷體" pitchFamily="65" charset="-120"/>
              </a:rPr>
              <a:t>投資策略探勘模組設計</a:t>
            </a:r>
            <a:endParaRPr lang="fr-CA" sz="3200" dirty="0" smtClean="0">
              <a:latin typeface="標楷體" pitchFamily="65" charset="-120"/>
              <a:ea typeface="標楷體" pitchFamily="65" charset="-120"/>
            </a:endParaRPr>
          </a:p>
        </p:txBody>
      </p:sp>
      <p:sp>
        <p:nvSpPr>
          <p:cNvPr id="4" name="圓角矩形 3"/>
          <p:cNvSpPr/>
          <p:nvPr/>
        </p:nvSpPr>
        <p:spPr>
          <a:xfrm>
            <a:off x="357158" y="2000240"/>
            <a:ext cx="1643074" cy="7143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b="1" dirty="0" smtClean="0">
                <a:latin typeface="標楷體" pitchFamily="65" charset="-120"/>
                <a:ea typeface="標楷體" pitchFamily="65" charset="-120"/>
              </a:rPr>
              <a:t>染色體編碼</a:t>
            </a:r>
            <a:endParaRPr lang="zh-TW" altLang="en-US" b="1" dirty="0">
              <a:latin typeface="標楷體" pitchFamily="65" charset="-120"/>
              <a:ea typeface="標楷體" pitchFamily="65" charset="-120"/>
            </a:endParaRPr>
          </a:p>
        </p:txBody>
      </p:sp>
      <p:sp>
        <p:nvSpPr>
          <p:cNvPr id="5" name="圓角矩形 4"/>
          <p:cNvSpPr/>
          <p:nvPr/>
        </p:nvSpPr>
        <p:spPr>
          <a:xfrm>
            <a:off x="357158" y="5786454"/>
            <a:ext cx="1643074" cy="7143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適應函數</a:t>
            </a:r>
            <a:endParaRPr lang="zh-TW" altLang="en-US" dirty="0">
              <a:latin typeface="標楷體" pitchFamily="65" charset="-120"/>
              <a:ea typeface="標楷體" pitchFamily="65" charset="-120"/>
            </a:endParaRPr>
          </a:p>
        </p:txBody>
      </p:sp>
      <p:sp>
        <p:nvSpPr>
          <p:cNvPr id="9" name="圓角矩形 8"/>
          <p:cNvSpPr/>
          <p:nvPr/>
        </p:nvSpPr>
        <p:spPr>
          <a:xfrm>
            <a:off x="857224" y="2890834"/>
            <a:ext cx="1571636" cy="4286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基因一</a:t>
            </a:r>
            <a:endParaRPr lang="zh-TW" altLang="en-US" dirty="0">
              <a:latin typeface="標楷體" pitchFamily="65" charset="-120"/>
              <a:ea typeface="標楷體" pitchFamily="65" charset="-120"/>
            </a:endParaRPr>
          </a:p>
        </p:txBody>
      </p:sp>
      <p:sp>
        <p:nvSpPr>
          <p:cNvPr id="10" name="圓角矩形 9"/>
          <p:cNvSpPr/>
          <p:nvPr/>
        </p:nvSpPr>
        <p:spPr>
          <a:xfrm>
            <a:off x="857224" y="3462338"/>
            <a:ext cx="1571636" cy="4286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基因二</a:t>
            </a:r>
            <a:endParaRPr lang="zh-TW" altLang="en-US" dirty="0">
              <a:latin typeface="標楷體" pitchFamily="65" charset="-120"/>
              <a:ea typeface="標楷體" pitchFamily="65" charset="-120"/>
            </a:endParaRPr>
          </a:p>
        </p:txBody>
      </p:sp>
      <p:sp>
        <p:nvSpPr>
          <p:cNvPr id="11" name="圓角矩形 10"/>
          <p:cNvSpPr/>
          <p:nvPr/>
        </p:nvSpPr>
        <p:spPr>
          <a:xfrm>
            <a:off x="857224" y="4033842"/>
            <a:ext cx="1571636" cy="4286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基因三</a:t>
            </a:r>
            <a:endParaRPr lang="zh-TW" altLang="en-US" dirty="0">
              <a:latin typeface="標楷體" pitchFamily="65" charset="-120"/>
              <a:ea typeface="標楷體" pitchFamily="65" charset="-120"/>
            </a:endParaRPr>
          </a:p>
        </p:txBody>
      </p:sp>
      <p:sp>
        <p:nvSpPr>
          <p:cNvPr id="12" name="圓角矩形 11"/>
          <p:cNvSpPr/>
          <p:nvPr/>
        </p:nvSpPr>
        <p:spPr>
          <a:xfrm>
            <a:off x="857224" y="4605346"/>
            <a:ext cx="1571636" cy="4286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b="1" dirty="0" smtClean="0">
                <a:latin typeface="標楷體" pitchFamily="65" charset="-120"/>
                <a:ea typeface="標楷體" pitchFamily="65" charset="-120"/>
              </a:rPr>
              <a:t>基因四</a:t>
            </a:r>
            <a:endParaRPr lang="zh-TW" altLang="en-US" b="1" dirty="0">
              <a:latin typeface="標楷體" pitchFamily="65" charset="-120"/>
              <a:ea typeface="標楷體" pitchFamily="65" charset="-120"/>
            </a:endParaRPr>
          </a:p>
        </p:txBody>
      </p:sp>
      <p:sp>
        <p:nvSpPr>
          <p:cNvPr id="13" name="圓角矩形 12"/>
          <p:cNvSpPr/>
          <p:nvPr/>
        </p:nvSpPr>
        <p:spPr>
          <a:xfrm>
            <a:off x="857224" y="5176850"/>
            <a:ext cx="1571636" cy="4286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基因五</a:t>
            </a:r>
            <a:endParaRPr lang="zh-TW" altLang="en-US" dirty="0">
              <a:latin typeface="標楷體" pitchFamily="65" charset="-120"/>
              <a:ea typeface="標楷體" pitchFamily="65" charset="-120"/>
            </a:endParaRPr>
          </a:p>
        </p:txBody>
      </p:sp>
      <p:sp>
        <p:nvSpPr>
          <p:cNvPr id="14" name="文字方塊 13"/>
          <p:cNvSpPr txBox="1"/>
          <p:nvPr/>
        </p:nvSpPr>
        <p:spPr>
          <a:xfrm>
            <a:off x="3214678" y="2030450"/>
            <a:ext cx="5429288" cy="3970318"/>
          </a:xfrm>
          <a:prstGeom prst="rect">
            <a:avLst/>
          </a:prstGeom>
          <a:noFill/>
        </p:spPr>
        <p:txBody>
          <a:bodyPr wrap="square" rtlCol="0">
            <a:spAutoFit/>
          </a:bodyPr>
          <a:lstStyle/>
          <a:p>
            <a:r>
              <a:rPr lang="zh-TW" altLang="en-US" dirty="0" smtClean="0">
                <a:latin typeface="標楷體" pitchFamily="65" charset="-120"/>
                <a:ea typeface="標楷體" pitchFamily="65" charset="-120"/>
              </a:rPr>
              <a:t>基因四：加減碼資金比例基因。</a:t>
            </a:r>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r>
              <a:rPr lang="zh-TW" altLang="en-US" dirty="0" smtClean="0">
                <a:latin typeface="標楷體" pitchFamily="65" charset="-120"/>
                <a:ea typeface="標楷體" pitchFamily="65" charset="-120"/>
              </a:rPr>
              <a:t>採用</a:t>
            </a:r>
            <a:r>
              <a:rPr lang="en-US" altLang="zh-TW" dirty="0" smtClean="0">
                <a:solidFill>
                  <a:srgbClr val="FF0000"/>
                </a:solidFill>
                <a:latin typeface="標楷體" pitchFamily="65" charset="-120"/>
                <a:ea typeface="標楷體" pitchFamily="65" charset="-120"/>
              </a:rPr>
              <a:t>MGFs</a:t>
            </a:r>
            <a:r>
              <a:rPr lang="zh-TW" altLang="en-US" dirty="0" smtClean="0">
                <a:latin typeface="標楷體" pitchFamily="65" charset="-120"/>
                <a:ea typeface="標楷體" pitchFamily="65" charset="-120"/>
              </a:rPr>
              <a:t>編碼。</a:t>
            </a:r>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r>
              <a:rPr lang="zh-TW" altLang="en-US" dirty="0" smtClean="0">
                <a:latin typeface="標楷體" pitchFamily="65" charset="-120"/>
                <a:ea typeface="標楷體" pitchFamily="65" charset="-120"/>
              </a:rPr>
              <a:t>基因四釋例：</a:t>
            </a:r>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r>
              <a:rPr lang="zh-TW" altLang="en-US" dirty="0" smtClean="0">
                <a:latin typeface="標楷體" pitchFamily="65" charset="-120"/>
                <a:ea typeface="標楷體" pitchFamily="65" charset="-120"/>
              </a:rPr>
              <a:t>規則</a:t>
            </a:r>
            <a:r>
              <a:rPr lang="en-US" altLang="zh-TW" dirty="0" smtClean="0">
                <a:latin typeface="標楷體" pitchFamily="65" charset="-120"/>
                <a:ea typeface="標楷體" pitchFamily="65" charset="-120"/>
              </a:rPr>
              <a:t>1</a:t>
            </a:r>
            <a:r>
              <a:rPr lang="zh-TW" altLang="en-US" dirty="0" smtClean="0">
                <a:latin typeface="標楷體" pitchFamily="65" charset="-120"/>
                <a:ea typeface="標楷體" pitchFamily="65" charset="-120"/>
              </a:rPr>
              <a:t>：當加碼訊號成立時，加碼</a:t>
            </a:r>
            <a:r>
              <a:rPr lang="en-US" altLang="zh-TW" dirty="0" smtClean="0">
                <a:latin typeface="標楷體" pitchFamily="65" charset="-120"/>
                <a:ea typeface="標楷體" pitchFamily="65" charset="-120"/>
              </a:rPr>
              <a:t>33</a:t>
            </a:r>
            <a:r>
              <a:rPr lang="en-US" dirty="0" smtClean="0">
                <a:latin typeface="標楷體" pitchFamily="65" charset="-120"/>
                <a:ea typeface="標楷體" pitchFamily="65" charset="-120"/>
              </a:rPr>
              <a:t>%</a:t>
            </a:r>
            <a:r>
              <a:rPr lang="zh-TW" altLang="en-US" dirty="0" smtClean="0">
                <a:latin typeface="標楷體" pitchFamily="65" charset="-120"/>
                <a:ea typeface="標楷體" pitchFamily="65" charset="-120"/>
              </a:rPr>
              <a:t>資金。</a:t>
            </a:r>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sym typeface="Wingdings" pitchFamily="2" charset="2"/>
            </a:endParaRPr>
          </a:p>
          <a:p>
            <a:r>
              <a:rPr lang="zh-TW" altLang="en-US" dirty="0" smtClean="0">
                <a:latin typeface="標楷體" pitchFamily="65" charset="-120"/>
                <a:ea typeface="標楷體" pitchFamily="65" charset="-120"/>
              </a:rPr>
              <a:t>規則</a:t>
            </a:r>
            <a:r>
              <a:rPr lang="en-US" altLang="zh-TW" dirty="0" smtClean="0">
                <a:latin typeface="標楷體" pitchFamily="65" charset="-120"/>
                <a:ea typeface="標楷體" pitchFamily="65" charset="-120"/>
              </a:rPr>
              <a:t>2</a:t>
            </a:r>
            <a:r>
              <a:rPr lang="zh-TW" altLang="en-US" dirty="0" smtClean="0">
                <a:latin typeface="標楷體" pitchFamily="65" charset="-120"/>
                <a:ea typeface="標楷體" pitchFamily="65" charset="-120"/>
              </a:rPr>
              <a:t>：當減碼訊號成立時，減碼</a:t>
            </a:r>
            <a:r>
              <a:rPr lang="en-US" altLang="zh-TW" dirty="0" smtClean="0">
                <a:latin typeface="標楷體" pitchFamily="65" charset="-120"/>
                <a:ea typeface="標楷體" pitchFamily="65" charset="-120"/>
              </a:rPr>
              <a:t>47%</a:t>
            </a:r>
            <a:r>
              <a:rPr lang="zh-TW" altLang="en-US" dirty="0" smtClean="0">
                <a:latin typeface="標楷體" pitchFamily="65" charset="-120"/>
                <a:ea typeface="標楷體" pitchFamily="65" charset="-120"/>
              </a:rPr>
              <a:t>資金。</a:t>
            </a:r>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p:txBody>
      </p:sp>
      <p:pic>
        <p:nvPicPr>
          <p:cNvPr id="13313" name="Picture 1"/>
          <p:cNvPicPr>
            <a:picLocks noChangeAspect="1" noChangeArrowheads="1"/>
          </p:cNvPicPr>
          <p:nvPr/>
        </p:nvPicPr>
        <p:blipFill>
          <a:blip r:embed="rId3"/>
          <a:srcRect/>
          <a:stretch>
            <a:fillRect/>
          </a:stretch>
        </p:blipFill>
        <p:spPr bwMode="auto">
          <a:xfrm>
            <a:off x="4071934" y="3722775"/>
            <a:ext cx="2547949" cy="77779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zh-TW" altLang="en-US" sz="3400" dirty="0" smtClean="0">
                <a:latin typeface="標楷體" pitchFamily="65" charset="-120"/>
                <a:ea typeface="標楷體" pitchFamily="65" charset="-120"/>
              </a:rPr>
              <a:t>  </a:t>
            </a:r>
            <a:r>
              <a:rPr lang="zh-TW" altLang="en-US" sz="3200" dirty="0" smtClean="0">
                <a:latin typeface="標楷體" pitchFamily="65" charset="-120"/>
                <a:ea typeface="標楷體" pitchFamily="65" charset="-120"/>
              </a:rPr>
              <a:t>第四節	</a:t>
            </a:r>
            <a:r>
              <a:rPr lang="en-US" altLang="zh-TW" sz="3200" dirty="0" smtClean="0">
                <a:latin typeface="標楷體" pitchFamily="65" charset="-120"/>
                <a:ea typeface="標楷體" pitchFamily="65" charset="-120"/>
              </a:rPr>
              <a:t>GEP</a:t>
            </a:r>
            <a:r>
              <a:rPr lang="zh-TW" altLang="en-US" sz="3200" dirty="0" smtClean="0">
                <a:latin typeface="標楷體" pitchFamily="65" charset="-120"/>
                <a:ea typeface="標楷體" pitchFamily="65" charset="-120"/>
              </a:rPr>
              <a:t>投資策略探勘模組設計</a:t>
            </a:r>
            <a:endParaRPr lang="fr-CA" sz="3200" dirty="0" smtClean="0">
              <a:latin typeface="標楷體" pitchFamily="65" charset="-120"/>
              <a:ea typeface="標楷體" pitchFamily="65" charset="-120"/>
            </a:endParaRPr>
          </a:p>
        </p:txBody>
      </p:sp>
      <p:sp>
        <p:nvSpPr>
          <p:cNvPr id="4" name="圓角矩形 3"/>
          <p:cNvSpPr/>
          <p:nvPr/>
        </p:nvSpPr>
        <p:spPr>
          <a:xfrm>
            <a:off x="357158" y="2000240"/>
            <a:ext cx="1643074" cy="7143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b="1" dirty="0" smtClean="0">
                <a:latin typeface="標楷體" pitchFamily="65" charset="-120"/>
                <a:ea typeface="標楷體" pitchFamily="65" charset="-120"/>
              </a:rPr>
              <a:t>染色體編碼</a:t>
            </a:r>
            <a:endParaRPr lang="zh-TW" altLang="en-US" b="1" dirty="0">
              <a:latin typeface="標楷體" pitchFamily="65" charset="-120"/>
              <a:ea typeface="標楷體" pitchFamily="65" charset="-120"/>
            </a:endParaRPr>
          </a:p>
        </p:txBody>
      </p:sp>
      <p:sp>
        <p:nvSpPr>
          <p:cNvPr id="5" name="圓角矩形 4"/>
          <p:cNvSpPr/>
          <p:nvPr/>
        </p:nvSpPr>
        <p:spPr>
          <a:xfrm>
            <a:off x="357158" y="5786454"/>
            <a:ext cx="1643074" cy="7143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適應函數</a:t>
            </a:r>
            <a:endParaRPr lang="zh-TW" altLang="en-US" dirty="0">
              <a:latin typeface="標楷體" pitchFamily="65" charset="-120"/>
              <a:ea typeface="標楷體" pitchFamily="65" charset="-120"/>
            </a:endParaRPr>
          </a:p>
        </p:txBody>
      </p:sp>
      <p:sp>
        <p:nvSpPr>
          <p:cNvPr id="9" name="圓角矩形 8"/>
          <p:cNvSpPr/>
          <p:nvPr/>
        </p:nvSpPr>
        <p:spPr>
          <a:xfrm>
            <a:off x="857224" y="2890834"/>
            <a:ext cx="1571636" cy="4286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基因一</a:t>
            </a:r>
            <a:endParaRPr lang="zh-TW" altLang="en-US" dirty="0">
              <a:latin typeface="標楷體" pitchFamily="65" charset="-120"/>
              <a:ea typeface="標楷體" pitchFamily="65" charset="-120"/>
            </a:endParaRPr>
          </a:p>
        </p:txBody>
      </p:sp>
      <p:sp>
        <p:nvSpPr>
          <p:cNvPr id="10" name="圓角矩形 9"/>
          <p:cNvSpPr/>
          <p:nvPr/>
        </p:nvSpPr>
        <p:spPr>
          <a:xfrm>
            <a:off x="857224" y="3462338"/>
            <a:ext cx="1571636" cy="4286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基因二</a:t>
            </a:r>
            <a:endParaRPr lang="zh-TW" altLang="en-US" dirty="0">
              <a:latin typeface="標楷體" pitchFamily="65" charset="-120"/>
              <a:ea typeface="標楷體" pitchFamily="65" charset="-120"/>
            </a:endParaRPr>
          </a:p>
        </p:txBody>
      </p:sp>
      <p:sp>
        <p:nvSpPr>
          <p:cNvPr id="11" name="圓角矩形 10"/>
          <p:cNvSpPr/>
          <p:nvPr/>
        </p:nvSpPr>
        <p:spPr>
          <a:xfrm>
            <a:off x="857224" y="4033842"/>
            <a:ext cx="1571636" cy="4286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基因三</a:t>
            </a:r>
            <a:endParaRPr lang="zh-TW" altLang="en-US" dirty="0">
              <a:latin typeface="標楷體" pitchFamily="65" charset="-120"/>
              <a:ea typeface="標楷體" pitchFamily="65" charset="-120"/>
            </a:endParaRPr>
          </a:p>
        </p:txBody>
      </p:sp>
      <p:sp>
        <p:nvSpPr>
          <p:cNvPr id="12" name="圓角矩形 11"/>
          <p:cNvSpPr/>
          <p:nvPr/>
        </p:nvSpPr>
        <p:spPr>
          <a:xfrm>
            <a:off x="857224" y="4605346"/>
            <a:ext cx="1571636" cy="4286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基因四</a:t>
            </a:r>
            <a:endParaRPr lang="zh-TW" altLang="en-US" dirty="0">
              <a:latin typeface="標楷體" pitchFamily="65" charset="-120"/>
              <a:ea typeface="標楷體" pitchFamily="65" charset="-120"/>
            </a:endParaRPr>
          </a:p>
        </p:txBody>
      </p:sp>
      <p:sp>
        <p:nvSpPr>
          <p:cNvPr id="13" name="圓角矩形 12"/>
          <p:cNvSpPr/>
          <p:nvPr/>
        </p:nvSpPr>
        <p:spPr>
          <a:xfrm>
            <a:off x="857224" y="5176850"/>
            <a:ext cx="1571636" cy="4286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b="1" dirty="0" smtClean="0">
                <a:latin typeface="標楷體" pitchFamily="65" charset="-120"/>
                <a:ea typeface="標楷體" pitchFamily="65" charset="-120"/>
              </a:rPr>
              <a:t>基因五</a:t>
            </a:r>
            <a:endParaRPr lang="zh-TW" altLang="en-US" b="1" dirty="0">
              <a:latin typeface="標楷體" pitchFamily="65" charset="-120"/>
              <a:ea typeface="標楷體" pitchFamily="65" charset="-120"/>
            </a:endParaRPr>
          </a:p>
        </p:txBody>
      </p:sp>
      <p:sp>
        <p:nvSpPr>
          <p:cNvPr id="14" name="文字方塊 13"/>
          <p:cNvSpPr txBox="1"/>
          <p:nvPr/>
        </p:nvSpPr>
        <p:spPr>
          <a:xfrm>
            <a:off x="3214678" y="2084382"/>
            <a:ext cx="5357850" cy="3970318"/>
          </a:xfrm>
          <a:prstGeom prst="rect">
            <a:avLst/>
          </a:prstGeom>
          <a:noFill/>
        </p:spPr>
        <p:txBody>
          <a:bodyPr wrap="square" rtlCol="0">
            <a:spAutoFit/>
          </a:bodyPr>
          <a:lstStyle/>
          <a:p>
            <a:r>
              <a:rPr lang="zh-TW" altLang="en-US" dirty="0" smtClean="0">
                <a:latin typeface="標楷體" pitchFamily="65" charset="-120"/>
                <a:ea typeface="標楷體" pitchFamily="65" charset="-120"/>
              </a:rPr>
              <a:t>基因五：停損停利策略基因。</a:t>
            </a:r>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r>
              <a:rPr lang="zh-TW" altLang="en-US" dirty="0" smtClean="0">
                <a:latin typeface="標楷體" pitchFamily="65" charset="-120"/>
                <a:ea typeface="標楷體" pitchFamily="65" charset="-120"/>
              </a:rPr>
              <a:t>採用</a:t>
            </a:r>
            <a:r>
              <a:rPr lang="en-US" altLang="zh-TW" dirty="0" smtClean="0">
                <a:solidFill>
                  <a:srgbClr val="FF0000"/>
                </a:solidFill>
                <a:latin typeface="標楷體" pitchFamily="65" charset="-120"/>
                <a:ea typeface="標楷體" pitchFamily="65" charset="-120"/>
              </a:rPr>
              <a:t>MGFs</a:t>
            </a:r>
            <a:r>
              <a:rPr lang="zh-TW" altLang="en-US" dirty="0" smtClean="0">
                <a:latin typeface="標楷體" pitchFamily="65" charset="-120"/>
                <a:ea typeface="標楷體" pitchFamily="65" charset="-120"/>
              </a:rPr>
              <a:t>編碼。</a:t>
            </a:r>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r>
              <a:rPr lang="zh-TW" altLang="en-US" dirty="0" smtClean="0">
                <a:latin typeface="標楷體" pitchFamily="65" charset="-120"/>
                <a:ea typeface="標楷體" pitchFamily="65" charset="-120"/>
              </a:rPr>
              <a:t>基因五釋例：</a:t>
            </a:r>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r>
              <a:rPr lang="zh-TW" altLang="en-US" dirty="0" smtClean="0">
                <a:latin typeface="標楷體" pitchFamily="65" charset="-120"/>
                <a:ea typeface="標楷體" pitchFamily="65" charset="-120"/>
              </a:rPr>
              <a:t>規則</a:t>
            </a:r>
            <a:r>
              <a:rPr lang="en-US" dirty="0" smtClean="0">
                <a:latin typeface="標楷體" pitchFamily="65" charset="-120"/>
                <a:ea typeface="標楷體" pitchFamily="65" charset="-120"/>
              </a:rPr>
              <a:t>1</a:t>
            </a:r>
            <a:r>
              <a:rPr lang="zh-TW" altLang="en-US" dirty="0" smtClean="0">
                <a:latin typeface="標楷體" pitchFamily="65" charset="-120"/>
                <a:ea typeface="標楷體" pitchFamily="65" charset="-120"/>
              </a:rPr>
              <a:t>：當獲取</a:t>
            </a:r>
            <a:r>
              <a:rPr lang="en-US" altLang="zh-TW" dirty="0" smtClean="0">
                <a:latin typeface="標楷體" pitchFamily="65" charset="-120"/>
                <a:ea typeface="標楷體" pitchFamily="65" charset="-120"/>
              </a:rPr>
              <a:t>185</a:t>
            </a:r>
            <a:r>
              <a:rPr lang="zh-TW" altLang="en-US" dirty="0" smtClean="0">
                <a:latin typeface="標楷體" pitchFamily="65" charset="-120"/>
                <a:ea typeface="標楷體" pitchFamily="65" charset="-120"/>
              </a:rPr>
              <a:t>點獲利點數時，則進行出場動作。</a:t>
            </a:r>
            <a:endParaRPr lang="en-US" altLang="zh-TW" dirty="0" smtClean="0">
              <a:latin typeface="標楷體" pitchFamily="65" charset="-120"/>
              <a:ea typeface="標楷體" pitchFamily="65" charset="-120"/>
            </a:endParaRPr>
          </a:p>
          <a:p>
            <a:endParaRPr lang="zh-TW" altLang="en-US" dirty="0" smtClean="0">
              <a:latin typeface="標楷體" pitchFamily="65" charset="-120"/>
              <a:ea typeface="標楷體" pitchFamily="65" charset="-120"/>
            </a:endParaRPr>
          </a:p>
          <a:p>
            <a:r>
              <a:rPr lang="zh-TW" altLang="en-US" dirty="0" smtClean="0">
                <a:latin typeface="標楷體" pitchFamily="65" charset="-120"/>
                <a:ea typeface="標楷體" pitchFamily="65" charset="-120"/>
              </a:rPr>
              <a:t>規則</a:t>
            </a:r>
            <a:r>
              <a:rPr lang="en-US" dirty="0" smtClean="0">
                <a:latin typeface="標楷體" pitchFamily="65" charset="-120"/>
                <a:ea typeface="標楷體" pitchFamily="65" charset="-120"/>
              </a:rPr>
              <a:t>2</a:t>
            </a:r>
            <a:r>
              <a:rPr lang="zh-TW" altLang="en-US" dirty="0" smtClean="0">
                <a:latin typeface="標楷體" pitchFamily="65" charset="-120"/>
                <a:ea typeface="標楷體" pitchFamily="65" charset="-120"/>
              </a:rPr>
              <a:t>：當損失</a:t>
            </a:r>
            <a:r>
              <a:rPr lang="en-US" altLang="zh-TW" dirty="0" smtClean="0">
                <a:latin typeface="標楷體" pitchFamily="65" charset="-120"/>
                <a:ea typeface="標楷體" pitchFamily="65" charset="-120"/>
              </a:rPr>
              <a:t>176</a:t>
            </a:r>
            <a:r>
              <a:rPr lang="zh-TW" altLang="en-US" dirty="0" smtClean="0">
                <a:latin typeface="標楷體" pitchFamily="65" charset="-120"/>
                <a:ea typeface="標楷體" pitchFamily="65" charset="-120"/>
              </a:rPr>
              <a:t>點獲利點數時，則進行出場動作。</a:t>
            </a:r>
          </a:p>
          <a:p>
            <a:endParaRPr lang="en-US" altLang="zh-TW" dirty="0" smtClean="0">
              <a:latin typeface="標楷體" pitchFamily="65" charset="-120"/>
              <a:ea typeface="標楷體" pitchFamily="65" charset="-120"/>
            </a:endParaRPr>
          </a:p>
        </p:txBody>
      </p:sp>
      <p:pic>
        <p:nvPicPr>
          <p:cNvPr id="12289" name="Picture 1"/>
          <p:cNvPicPr>
            <a:picLocks noChangeAspect="1" noChangeArrowheads="1"/>
          </p:cNvPicPr>
          <p:nvPr/>
        </p:nvPicPr>
        <p:blipFill>
          <a:blip r:embed="rId3"/>
          <a:srcRect/>
          <a:stretch>
            <a:fillRect/>
          </a:stretch>
        </p:blipFill>
        <p:spPr bwMode="auto">
          <a:xfrm>
            <a:off x="4090992" y="3776710"/>
            <a:ext cx="3195652" cy="7952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zh-TW" altLang="en-US" sz="3400" dirty="0" smtClean="0">
                <a:latin typeface="標楷體" pitchFamily="65" charset="-120"/>
                <a:ea typeface="標楷體" pitchFamily="65" charset="-120"/>
              </a:rPr>
              <a:t>  </a:t>
            </a:r>
            <a:r>
              <a:rPr lang="zh-TW" altLang="en-US" sz="3200" dirty="0" smtClean="0">
                <a:latin typeface="標楷體" pitchFamily="65" charset="-120"/>
                <a:ea typeface="標楷體" pitchFamily="65" charset="-120"/>
              </a:rPr>
              <a:t>第四節	</a:t>
            </a:r>
            <a:r>
              <a:rPr lang="en-US" altLang="zh-TW" sz="3200" dirty="0" smtClean="0">
                <a:latin typeface="標楷體" pitchFamily="65" charset="-120"/>
                <a:ea typeface="標楷體" pitchFamily="65" charset="-120"/>
              </a:rPr>
              <a:t>GEP</a:t>
            </a:r>
            <a:r>
              <a:rPr lang="zh-TW" altLang="en-US" sz="3200" dirty="0" smtClean="0">
                <a:latin typeface="標楷體" pitchFamily="65" charset="-120"/>
                <a:ea typeface="標楷體" pitchFamily="65" charset="-120"/>
              </a:rPr>
              <a:t>投資策略探勘模組設計</a:t>
            </a:r>
            <a:endParaRPr lang="fr-CA" sz="3200" dirty="0" smtClean="0">
              <a:latin typeface="標楷體" pitchFamily="65" charset="-120"/>
              <a:ea typeface="標楷體" pitchFamily="65" charset="-120"/>
            </a:endParaRPr>
          </a:p>
        </p:txBody>
      </p:sp>
      <p:sp>
        <p:nvSpPr>
          <p:cNvPr id="15" name="圓角矩形 14"/>
          <p:cNvSpPr/>
          <p:nvPr/>
        </p:nvSpPr>
        <p:spPr>
          <a:xfrm>
            <a:off x="357158" y="2000240"/>
            <a:ext cx="1643074" cy="7143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染色體編碼</a:t>
            </a:r>
            <a:endParaRPr lang="zh-TW" altLang="en-US" dirty="0">
              <a:latin typeface="標楷體" pitchFamily="65" charset="-120"/>
              <a:ea typeface="標楷體" pitchFamily="65" charset="-120"/>
            </a:endParaRPr>
          </a:p>
        </p:txBody>
      </p:sp>
      <p:sp>
        <p:nvSpPr>
          <p:cNvPr id="16" name="圓角矩形 15"/>
          <p:cNvSpPr/>
          <p:nvPr/>
        </p:nvSpPr>
        <p:spPr>
          <a:xfrm>
            <a:off x="357158" y="3000372"/>
            <a:ext cx="1643074" cy="7143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b="1" dirty="0" smtClean="0">
                <a:latin typeface="標楷體" pitchFamily="65" charset="-120"/>
                <a:ea typeface="標楷體" pitchFamily="65" charset="-120"/>
              </a:rPr>
              <a:t>適應函數</a:t>
            </a:r>
            <a:endParaRPr lang="zh-TW" altLang="en-US" b="1" dirty="0">
              <a:latin typeface="標楷體" pitchFamily="65" charset="-120"/>
              <a:ea typeface="標楷體" pitchFamily="65" charset="-120"/>
            </a:endParaRPr>
          </a:p>
        </p:txBody>
      </p:sp>
      <p:sp>
        <p:nvSpPr>
          <p:cNvPr id="6" name="文字方塊 5"/>
          <p:cNvSpPr txBox="1"/>
          <p:nvPr/>
        </p:nvSpPr>
        <p:spPr>
          <a:xfrm>
            <a:off x="2285984" y="2071678"/>
            <a:ext cx="6715172" cy="3970318"/>
          </a:xfrm>
          <a:prstGeom prst="rect">
            <a:avLst/>
          </a:prstGeom>
          <a:noFill/>
        </p:spPr>
        <p:txBody>
          <a:bodyPr wrap="square" rtlCol="0">
            <a:spAutoFit/>
          </a:bodyPr>
          <a:lstStyle/>
          <a:p>
            <a:r>
              <a:rPr lang="zh-TW" altLang="en-US" dirty="0" smtClean="0">
                <a:latin typeface="標楷體" pitchFamily="65" charset="-120"/>
                <a:ea typeface="標楷體" pitchFamily="65" charset="-120"/>
              </a:rPr>
              <a:t>本研究直接以</a:t>
            </a:r>
            <a:r>
              <a:rPr lang="zh-TW" altLang="en-US" dirty="0" smtClean="0">
                <a:solidFill>
                  <a:srgbClr val="C00000"/>
                </a:solidFill>
                <a:latin typeface="標楷體" pitchFamily="65" charset="-120"/>
                <a:ea typeface="標楷體" pitchFamily="65" charset="-120"/>
              </a:rPr>
              <a:t>獲利點數</a:t>
            </a:r>
            <a:r>
              <a:rPr lang="zh-TW" altLang="en-US" dirty="0" smtClean="0">
                <a:latin typeface="標楷體" pitchFamily="65" charset="-120"/>
                <a:ea typeface="標楷體" pitchFamily="65" charset="-120"/>
              </a:rPr>
              <a:t>作為衡量染色體好壞的標準。</a:t>
            </a:r>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r>
              <a:rPr lang="zh-TW" altLang="en-US" dirty="0" smtClean="0">
                <a:latin typeface="標楷體" pitchFamily="65" charset="-120"/>
                <a:ea typeface="標楷體" pitchFamily="65" charset="-120"/>
              </a:rPr>
              <a:t>獲利點數 </a:t>
            </a:r>
            <a:r>
              <a:rPr lang="en-US" dirty="0" smtClean="0">
                <a:latin typeface="標楷體" pitchFamily="65" charset="-120"/>
                <a:ea typeface="標楷體" pitchFamily="65" charset="-120"/>
              </a:rPr>
              <a:t>= (</a:t>
            </a:r>
            <a:r>
              <a:rPr lang="zh-TW" altLang="en-US" dirty="0" smtClean="0">
                <a:latin typeface="標楷體" pitchFamily="65" charset="-120"/>
                <a:ea typeface="標楷體" pitchFamily="65" charset="-120"/>
              </a:rPr>
              <a:t>賣出成交價</a:t>
            </a:r>
            <a:r>
              <a:rPr lang="en-US" dirty="0" smtClean="0">
                <a:latin typeface="標楷體" pitchFamily="65" charset="-120"/>
                <a:ea typeface="標楷體" pitchFamily="65" charset="-120"/>
              </a:rPr>
              <a:t> - </a:t>
            </a:r>
            <a:r>
              <a:rPr lang="zh-TW" altLang="en-US" dirty="0" smtClean="0">
                <a:latin typeface="標楷體" pitchFamily="65" charset="-120"/>
                <a:ea typeface="標楷體" pitchFamily="65" charset="-120"/>
              </a:rPr>
              <a:t>買進成交價</a:t>
            </a:r>
            <a:r>
              <a:rPr lang="en-US" dirty="0" smtClean="0">
                <a:latin typeface="標楷體" pitchFamily="65" charset="-120"/>
                <a:ea typeface="標楷體" pitchFamily="65" charset="-120"/>
              </a:rPr>
              <a:t>) * </a:t>
            </a:r>
            <a:r>
              <a:rPr lang="zh-TW" altLang="en-US" dirty="0" smtClean="0">
                <a:latin typeface="標楷體" pitchFamily="65" charset="-120"/>
                <a:ea typeface="標楷體" pitchFamily="65" charset="-120"/>
              </a:rPr>
              <a:t>買進口數</a:t>
            </a:r>
            <a:r>
              <a:rPr lang="en-US" dirty="0" smtClean="0">
                <a:latin typeface="標楷體" pitchFamily="65" charset="-120"/>
                <a:ea typeface="標楷體" pitchFamily="65" charset="-120"/>
              </a:rPr>
              <a:t>–</a:t>
            </a:r>
            <a:r>
              <a:rPr lang="zh-TW" altLang="en-US" dirty="0" smtClean="0">
                <a:solidFill>
                  <a:srgbClr val="FF0000"/>
                </a:solidFill>
                <a:latin typeface="標楷體" pitchFamily="65" charset="-120"/>
                <a:ea typeface="標楷體" pitchFamily="65" charset="-120"/>
              </a:rPr>
              <a:t>交易成本</a:t>
            </a:r>
            <a:endParaRPr lang="en-US" altLang="zh-TW" dirty="0" smtClean="0">
              <a:solidFill>
                <a:srgbClr val="FF0000"/>
              </a:solidFill>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r>
              <a:rPr lang="zh-TW" altLang="en-US" dirty="0" smtClean="0">
                <a:latin typeface="標楷體" pitchFamily="65" charset="-120"/>
                <a:ea typeface="標楷體" pitchFamily="65" charset="-120"/>
              </a:rPr>
              <a:t>每口交易成本包含交易稅和手續費，約莫</a:t>
            </a:r>
            <a:r>
              <a:rPr lang="en-US" altLang="zh-TW" dirty="0" smtClean="0">
                <a:latin typeface="標楷體" pitchFamily="65" charset="-120"/>
                <a:ea typeface="標楷體" pitchFamily="65" charset="-120"/>
              </a:rPr>
              <a:t>200</a:t>
            </a:r>
            <a:r>
              <a:rPr lang="zh-TW" altLang="en-US" dirty="0" smtClean="0">
                <a:latin typeface="標楷體" pitchFamily="65" charset="-120"/>
                <a:ea typeface="標楷體" pitchFamily="65" charset="-120"/>
              </a:rPr>
              <a:t>元左右，約等於</a:t>
            </a:r>
            <a:r>
              <a:rPr lang="en-US" altLang="zh-TW" dirty="0" smtClean="0">
                <a:latin typeface="標楷體" pitchFamily="65" charset="-120"/>
                <a:ea typeface="標楷體" pitchFamily="65" charset="-120"/>
              </a:rPr>
              <a:t>1</a:t>
            </a:r>
            <a:r>
              <a:rPr lang="zh-TW" altLang="en-US" dirty="0" smtClean="0">
                <a:latin typeface="標楷體" pitchFamily="65" charset="-120"/>
                <a:ea typeface="標楷體" pitchFamily="65" charset="-120"/>
              </a:rPr>
              <a:t>點的獲利點數，因此，每交易</a:t>
            </a:r>
            <a:r>
              <a:rPr lang="en-US" altLang="zh-TW" dirty="0" smtClean="0">
                <a:latin typeface="標楷體" pitchFamily="65" charset="-120"/>
                <a:ea typeface="標楷體" pitchFamily="65" charset="-120"/>
              </a:rPr>
              <a:t>1</a:t>
            </a:r>
            <a:r>
              <a:rPr lang="zh-TW" altLang="en-US" dirty="0" smtClean="0">
                <a:latin typeface="標楷體" pitchFamily="65" charset="-120"/>
                <a:ea typeface="標楷體" pitchFamily="65" charset="-120"/>
              </a:rPr>
              <a:t>口台指期必須付出</a:t>
            </a:r>
            <a:r>
              <a:rPr lang="en-US" altLang="zh-TW" dirty="0" smtClean="0">
                <a:latin typeface="標楷體" pitchFamily="65" charset="-120"/>
                <a:ea typeface="標楷體" pitchFamily="65" charset="-120"/>
              </a:rPr>
              <a:t>1</a:t>
            </a:r>
            <a:r>
              <a:rPr lang="zh-TW" altLang="en-US" dirty="0" smtClean="0">
                <a:latin typeface="標楷體" pitchFamily="65" charset="-120"/>
                <a:ea typeface="標楷體" pitchFamily="65" charset="-120"/>
              </a:rPr>
              <a:t>點獲利點數成本。</a:t>
            </a:r>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r>
              <a:rPr lang="zh-TW" altLang="en-US" dirty="0" smtClean="0">
                <a:latin typeface="標楷體" pitchFamily="65" charset="-120"/>
                <a:ea typeface="標楷體" pitchFamily="65" charset="-120"/>
              </a:rPr>
              <a:t>獲利點數</a:t>
            </a:r>
            <a:endParaRPr lang="en-US" altLang="zh-TW" dirty="0" smtClean="0">
              <a:latin typeface="標楷體" pitchFamily="65" charset="-120"/>
              <a:ea typeface="標楷體" pitchFamily="65" charset="-120"/>
            </a:endParaRPr>
          </a:p>
          <a:p>
            <a:r>
              <a:rPr lang="zh-TW" altLang="en-US" dirty="0" smtClean="0">
                <a:latin typeface="標楷體" pitchFamily="65" charset="-120"/>
                <a:ea typeface="標楷體" pitchFamily="65" charset="-120"/>
              </a:rPr>
              <a:t> </a:t>
            </a:r>
            <a:r>
              <a:rPr lang="en-US" dirty="0" smtClean="0">
                <a:latin typeface="標楷體" pitchFamily="65" charset="-120"/>
                <a:ea typeface="標楷體" pitchFamily="65" charset="-120"/>
              </a:rPr>
              <a:t>= (</a:t>
            </a:r>
            <a:r>
              <a:rPr lang="zh-TW" altLang="en-US" dirty="0" smtClean="0">
                <a:latin typeface="標楷體" pitchFamily="65" charset="-120"/>
                <a:ea typeface="標楷體" pitchFamily="65" charset="-120"/>
              </a:rPr>
              <a:t>賣出成交價</a:t>
            </a:r>
            <a:r>
              <a:rPr lang="en-US" dirty="0" smtClean="0">
                <a:latin typeface="標楷體" pitchFamily="65" charset="-120"/>
                <a:ea typeface="標楷體" pitchFamily="65" charset="-120"/>
              </a:rPr>
              <a:t> - </a:t>
            </a:r>
            <a:r>
              <a:rPr lang="zh-TW" altLang="en-US" dirty="0" smtClean="0">
                <a:latin typeface="標楷體" pitchFamily="65" charset="-120"/>
                <a:ea typeface="標楷體" pitchFamily="65" charset="-120"/>
              </a:rPr>
              <a:t>買進成交價</a:t>
            </a:r>
            <a:r>
              <a:rPr lang="en-US" dirty="0" smtClean="0">
                <a:latin typeface="標楷體" pitchFamily="65" charset="-120"/>
                <a:ea typeface="標楷體" pitchFamily="65" charset="-120"/>
              </a:rPr>
              <a:t>) * </a:t>
            </a:r>
            <a:r>
              <a:rPr lang="zh-TW" altLang="en-US" dirty="0" smtClean="0">
                <a:latin typeface="標楷體" pitchFamily="65" charset="-120"/>
                <a:ea typeface="標楷體" pitchFamily="65" charset="-120"/>
              </a:rPr>
              <a:t>買進口數</a:t>
            </a:r>
            <a:r>
              <a:rPr lang="en-US" dirty="0" smtClean="0">
                <a:latin typeface="標楷體" pitchFamily="65" charset="-120"/>
                <a:ea typeface="標楷體" pitchFamily="65" charset="-120"/>
              </a:rPr>
              <a:t>–</a:t>
            </a:r>
            <a:r>
              <a:rPr lang="en-US" altLang="zh-TW" dirty="0" smtClean="0">
                <a:solidFill>
                  <a:srgbClr val="FF0000"/>
                </a:solidFill>
                <a:latin typeface="標楷體" pitchFamily="65" charset="-120"/>
                <a:ea typeface="標楷體" pitchFamily="65" charset="-120"/>
              </a:rPr>
              <a:t>1</a:t>
            </a:r>
            <a:r>
              <a:rPr lang="zh-TW" altLang="en-US" dirty="0" smtClean="0">
                <a:solidFill>
                  <a:srgbClr val="FF0000"/>
                </a:solidFill>
                <a:latin typeface="標楷體" pitchFamily="65" charset="-120"/>
                <a:ea typeface="標楷體" pitchFamily="65" charset="-120"/>
              </a:rPr>
              <a:t> * 買進口數</a:t>
            </a:r>
            <a:endParaRPr lang="en-US" altLang="zh-TW" dirty="0" smtClean="0">
              <a:solidFill>
                <a:srgbClr val="FF0000"/>
              </a:solidFill>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r>
              <a:rPr lang="zh-TW" altLang="en-US" dirty="0" smtClean="0">
                <a:latin typeface="標楷體" pitchFamily="65" charset="-120"/>
                <a:ea typeface="標楷體" pitchFamily="65" charset="-120"/>
              </a:rPr>
              <a:t>加入風險的概念，本研究稱之為風險報酬。</a:t>
            </a:r>
            <a:endParaRPr lang="en-US" altLang="zh-TW" dirty="0" smtClean="0">
              <a:latin typeface="標楷體" pitchFamily="65" charset="-120"/>
              <a:ea typeface="標楷體" pitchFamily="65" charset="-120"/>
            </a:endParaRPr>
          </a:p>
          <a:p>
            <a:r>
              <a:rPr lang="zh-TW" altLang="en-US" dirty="0" smtClean="0">
                <a:latin typeface="標楷體" pitchFamily="65" charset="-120"/>
                <a:ea typeface="標楷體" pitchFamily="65" charset="-120"/>
              </a:rPr>
              <a:t>風險報酬 </a:t>
            </a:r>
            <a:r>
              <a:rPr lang="en-US" altLang="zh-TW" dirty="0" smtClean="0">
                <a:latin typeface="標楷體" pitchFamily="65" charset="-120"/>
                <a:ea typeface="標楷體" pitchFamily="65" charset="-120"/>
              </a:rPr>
              <a:t>=</a:t>
            </a:r>
            <a:r>
              <a:rPr lang="zh-TW" altLang="en-US" dirty="0" smtClean="0">
                <a:latin typeface="標楷體" pitchFamily="65" charset="-120"/>
                <a:ea typeface="標楷體" pitchFamily="65" charset="-120"/>
              </a:rPr>
              <a:t> 獲利點數 </a:t>
            </a:r>
            <a:r>
              <a:rPr lang="en-US" altLang="zh-TW" dirty="0" smtClean="0">
                <a:latin typeface="標楷體" pitchFamily="65" charset="-120"/>
                <a:ea typeface="標楷體" pitchFamily="65" charset="-120"/>
              </a:rPr>
              <a:t>/ (</a:t>
            </a:r>
            <a:r>
              <a:rPr lang="zh-TW" altLang="en-US" dirty="0" smtClean="0">
                <a:latin typeface="標楷體" pitchFamily="65" charset="-120"/>
                <a:ea typeface="標楷體" pitchFamily="65" charset="-120"/>
              </a:rPr>
              <a:t>標準差 </a:t>
            </a:r>
            <a:r>
              <a:rPr lang="en-US" altLang="zh-TW" dirty="0" smtClean="0">
                <a:latin typeface="標楷體" pitchFamily="65" charset="-120"/>
                <a:ea typeface="標楷體" pitchFamily="65" charset="-120"/>
              </a:rPr>
              <a:t>+ 1)</a:t>
            </a:r>
          </a:p>
          <a:p>
            <a:endParaRPr lang="en-US" altLang="zh-TW" dirty="0" smtClean="0">
              <a:latin typeface="標楷體" pitchFamily="65" charset="-120"/>
              <a:ea typeface="標楷體" pitchFamily="65" charset="-120"/>
            </a:endParaRPr>
          </a:p>
          <a:p>
            <a:r>
              <a:rPr lang="zh-TW" altLang="en-US" dirty="0" smtClean="0">
                <a:latin typeface="標楷體" pitchFamily="65" charset="-120"/>
                <a:ea typeface="標楷體" pitchFamily="65" charset="-120"/>
              </a:rPr>
              <a:t>本研究以</a:t>
            </a:r>
            <a:r>
              <a:rPr lang="zh-TW" altLang="en-US" dirty="0" smtClean="0">
                <a:solidFill>
                  <a:srgbClr val="C00000"/>
                </a:solidFill>
                <a:latin typeface="標楷體" pitchFamily="65" charset="-120"/>
                <a:ea typeface="標楷體" pitchFamily="65" charset="-120"/>
              </a:rPr>
              <a:t>風險報酬</a:t>
            </a:r>
            <a:r>
              <a:rPr lang="zh-TW" altLang="en-US" dirty="0" smtClean="0">
                <a:latin typeface="標楷體" pitchFamily="65" charset="-120"/>
                <a:ea typeface="標楷體" pitchFamily="65" charset="-120"/>
              </a:rPr>
              <a:t>作為</a:t>
            </a:r>
            <a:r>
              <a:rPr lang="en-US" altLang="zh-TW" dirty="0" smtClean="0">
                <a:latin typeface="標楷體" pitchFamily="65" charset="-120"/>
                <a:ea typeface="標楷體" pitchFamily="65" charset="-120"/>
              </a:rPr>
              <a:t>GEP</a:t>
            </a:r>
            <a:r>
              <a:rPr lang="zh-TW" altLang="en-US" dirty="0" smtClean="0">
                <a:latin typeface="標楷體" pitchFamily="65" charset="-120"/>
                <a:ea typeface="標楷體" pitchFamily="65" charset="-120"/>
              </a:rPr>
              <a:t>模組的適應函數。</a:t>
            </a:r>
            <a:endParaRPr lang="zh-TW" altLang="en-US" dirty="0">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zh-TW" altLang="en-US" dirty="0" smtClean="0">
                <a:latin typeface="標楷體" pitchFamily="65" charset="-120"/>
                <a:ea typeface="標楷體" pitchFamily="65" charset="-120"/>
              </a:rPr>
              <a:t>第五節	混合式模型流程</a:t>
            </a:r>
            <a:endParaRPr lang="fr-CA" dirty="0" smtClean="0">
              <a:latin typeface="標楷體" pitchFamily="65" charset="-120"/>
              <a:ea typeface="標楷體" pitchFamily="65" charset="-120"/>
            </a:endParaRPr>
          </a:p>
        </p:txBody>
      </p:sp>
      <p:sp>
        <p:nvSpPr>
          <p:cNvPr id="4" name="內容版面配置區 3"/>
          <p:cNvSpPr>
            <a:spLocks noGrp="1"/>
          </p:cNvSpPr>
          <p:nvPr>
            <p:ph idx="1"/>
          </p:nvPr>
        </p:nvSpPr>
        <p:spPr>
          <a:xfrm>
            <a:off x="457200" y="1714488"/>
            <a:ext cx="8229600" cy="4525963"/>
          </a:xfrm>
        </p:spPr>
        <p:txBody>
          <a:bodyPr/>
          <a:lstStyle/>
          <a:p>
            <a:r>
              <a:rPr lang="zh-TW" altLang="en-US" dirty="0" smtClean="0">
                <a:latin typeface="標楷體" pitchFamily="65" charset="-120"/>
                <a:ea typeface="標楷體" pitchFamily="65" charset="-120"/>
              </a:rPr>
              <a:t>訓練期</a:t>
            </a:r>
            <a:endParaRPr lang="zh-TW" altLang="en-US" dirty="0">
              <a:latin typeface="標楷體" pitchFamily="65" charset="-120"/>
              <a:ea typeface="標楷體" pitchFamily="65" charset="-120"/>
            </a:endParaRPr>
          </a:p>
        </p:txBody>
      </p:sp>
      <p:pic>
        <p:nvPicPr>
          <p:cNvPr id="5" name="圖片 4"/>
          <p:cNvPicPr/>
          <p:nvPr/>
        </p:nvPicPr>
        <p:blipFill>
          <a:blip r:embed="rId3">
            <a:extLst>
              <a:ext uri="{28A0092B-C50C-407E-A947-70E740481C1C}">
                <a14:useLocalDpi xmlns:a14="http://schemas.microsoft.com/office/drawing/2010/main" xmlns="" val="0"/>
              </a:ext>
            </a:extLst>
          </a:blip>
          <a:srcRect/>
          <a:stretch>
            <a:fillRect/>
          </a:stretch>
        </p:blipFill>
        <p:spPr bwMode="auto">
          <a:xfrm>
            <a:off x="2466960" y="1807349"/>
            <a:ext cx="5786478" cy="4974475"/>
          </a:xfrm>
          <a:prstGeom prst="rect">
            <a:avLst/>
          </a:prstGeom>
          <a:noFill/>
          <a:ln>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zh-TW" altLang="en-US" dirty="0" smtClean="0">
                <a:latin typeface="標楷體" pitchFamily="65" charset="-120"/>
                <a:ea typeface="標楷體" pitchFamily="65" charset="-120"/>
              </a:rPr>
              <a:t>第五節	混合式模型流程</a:t>
            </a:r>
            <a:endParaRPr lang="fr-CA" dirty="0" smtClean="0">
              <a:latin typeface="標楷體" pitchFamily="65" charset="-120"/>
              <a:ea typeface="標楷體" pitchFamily="65" charset="-120"/>
            </a:endParaRPr>
          </a:p>
        </p:txBody>
      </p:sp>
      <p:sp>
        <p:nvSpPr>
          <p:cNvPr id="4" name="內容版面配置區 3"/>
          <p:cNvSpPr>
            <a:spLocks noGrp="1"/>
          </p:cNvSpPr>
          <p:nvPr>
            <p:ph idx="1"/>
          </p:nvPr>
        </p:nvSpPr>
        <p:spPr>
          <a:xfrm>
            <a:off x="457200" y="1714488"/>
            <a:ext cx="8229600" cy="4525963"/>
          </a:xfrm>
        </p:spPr>
        <p:txBody>
          <a:bodyPr/>
          <a:lstStyle/>
          <a:p>
            <a:r>
              <a:rPr lang="zh-TW" altLang="en-US" dirty="0" smtClean="0">
                <a:latin typeface="標楷體" pitchFamily="65" charset="-120"/>
                <a:ea typeface="標楷體" pitchFamily="65" charset="-120"/>
              </a:rPr>
              <a:t>測試期</a:t>
            </a:r>
            <a:endParaRPr lang="zh-TW" altLang="en-US" dirty="0">
              <a:latin typeface="標楷體" pitchFamily="65" charset="-120"/>
              <a:ea typeface="標楷體" pitchFamily="65" charset="-120"/>
            </a:endParaRPr>
          </a:p>
        </p:txBody>
      </p:sp>
      <p:pic>
        <p:nvPicPr>
          <p:cNvPr id="6" name="圖片 5"/>
          <p:cNvPicPr/>
          <p:nvPr/>
        </p:nvPicPr>
        <p:blipFill>
          <a:blip r:embed="rId3"/>
          <a:srcRect/>
          <a:stretch>
            <a:fillRect/>
          </a:stretch>
        </p:blipFill>
        <p:spPr bwMode="auto">
          <a:xfrm>
            <a:off x="1428728" y="2214554"/>
            <a:ext cx="6643734" cy="42589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zh-TW" altLang="en-US" dirty="0" smtClean="0">
                <a:latin typeface="標楷體" pitchFamily="65" charset="-120"/>
                <a:ea typeface="標楷體" pitchFamily="65" charset="-120"/>
              </a:rPr>
              <a:t>第六節	投資策略模擬</a:t>
            </a:r>
            <a:endParaRPr lang="fr-CA" dirty="0" smtClean="0">
              <a:latin typeface="標楷體" pitchFamily="65" charset="-120"/>
              <a:ea typeface="標楷體" pitchFamily="65" charset="-120"/>
            </a:endParaRPr>
          </a:p>
        </p:txBody>
      </p:sp>
      <p:pic>
        <p:nvPicPr>
          <p:cNvPr id="5" name="圖片 4"/>
          <p:cNvPicPr/>
          <p:nvPr/>
        </p:nvPicPr>
        <p:blipFill>
          <a:blip r:embed="rId3">
            <a:extLst>
              <a:ext uri="{28A0092B-C50C-407E-A947-70E740481C1C}">
                <a14:useLocalDpi xmlns:a14="http://schemas.microsoft.com/office/drawing/2010/main" xmlns="" val="0"/>
              </a:ext>
            </a:extLst>
          </a:blip>
          <a:srcRect/>
          <a:stretch>
            <a:fillRect/>
          </a:stretch>
        </p:blipFill>
        <p:spPr bwMode="auto">
          <a:xfrm>
            <a:off x="1222352" y="1408122"/>
            <a:ext cx="6884488" cy="5357826"/>
          </a:xfrm>
          <a:prstGeom prst="rect">
            <a:avLst/>
          </a:prstGeom>
          <a:noFill/>
          <a:ln>
            <a:noFill/>
          </a:ln>
        </p:spPr>
      </p:pic>
      <p:sp>
        <p:nvSpPr>
          <p:cNvPr id="4" name="文字方塊 3"/>
          <p:cNvSpPr txBox="1"/>
          <p:nvPr/>
        </p:nvSpPr>
        <p:spPr>
          <a:xfrm>
            <a:off x="6000760" y="1428736"/>
            <a:ext cx="2839239" cy="646331"/>
          </a:xfrm>
          <a:prstGeom prst="rect">
            <a:avLst/>
          </a:prstGeom>
          <a:noFill/>
        </p:spPr>
        <p:txBody>
          <a:bodyPr wrap="none" rtlCol="0">
            <a:spAutoFit/>
          </a:bodyPr>
          <a:lstStyle/>
          <a:p>
            <a:r>
              <a:rPr lang="en-US" altLang="zh-TW" dirty="0" smtClean="0">
                <a:latin typeface="標楷體" pitchFamily="65" charset="-120"/>
                <a:ea typeface="標楷體" pitchFamily="65" charset="-120"/>
              </a:rPr>
              <a:t>1.</a:t>
            </a:r>
            <a:r>
              <a:rPr lang="zh-TW" altLang="en-US" dirty="0" smtClean="0">
                <a:latin typeface="標楷體" pitchFamily="65" charset="-120"/>
                <a:ea typeface="標楷體" pitchFamily="65" charset="-120"/>
              </a:rPr>
              <a:t>每根</a:t>
            </a:r>
            <a:r>
              <a:rPr lang="en-US" altLang="zh-TW" dirty="0" smtClean="0">
                <a:latin typeface="標楷體" pitchFamily="65" charset="-120"/>
                <a:ea typeface="標楷體" pitchFamily="65" charset="-120"/>
              </a:rPr>
              <a:t>K</a:t>
            </a:r>
            <a:r>
              <a:rPr lang="zh-TW" altLang="en-US" dirty="0" smtClean="0">
                <a:latin typeface="標楷體" pitchFamily="65" charset="-120"/>
                <a:ea typeface="標楷體" pitchFamily="65" charset="-120"/>
              </a:rPr>
              <a:t>棒執行的交易動作</a:t>
            </a:r>
            <a:endParaRPr lang="en-US" altLang="zh-TW" dirty="0" smtClean="0">
              <a:latin typeface="標楷體" pitchFamily="65" charset="-120"/>
              <a:ea typeface="標楷體" pitchFamily="65" charset="-120"/>
            </a:endParaRPr>
          </a:p>
          <a:p>
            <a:r>
              <a:rPr lang="en-US" altLang="zh-TW" dirty="0" smtClean="0">
                <a:latin typeface="標楷體" pitchFamily="65" charset="-120"/>
                <a:ea typeface="標楷體" pitchFamily="65" charset="-120"/>
              </a:rPr>
              <a:t>2.</a:t>
            </a:r>
            <a:r>
              <a:rPr lang="zh-TW" altLang="en-US" dirty="0" smtClean="0">
                <a:latin typeface="標楷體" pitchFamily="65" charset="-120"/>
                <a:ea typeface="標楷體" pitchFamily="65" charset="-120"/>
              </a:rPr>
              <a:t>多空單交易同時進行</a:t>
            </a:r>
            <a:endParaRPr lang="zh-TW" altLang="en-US" dirty="0">
              <a:latin typeface="標楷體" pitchFamily="65" charset="-120"/>
              <a:ea typeface="標楷體" pitchFamily="65" charset="-120"/>
            </a:endParaRPr>
          </a:p>
        </p:txBody>
      </p:sp>
      <p:sp>
        <p:nvSpPr>
          <p:cNvPr id="6" name="向左箭號圖說文字 5"/>
          <p:cNvSpPr/>
          <p:nvPr/>
        </p:nvSpPr>
        <p:spPr>
          <a:xfrm>
            <a:off x="4286248" y="1357298"/>
            <a:ext cx="1428760" cy="500066"/>
          </a:xfrm>
          <a:prstGeom prst="leftArrowCallou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latin typeface="標楷體" pitchFamily="65" charset="-120"/>
                <a:ea typeface="標楷體" pitchFamily="65" charset="-120"/>
              </a:rPr>
              <a:t>停損停利策略</a:t>
            </a:r>
            <a:endParaRPr lang="zh-TW" altLang="en-US" dirty="0">
              <a:latin typeface="標楷體" pitchFamily="65" charset="-120"/>
              <a:ea typeface="標楷體" pitchFamily="65" charset="-120"/>
            </a:endParaRPr>
          </a:p>
        </p:txBody>
      </p:sp>
      <p:sp>
        <p:nvSpPr>
          <p:cNvPr id="7" name="向左箭號圖說文字 6"/>
          <p:cNvSpPr/>
          <p:nvPr/>
        </p:nvSpPr>
        <p:spPr>
          <a:xfrm>
            <a:off x="6000760" y="2428868"/>
            <a:ext cx="1428760" cy="500066"/>
          </a:xfrm>
          <a:prstGeom prst="leftArrowCallou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latin typeface="標楷體" pitchFamily="65" charset="-120"/>
                <a:ea typeface="標楷體" pitchFamily="65" charset="-120"/>
              </a:rPr>
              <a:t>進出場策略</a:t>
            </a:r>
            <a:endParaRPr lang="zh-TW" altLang="en-US" dirty="0">
              <a:latin typeface="標楷體" pitchFamily="65" charset="-120"/>
              <a:ea typeface="標楷體" pitchFamily="65" charset="-120"/>
            </a:endParaRPr>
          </a:p>
        </p:txBody>
      </p:sp>
      <p:sp>
        <p:nvSpPr>
          <p:cNvPr id="8" name="向左箭號圖說文字 7"/>
          <p:cNvSpPr/>
          <p:nvPr/>
        </p:nvSpPr>
        <p:spPr>
          <a:xfrm>
            <a:off x="6008698" y="6072206"/>
            <a:ext cx="1428760" cy="500066"/>
          </a:xfrm>
          <a:prstGeom prst="leftArrowCallou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latin typeface="標楷體" pitchFamily="65" charset="-120"/>
                <a:ea typeface="標楷體" pitchFamily="65" charset="-120"/>
              </a:rPr>
              <a:t>加減碼策略</a:t>
            </a:r>
            <a:endParaRPr lang="zh-TW" altLang="en-US" dirty="0">
              <a:latin typeface="標楷體" pitchFamily="65" charset="-120"/>
              <a:ea typeface="標楷體" pitchFamily="65" charset="-120"/>
            </a:endParaRPr>
          </a:p>
        </p:txBody>
      </p:sp>
      <p:sp>
        <p:nvSpPr>
          <p:cNvPr id="10" name="向右箭號圖說文字 9"/>
          <p:cNvSpPr/>
          <p:nvPr/>
        </p:nvSpPr>
        <p:spPr>
          <a:xfrm>
            <a:off x="3163878" y="5538802"/>
            <a:ext cx="1428760" cy="500066"/>
          </a:xfrm>
          <a:prstGeom prst="rightArrowCallou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latin typeface="標楷體" pitchFamily="65" charset="-120"/>
                <a:ea typeface="標楷體" pitchFamily="65" charset="-120"/>
              </a:rPr>
              <a:t>資金配置策略</a:t>
            </a:r>
            <a:endParaRPr lang="zh-TW" altLang="en-US" dirty="0">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zh-TW" altLang="en-US" dirty="0" smtClean="0">
                <a:latin typeface="標楷體" pitchFamily="65" charset="-120"/>
                <a:ea typeface="標楷體" pitchFamily="65" charset="-120"/>
              </a:rPr>
              <a:t>第七節	實驗設計</a:t>
            </a:r>
            <a:endParaRPr lang="fr-CA" dirty="0" smtClean="0">
              <a:latin typeface="標楷體" pitchFamily="65" charset="-120"/>
              <a:ea typeface="標楷體" pitchFamily="65" charset="-120"/>
            </a:endParaRPr>
          </a:p>
        </p:txBody>
      </p:sp>
      <p:sp>
        <p:nvSpPr>
          <p:cNvPr id="3" name="Espace réservé du contenu 2"/>
          <p:cNvSpPr>
            <a:spLocks noGrp="1"/>
          </p:cNvSpPr>
          <p:nvPr>
            <p:ph idx="1"/>
          </p:nvPr>
        </p:nvSpPr>
        <p:spPr>
          <a:xfrm>
            <a:off x="457200" y="1831975"/>
            <a:ext cx="8229600" cy="4525963"/>
          </a:xfrm>
        </p:spPr>
        <p:txBody>
          <a:bodyPr rtlCol="0">
            <a:normAutofit/>
          </a:bodyPr>
          <a:lstStyle/>
          <a:p>
            <a:pPr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研究對象</a:t>
            </a:r>
            <a:endParaRPr lang="en-US" altLang="zh-TW" dirty="0" smtClean="0">
              <a:latin typeface="標楷體" pitchFamily="65" charset="-120"/>
              <a:ea typeface="標楷體" pitchFamily="65" charset="-120"/>
            </a:endParaRPr>
          </a:p>
          <a:p>
            <a:pPr lvl="1"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本研究實驗進行，將以</a:t>
            </a:r>
            <a:r>
              <a:rPr lang="zh-TW" altLang="en-US" dirty="0" smtClean="0">
                <a:solidFill>
                  <a:srgbClr val="FF0000"/>
                </a:solidFill>
                <a:latin typeface="標楷體" pitchFamily="65" charset="-120"/>
                <a:ea typeface="標楷體" pitchFamily="65" charset="-120"/>
              </a:rPr>
              <a:t>大台指</a:t>
            </a:r>
            <a:r>
              <a:rPr lang="zh-TW" altLang="en-US" dirty="0" smtClean="0">
                <a:latin typeface="標楷體" pitchFamily="65" charset="-120"/>
                <a:ea typeface="標楷體" pitchFamily="65" charset="-120"/>
              </a:rPr>
              <a:t>的交易為例。</a:t>
            </a:r>
            <a:endParaRPr lang="en-US" altLang="zh-TW" dirty="0" smtClean="0">
              <a:latin typeface="標楷體" pitchFamily="65" charset="-120"/>
              <a:ea typeface="標楷體" pitchFamily="65" charset="-120"/>
            </a:endParaRPr>
          </a:p>
          <a:p>
            <a:pPr lvl="1" eaLnBrk="1" fontAlgn="auto" hangingPunct="1">
              <a:spcAft>
                <a:spcPts val="0"/>
              </a:spcAft>
              <a:buFont typeface="Arial" pitchFamily="34" charset="0"/>
              <a:buChar char="•"/>
              <a:defRPr/>
            </a:pPr>
            <a:endParaRPr lang="en-US" altLang="zh-TW" dirty="0" smtClean="0">
              <a:latin typeface="標楷體" pitchFamily="65" charset="-120"/>
              <a:ea typeface="標楷體" pitchFamily="65" charset="-120"/>
            </a:endParaRPr>
          </a:p>
          <a:p>
            <a:pPr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移動視窗</a:t>
            </a:r>
            <a:endParaRPr lang="en-US" altLang="zh-TW" dirty="0" smtClean="0">
              <a:latin typeface="標楷體" pitchFamily="65" charset="-120"/>
              <a:ea typeface="標楷體" pitchFamily="65" charset="-120"/>
            </a:endParaRPr>
          </a:p>
          <a:p>
            <a:pPr lvl="1"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本研究採用</a:t>
            </a:r>
            <a:r>
              <a:rPr lang="zh-TW" altLang="en-US" dirty="0" smtClean="0">
                <a:solidFill>
                  <a:srgbClr val="FF0000"/>
                </a:solidFill>
                <a:latin typeface="標楷體" pitchFamily="65" charset="-120"/>
                <a:ea typeface="標楷體" pitchFamily="65" charset="-120"/>
              </a:rPr>
              <a:t>移動視窗</a:t>
            </a:r>
            <a:r>
              <a:rPr lang="zh-TW" altLang="en-US" dirty="0" smtClean="0">
                <a:latin typeface="標楷體" pitchFamily="65" charset="-120"/>
                <a:ea typeface="標楷體" pitchFamily="65" charset="-120"/>
              </a:rPr>
              <a:t>訓練和測試資料。</a:t>
            </a:r>
            <a:endParaRPr lang="en-US" altLang="zh-TW" dirty="0" smtClean="0">
              <a:latin typeface="標楷體" pitchFamily="65" charset="-120"/>
              <a:ea typeface="標楷體" pitchFamily="65" charset="-120"/>
            </a:endParaRPr>
          </a:p>
          <a:p>
            <a:pPr lvl="1"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資料期間</a:t>
            </a:r>
            <a:r>
              <a:rPr lang="en-US" altLang="zh-TW" dirty="0" smtClean="0">
                <a:latin typeface="標楷體" pitchFamily="65" charset="-120"/>
                <a:ea typeface="標楷體" pitchFamily="65" charset="-120"/>
              </a:rPr>
              <a:t>7</a:t>
            </a:r>
            <a:r>
              <a:rPr lang="zh-TW" altLang="en-US" dirty="0" smtClean="0">
                <a:latin typeface="標楷體" pitchFamily="65" charset="-120"/>
                <a:ea typeface="標楷體" pitchFamily="65" charset="-120"/>
              </a:rPr>
              <a:t>年。</a:t>
            </a:r>
            <a:endParaRPr lang="en-US" altLang="zh-TW" dirty="0" smtClean="0">
              <a:latin typeface="標楷體" pitchFamily="65" charset="-120"/>
              <a:ea typeface="標楷體" pitchFamily="65" charset="-120"/>
            </a:endParaRPr>
          </a:p>
          <a:p>
            <a:pPr lvl="1"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訓練期</a:t>
            </a:r>
            <a:r>
              <a:rPr lang="en-US" altLang="zh-TW" dirty="0" smtClean="0">
                <a:latin typeface="標楷體" pitchFamily="65" charset="-120"/>
                <a:ea typeface="標楷體" pitchFamily="65" charset="-120"/>
              </a:rPr>
              <a:t>9</a:t>
            </a:r>
            <a:r>
              <a:rPr lang="zh-TW" altLang="en-US" dirty="0" smtClean="0">
                <a:latin typeface="標楷體" pitchFamily="65" charset="-120"/>
                <a:ea typeface="標楷體" pitchFamily="65" charset="-120"/>
              </a:rPr>
              <a:t>個月，測試期</a:t>
            </a:r>
            <a:r>
              <a:rPr lang="en-US" altLang="zh-TW" dirty="0" smtClean="0">
                <a:latin typeface="標楷體" pitchFamily="65" charset="-120"/>
                <a:ea typeface="標楷體" pitchFamily="65" charset="-120"/>
              </a:rPr>
              <a:t>3</a:t>
            </a:r>
            <a:r>
              <a:rPr lang="zh-TW" altLang="en-US" dirty="0" smtClean="0">
                <a:latin typeface="標楷體" pitchFamily="65" charset="-120"/>
                <a:ea typeface="標楷體" pitchFamily="65" charset="-120"/>
              </a:rPr>
              <a:t>個月。</a:t>
            </a:r>
            <a:endParaRPr lang="en-US" altLang="zh-TW" dirty="0" smtClean="0">
              <a:latin typeface="標楷體" pitchFamily="65" charset="-120"/>
              <a:ea typeface="標楷體" pitchFamily="65" charset="-120"/>
            </a:endParaRPr>
          </a:p>
          <a:p>
            <a:pPr lvl="1"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一次移動</a:t>
            </a:r>
            <a:r>
              <a:rPr lang="en-US" altLang="zh-TW" dirty="0" smtClean="0">
                <a:latin typeface="標楷體" pitchFamily="65" charset="-120"/>
                <a:ea typeface="標楷體" pitchFamily="65" charset="-120"/>
              </a:rPr>
              <a:t>3</a:t>
            </a:r>
            <a:r>
              <a:rPr lang="zh-TW" altLang="en-US" dirty="0" smtClean="0">
                <a:latin typeface="標楷體" pitchFamily="65" charset="-120"/>
                <a:ea typeface="標楷體" pitchFamily="65" charset="-120"/>
              </a:rPr>
              <a:t>個月，共有</a:t>
            </a:r>
            <a:r>
              <a:rPr lang="en-US" altLang="zh-TW" dirty="0" smtClean="0">
                <a:latin typeface="標楷體" pitchFamily="65" charset="-120"/>
                <a:ea typeface="標楷體" pitchFamily="65" charset="-120"/>
              </a:rPr>
              <a:t>24</a:t>
            </a:r>
            <a:r>
              <a:rPr lang="zh-TW" altLang="en-US" dirty="0" smtClean="0">
                <a:latin typeface="標楷體" pitchFamily="65" charset="-120"/>
                <a:ea typeface="標楷體" pitchFamily="65" charset="-120"/>
              </a:rPr>
              <a:t>個移動視窗。</a:t>
            </a:r>
            <a:endParaRPr lang="en-US" altLang="zh-TW" dirty="0" smtClean="0">
              <a:latin typeface="標楷體" pitchFamily="65" charset="-120"/>
              <a:ea typeface="標楷體" pitchFamily="65" charset="-120"/>
            </a:endParaRPr>
          </a:p>
          <a:p>
            <a:pPr eaLnBrk="1" fontAlgn="auto" hangingPunct="1">
              <a:spcAft>
                <a:spcPts val="0"/>
              </a:spcAft>
              <a:buNone/>
              <a:defRPr/>
            </a:pPr>
            <a:endParaRPr lang="fr-CA" dirty="0" smtClean="0">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zh-TW" altLang="en-US" dirty="0" smtClean="0">
                <a:latin typeface="標楷體" pitchFamily="65" charset="-120"/>
                <a:ea typeface="標楷體" pitchFamily="65" charset="-120"/>
              </a:rPr>
              <a:t>第七節	實驗設計</a:t>
            </a:r>
            <a:endParaRPr lang="fr-CA" dirty="0" smtClean="0">
              <a:latin typeface="標楷體" pitchFamily="65" charset="-120"/>
              <a:ea typeface="標楷體" pitchFamily="65" charset="-120"/>
            </a:endParaRPr>
          </a:p>
        </p:txBody>
      </p:sp>
      <p:sp>
        <p:nvSpPr>
          <p:cNvPr id="3" name="Espace réservé du contenu 2"/>
          <p:cNvSpPr>
            <a:spLocks noGrp="1"/>
          </p:cNvSpPr>
          <p:nvPr>
            <p:ph idx="1"/>
          </p:nvPr>
        </p:nvSpPr>
        <p:spPr>
          <a:xfrm>
            <a:off x="457200" y="1831975"/>
            <a:ext cx="8229600" cy="4525963"/>
          </a:xfrm>
        </p:spPr>
        <p:txBody>
          <a:bodyPr rtlCol="0">
            <a:normAutofit/>
          </a:bodyPr>
          <a:lstStyle/>
          <a:p>
            <a:pPr eaLnBrk="1" fontAlgn="auto" hangingPunct="1">
              <a:spcAft>
                <a:spcPts val="0"/>
              </a:spcAft>
              <a:buFont typeface="Arial" pitchFamily="34" charset="0"/>
              <a:buChar char="•"/>
              <a:defRPr/>
            </a:pPr>
            <a:r>
              <a:rPr lang="zh-TW" altLang="en-US" sz="2800" dirty="0" smtClean="0">
                <a:latin typeface="標楷體" pitchFamily="65" charset="-120"/>
                <a:ea typeface="標楷體" pitchFamily="65" charset="-120"/>
              </a:rPr>
              <a:t>實驗一：驗證</a:t>
            </a:r>
            <a:r>
              <a:rPr lang="zh-TW" altLang="en-US" sz="2800" dirty="0" smtClean="0">
                <a:solidFill>
                  <a:srgbClr val="FF0000"/>
                </a:solidFill>
                <a:latin typeface="標楷體" pitchFamily="65" charset="-120"/>
                <a:ea typeface="標楷體" pitchFamily="65" charset="-120"/>
              </a:rPr>
              <a:t>指標模糊化</a:t>
            </a:r>
            <a:r>
              <a:rPr lang="zh-TW" altLang="en-US" sz="2800" dirty="0" smtClean="0">
                <a:latin typeface="標楷體" pitchFamily="65" charset="-120"/>
                <a:ea typeface="標楷體" pitchFamily="65" charset="-120"/>
              </a:rPr>
              <a:t>的有效性。</a:t>
            </a:r>
            <a:endParaRPr lang="en-US" altLang="zh-TW" sz="2800" dirty="0" smtClean="0">
              <a:latin typeface="標楷體" pitchFamily="65" charset="-120"/>
              <a:ea typeface="標楷體" pitchFamily="65" charset="-120"/>
            </a:endParaRPr>
          </a:p>
          <a:p>
            <a:pPr eaLnBrk="1" fontAlgn="auto" hangingPunct="1">
              <a:spcAft>
                <a:spcPts val="0"/>
              </a:spcAft>
              <a:buFont typeface="Arial" pitchFamily="34" charset="0"/>
              <a:buChar char="•"/>
              <a:defRPr/>
            </a:pPr>
            <a:endParaRPr lang="en-US" dirty="0" smtClean="0">
              <a:latin typeface="標楷體" pitchFamily="65" charset="-120"/>
              <a:ea typeface="標楷體" pitchFamily="65" charset="-120"/>
            </a:endParaRPr>
          </a:p>
          <a:p>
            <a:pPr eaLnBrk="1" fontAlgn="auto" hangingPunct="1">
              <a:spcAft>
                <a:spcPts val="0"/>
              </a:spcAft>
              <a:buFont typeface="Arial" pitchFamily="34" charset="0"/>
              <a:buChar char="•"/>
              <a:defRPr/>
            </a:pPr>
            <a:endParaRPr lang="en-US" dirty="0" smtClean="0">
              <a:latin typeface="標楷體" pitchFamily="65" charset="-120"/>
              <a:ea typeface="標楷體" pitchFamily="65" charset="-120"/>
            </a:endParaRPr>
          </a:p>
          <a:p>
            <a:pPr eaLnBrk="1" fontAlgn="auto" hangingPunct="1">
              <a:spcAft>
                <a:spcPts val="0"/>
              </a:spcAft>
              <a:buFont typeface="Arial" pitchFamily="34" charset="0"/>
              <a:buChar char="•"/>
              <a:defRPr/>
            </a:pPr>
            <a:endParaRPr lang="en-US" dirty="0" smtClean="0">
              <a:latin typeface="標楷體" pitchFamily="65" charset="-120"/>
              <a:ea typeface="標楷體" pitchFamily="65" charset="-120"/>
            </a:endParaRPr>
          </a:p>
          <a:p>
            <a:pPr eaLnBrk="1" fontAlgn="auto" hangingPunct="1">
              <a:spcAft>
                <a:spcPts val="0"/>
              </a:spcAft>
              <a:buFont typeface="Arial" pitchFamily="34" charset="0"/>
              <a:buChar char="•"/>
              <a:defRPr/>
            </a:pPr>
            <a:r>
              <a:rPr lang="zh-TW" altLang="en-US" sz="2800" dirty="0" smtClean="0">
                <a:latin typeface="標楷體" pitchFamily="65" charset="-120"/>
                <a:ea typeface="標楷體" pitchFamily="65" charset="-120"/>
              </a:rPr>
              <a:t>實驗二：驗證</a:t>
            </a:r>
            <a:r>
              <a:rPr lang="zh-TW" altLang="en-US" sz="2800" dirty="0" smtClean="0">
                <a:solidFill>
                  <a:srgbClr val="FF0000"/>
                </a:solidFill>
                <a:latin typeface="標楷體" pitchFamily="65" charset="-120"/>
                <a:ea typeface="標楷體" pitchFamily="65" charset="-120"/>
              </a:rPr>
              <a:t>動態天期指標</a:t>
            </a:r>
            <a:r>
              <a:rPr lang="zh-TW" altLang="en-US" sz="2800" dirty="0" smtClean="0">
                <a:latin typeface="標楷體" pitchFamily="65" charset="-120"/>
                <a:ea typeface="標楷體" pitchFamily="65" charset="-120"/>
              </a:rPr>
              <a:t>的有效性。</a:t>
            </a:r>
            <a:endParaRPr lang="fr-CA" sz="2800" dirty="0" smtClean="0">
              <a:latin typeface="標楷體" pitchFamily="65" charset="-120"/>
              <a:ea typeface="標楷體" pitchFamily="65" charset="-120"/>
            </a:endParaRPr>
          </a:p>
        </p:txBody>
      </p:sp>
      <p:pic>
        <p:nvPicPr>
          <p:cNvPr id="6" name="圖片 5"/>
          <p:cNvPicPr/>
          <p:nvPr/>
        </p:nvPicPr>
        <p:blipFill>
          <a:blip r:embed="rId3">
            <a:extLst>
              <a:ext uri="{28A0092B-C50C-407E-A947-70E740481C1C}">
                <a14:useLocalDpi xmlns:a14="http://schemas.microsoft.com/office/drawing/2010/main" xmlns="" val="0"/>
              </a:ext>
            </a:extLst>
          </a:blip>
          <a:srcRect/>
          <a:stretch>
            <a:fillRect/>
          </a:stretch>
        </p:blipFill>
        <p:spPr bwMode="auto">
          <a:xfrm>
            <a:off x="1214414" y="2428868"/>
            <a:ext cx="6572296" cy="1595971"/>
          </a:xfrm>
          <a:prstGeom prst="rect">
            <a:avLst/>
          </a:prstGeom>
          <a:noFill/>
          <a:ln>
            <a:noFill/>
          </a:ln>
        </p:spPr>
      </p:pic>
      <p:pic>
        <p:nvPicPr>
          <p:cNvPr id="7" name="圖片 6"/>
          <p:cNvPicPr/>
          <p:nvPr/>
        </p:nvPicPr>
        <p:blipFill>
          <a:blip r:embed="rId4">
            <a:extLst>
              <a:ext uri="{28A0092B-C50C-407E-A947-70E740481C1C}">
                <a14:useLocalDpi xmlns:a14="http://schemas.microsoft.com/office/drawing/2010/main" xmlns="" val="0"/>
              </a:ext>
            </a:extLst>
          </a:blip>
          <a:srcRect/>
          <a:stretch>
            <a:fillRect/>
          </a:stretch>
        </p:blipFill>
        <p:spPr bwMode="auto">
          <a:xfrm>
            <a:off x="1206476" y="4738698"/>
            <a:ext cx="6602517" cy="1643074"/>
          </a:xfrm>
          <a:prstGeom prst="rect">
            <a:avLst/>
          </a:prstGeom>
          <a:noFill/>
          <a:ln>
            <a:noFill/>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zh-TW" altLang="en-US" dirty="0" smtClean="0">
                <a:latin typeface="標楷體" pitchFamily="65" charset="-120"/>
                <a:ea typeface="標楷體" pitchFamily="65" charset="-120"/>
              </a:rPr>
              <a:t>第七節	實驗設計</a:t>
            </a:r>
            <a:endParaRPr lang="fr-CA" dirty="0" smtClean="0">
              <a:latin typeface="標楷體" pitchFamily="65" charset="-120"/>
              <a:ea typeface="標楷體" pitchFamily="65" charset="-120"/>
            </a:endParaRPr>
          </a:p>
        </p:txBody>
      </p:sp>
      <p:sp>
        <p:nvSpPr>
          <p:cNvPr id="5" name="Espace réservé du contenu 2"/>
          <p:cNvSpPr>
            <a:spLocks noGrp="1"/>
          </p:cNvSpPr>
          <p:nvPr>
            <p:ph idx="1"/>
          </p:nvPr>
        </p:nvSpPr>
        <p:spPr>
          <a:xfrm>
            <a:off x="457200" y="1831975"/>
            <a:ext cx="8229600" cy="4525963"/>
          </a:xfrm>
        </p:spPr>
        <p:txBody>
          <a:bodyPr rtlCol="0">
            <a:normAutofit/>
          </a:bodyPr>
          <a:lstStyle/>
          <a:p>
            <a:pPr eaLnBrk="1" fontAlgn="auto" hangingPunct="1">
              <a:spcAft>
                <a:spcPts val="0"/>
              </a:spcAft>
              <a:buFont typeface="Arial" pitchFamily="34" charset="0"/>
              <a:buChar char="•"/>
              <a:defRPr/>
            </a:pPr>
            <a:r>
              <a:rPr lang="zh-TW" altLang="en-US" sz="2800" dirty="0" smtClean="0">
                <a:latin typeface="標楷體" pitchFamily="65" charset="-120"/>
                <a:ea typeface="標楷體" pitchFamily="65" charset="-120"/>
              </a:rPr>
              <a:t>實驗三：驗證</a:t>
            </a:r>
            <a:r>
              <a:rPr lang="en-US" altLang="zh-TW" sz="2800" dirty="0" smtClean="0">
                <a:solidFill>
                  <a:srgbClr val="FF0000"/>
                </a:solidFill>
                <a:latin typeface="標楷體" pitchFamily="65" charset="-120"/>
                <a:ea typeface="標楷體" pitchFamily="65" charset="-120"/>
              </a:rPr>
              <a:t>GEP</a:t>
            </a:r>
            <a:r>
              <a:rPr lang="zh-TW" altLang="en-US" sz="2800" dirty="0" smtClean="0">
                <a:solidFill>
                  <a:srgbClr val="FF0000"/>
                </a:solidFill>
                <a:latin typeface="標楷體" pitchFamily="65" charset="-120"/>
                <a:ea typeface="標楷體" pitchFamily="65" charset="-120"/>
              </a:rPr>
              <a:t>資金配置</a:t>
            </a:r>
            <a:r>
              <a:rPr lang="zh-TW" altLang="en-US" sz="2800" dirty="0" smtClean="0">
                <a:latin typeface="標楷體" pitchFamily="65" charset="-120"/>
                <a:ea typeface="標楷體" pitchFamily="65" charset="-120"/>
              </a:rPr>
              <a:t>的有效性。</a:t>
            </a:r>
            <a:endParaRPr lang="en-US" altLang="zh-TW" sz="2800" dirty="0" smtClean="0">
              <a:latin typeface="標楷體" pitchFamily="65" charset="-120"/>
              <a:ea typeface="標楷體" pitchFamily="65" charset="-120"/>
            </a:endParaRPr>
          </a:p>
          <a:p>
            <a:pPr eaLnBrk="1" fontAlgn="auto" hangingPunct="1">
              <a:spcAft>
                <a:spcPts val="0"/>
              </a:spcAft>
              <a:buFont typeface="Arial" pitchFamily="34" charset="0"/>
              <a:buChar char="•"/>
              <a:defRPr/>
            </a:pPr>
            <a:endParaRPr lang="en-US" dirty="0" smtClean="0">
              <a:latin typeface="標楷體" pitchFamily="65" charset="-120"/>
              <a:ea typeface="標楷體" pitchFamily="65" charset="-120"/>
            </a:endParaRPr>
          </a:p>
          <a:p>
            <a:pPr eaLnBrk="1" fontAlgn="auto" hangingPunct="1">
              <a:spcAft>
                <a:spcPts val="0"/>
              </a:spcAft>
              <a:buFont typeface="Arial" pitchFamily="34" charset="0"/>
              <a:buChar char="•"/>
              <a:defRPr/>
            </a:pPr>
            <a:endParaRPr lang="en-US" dirty="0" smtClean="0">
              <a:latin typeface="標楷體" pitchFamily="65" charset="-120"/>
              <a:ea typeface="標楷體" pitchFamily="65" charset="-120"/>
            </a:endParaRPr>
          </a:p>
          <a:p>
            <a:pPr eaLnBrk="1" fontAlgn="auto" hangingPunct="1">
              <a:spcAft>
                <a:spcPts val="0"/>
              </a:spcAft>
              <a:buFont typeface="Arial" pitchFamily="34" charset="0"/>
              <a:buChar char="•"/>
              <a:defRPr/>
            </a:pPr>
            <a:endParaRPr lang="en-US" dirty="0" smtClean="0">
              <a:latin typeface="標楷體" pitchFamily="65" charset="-120"/>
              <a:ea typeface="標楷體" pitchFamily="65" charset="-120"/>
            </a:endParaRPr>
          </a:p>
          <a:p>
            <a:pPr eaLnBrk="1" fontAlgn="auto" hangingPunct="1">
              <a:spcAft>
                <a:spcPts val="0"/>
              </a:spcAft>
              <a:buFont typeface="Arial" pitchFamily="34" charset="0"/>
              <a:buChar char="•"/>
              <a:defRPr/>
            </a:pPr>
            <a:r>
              <a:rPr lang="zh-TW" altLang="en-US" sz="2800" dirty="0" smtClean="0">
                <a:latin typeface="標楷體" pitchFamily="65" charset="-120"/>
                <a:ea typeface="標楷體" pitchFamily="65" charset="-120"/>
              </a:rPr>
              <a:t>實驗四：驗證使用</a:t>
            </a:r>
            <a:r>
              <a:rPr lang="zh-TW" altLang="en-US" sz="2800" dirty="0" smtClean="0">
                <a:solidFill>
                  <a:srgbClr val="FF0000"/>
                </a:solidFill>
                <a:latin typeface="標楷體" pitchFamily="65" charset="-120"/>
                <a:ea typeface="標楷體" pitchFamily="65" charset="-120"/>
              </a:rPr>
              <a:t>籌碼指標</a:t>
            </a:r>
            <a:r>
              <a:rPr lang="zh-TW" altLang="en-US" sz="2800" dirty="0" smtClean="0">
                <a:latin typeface="標楷體" pitchFamily="65" charset="-120"/>
                <a:ea typeface="標楷體" pitchFamily="65" charset="-120"/>
              </a:rPr>
              <a:t>進行</a:t>
            </a:r>
            <a:r>
              <a:rPr lang="zh-TW" altLang="en-US" sz="2800" dirty="0" smtClean="0">
                <a:solidFill>
                  <a:srgbClr val="FF0000"/>
                </a:solidFill>
                <a:latin typeface="標楷體" pitchFamily="65" charset="-120"/>
                <a:ea typeface="標楷體" pitchFamily="65" charset="-120"/>
              </a:rPr>
              <a:t>加減碼</a:t>
            </a:r>
            <a:r>
              <a:rPr lang="zh-TW" altLang="en-US" sz="2800" dirty="0" smtClean="0">
                <a:latin typeface="標楷體" pitchFamily="65" charset="-120"/>
                <a:ea typeface="標楷體" pitchFamily="65" charset="-120"/>
              </a:rPr>
              <a:t>的有效性。</a:t>
            </a:r>
            <a:endParaRPr lang="fr-CA" sz="2800" dirty="0" smtClean="0">
              <a:latin typeface="標楷體" pitchFamily="65" charset="-120"/>
              <a:ea typeface="標楷體" pitchFamily="65" charset="-120"/>
            </a:endParaRPr>
          </a:p>
        </p:txBody>
      </p:sp>
      <p:pic>
        <p:nvPicPr>
          <p:cNvPr id="8" name="圖片 7"/>
          <p:cNvPicPr/>
          <p:nvPr/>
        </p:nvPicPr>
        <p:blipFill>
          <a:blip r:embed="rId3">
            <a:extLst>
              <a:ext uri="{28A0092B-C50C-407E-A947-70E740481C1C}">
                <a14:useLocalDpi xmlns:a14="http://schemas.microsoft.com/office/drawing/2010/main" xmlns="" val="0"/>
              </a:ext>
            </a:extLst>
          </a:blip>
          <a:srcRect/>
          <a:stretch>
            <a:fillRect/>
          </a:stretch>
        </p:blipFill>
        <p:spPr bwMode="auto">
          <a:xfrm>
            <a:off x="1500166" y="2428868"/>
            <a:ext cx="6392808" cy="1571636"/>
          </a:xfrm>
          <a:prstGeom prst="rect">
            <a:avLst/>
          </a:prstGeom>
          <a:noFill/>
          <a:ln>
            <a:noFill/>
          </a:ln>
        </p:spPr>
      </p:pic>
      <p:pic>
        <p:nvPicPr>
          <p:cNvPr id="9" name="圖片 8"/>
          <p:cNvPicPr/>
          <p:nvPr/>
        </p:nvPicPr>
        <p:blipFill>
          <a:blip r:embed="rId4">
            <a:extLst>
              <a:ext uri="{28A0092B-C50C-407E-A947-70E740481C1C}">
                <a14:useLocalDpi xmlns:a14="http://schemas.microsoft.com/office/drawing/2010/main" xmlns="" val="0"/>
              </a:ext>
            </a:extLst>
          </a:blip>
          <a:srcRect/>
          <a:stretch>
            <a:fillRect/>
          </a:stretch>
        </p:blipFill>
        <p:spPr bwMode="auto">
          <a:xfrm>
            <a:off x="1462066" y="4694246"/>
            <a:ext cx="6468208" cy="2049071"/>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14" name="群組 13"/>
          <p:cNvGrpSpPr/>
          <p:nvPr/>
        </p:nvGrpSpPr>
        <p:grpSpPr>
          <a:xfrm>
            <a:off x="285720" y="2500306"/>
            <a:ext cx="6286544" cy="3429024"/>
            <a:chOff x="285720" y="2000240"/>
            <a:chExt cx="6286544" cy="3429024"/>
          </a:xfrm>
        </p:grpSpPr>
        <p:sp>
          <p:nvSpPr>
            <p:cNvPr id="10" name="矩形 9"/>
            <p:cNvSpPr/>
            <p:nvPr/>
          </p:nvSpPr>
          <p:spPr>
            <a:xfrm>
              <a:off x="285720" y="2000240"/>
              <a:ext cx="6286544" cy="34290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sp>
          <p:nvSpPr>
            <p:cNvPr id="12" name="文字方塊 11"/>
            <p:cNvSpPr txBox="1"/>
            <p:nvPr/>
          </p:nvSpPr>
          <p:spPr>
            <a:xfrm>
              <a:off x="357158" y="2071678"/>
              <a:ext cx="697627" cy="400110"/>
            </a:xfrm>
            <a:prstGeom prst="rect">
              <a:avLst/>
            </a:prstGeom>
            <a:noFill/>
          </p:spPr>
          <p:txBody>
            <a:bodyPr wrap="none" rtlCol="0">
              <a:spAutoFit/>
            </a:bodyPr>
            <a:lstStyle/>
            <a:p>
              <a:r>
                <a:rPr lang="zh-TW" altLang="en-US" sz="2000" b="1" dirty="0" smtClean="0">
                  <a:latin typeface="標楷體" pitchFamily="65" charset="-120"/>
                  <a:ea typeface="標楷體" pitchFamily="65" charset="-120"/>
                </a:rPr>
                <a:t>系統</a:t>
              </a:r>
              <a:endParaRPr lang="zh-TW" altLang="en-US" sz="2000" b="1" dirty="0">
                <a:latin typeface="標楷體" pitchFamily="65" charset="-120"/>
                <a:ea typeface="標楷體" pitchFamily="65" charset="-120"/>
              </a:endParaRPr>
            </a:p>
          </p:txBody>
        </p:sp>
      </p:grpSp>
      <p:sp>
        <p:nvSpPr>
          <p:cNvPr id="2" name="Titre 1"/>
          <p:cNvSpPr>
            <a:spLocks noGrp="1"/>
          </p:cNvSpPr>
          <p:nvPr>
            <p:ph type="title"/>
          </p:nvPr>
        </p:nvSpPr>
        <p:spPr/>
        <p:txBody>
          <a:bodyPr rtlCol="0">
            <a:normAutofit/>
          </a:bodyPr>
          <a:lstStyle/>
          <a:p>
            <a:pPr eaLnBrk="1" fontAlgn="auto" hangingPunct="1">
              <a:spcAft>
                <a:spcPts val="0"/>
              </a:spcAft>
              <a:defRPr/>
            </a:pPr>
            <a:r>
              <a:rPr lang="zh-TW" altLang="en-US" dirty="0" smtClean="0">
                <a:latin typeface="標楷體" pitchFamily="65" charset="-120"/>
                <a:ea typeface="標楷體" pitchFamily="65" charset="-120"/>
              </a:rPr>
              <a:t> 第一節 研究背景與動機</a:t>
            </a:r>
            <a:endParaRPr lang="fr-CA" dirty="0" smtClean="0">
              <a:latin typeface="標楷體" pitchFamily="65" charset="-120"/>
              <a:ea typeface="標楷體" pitchFamily="65" charset="-120"/>
            </a:endParaRPr>
          </a:p>
        </p:txBody>
      </p:sp>
      <p:pic>
        <p:nvPicPr>
          <p:cNvPr id="2050" name="Picture 2"/>
          <p:cNvPicPr>
            <a:picLocks noChangeAspect="1" noChangeArrowheads="1"/>
          </p:cNvPicPr>
          <p:nvPr/>
        </p:nvPicPr>
        <p:blipFill>
          <a:blip r:embed="rId4"/>
          <a:srcRect/>
          <a:stretch>
            <a:fillRect/>
          </a:stretch>
        </p:blipFill>
        <p:spPr bwMode="auto">
          <a:xfrm>
            <a:off x="500034" y="3143248"/>
            <a:ext cx="2485622" cy="2000264"/>
          </a:xfrm>
          <a:prstGeom prst="rect">
            <a:avLst/>
          </a:prstGeom>
          <a:noFill/>
          <a:ln w="9525">
            <a:noFill/>
            <a:miter lim="800000"/>
            <a:headEnd/>
            <a:tailEnd/>
          </a:ln>
          <a:effectLst/>
        </p:spPr>
      </p:pic>
      <p:pic>
        <p:nvPicPr>
          <p:cNvPr id="2051" name="Picture 3"/>
          <p:cNvPicPr>
            <a:picLocks noChangeAspect="1" noChangeArrowheads="1"/>
          </p:cNvPicPr>
          <p:nvPr/>
        </p:nvPicPr>
        <p:blipFill>
          <a:blip r:embed="rId5"/>
          <a:srcRect/>
          <a:stretch>
            <a:fillRect/>
          </a:stretch>
        </p:blipFill>
        <p:spPr bwMode="auto">
          <a:xfrm>
            <a:off x="3929058" y="3214686"/>
            <a:ext cx="2286000" cy="2085975"/>
          </a:xfrm>
          <a:prstGeom prst="rect">
            <a:avLst/>
          </a:prstGeom>
          <a:noFill/>
          <a:ln w="9525">
            <a:noFill/>
            <a:miter lim="800000"/>
            <a:headEnd/>
            <a:tailEnd/>
          </a:ln>
          <a:effectLst/>
        </p:spPr>
      </p:pic>
      <p:sp>
        <p:nvSpPr>
          <p:cNvPr id="7" name="矩形 6"/>
          <p:cNvSpPr/>
          <p:nvPr/>
        </p:nvSpPr>
        <p:spPr>
          <a:xfrm>
            <a:off x="2980457" y="3857628"/>
            <a:ext cx="877163" cy="923330"/>
          </a:xfrm>
          <a:prstGeom prst="rect">
            <a:avLst/>
          </a:prstGeom>
          <a:noFill/>
        </p:spPr>
        <p:txBody>
          <a:bodyPr wrap="none" lIns="91440" tIns="45720" rIns="91440" bIns="45720">
            <a:spAutoFit/>
          </a:bodyPr>
          <a:lstStyle/>
          <a:p>
            <a:pPr algn="ctr"/>
            <a:r>
              <a:rPr lang="zh-TW" alt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zh-TW" alt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文字方塊 7"/>
          <p:cNvSpPr txBox="1"/>
          <p:nvPr/>
        </p:nvSpPr>
        <p:spPr>
          <a:xfrm>
            <a:off x="1142976" y="5429264"/>
            <a:ext cx="1210588" cy="400110"/>
          </a:xfrm>
          <a:prstGeom prst="rect">
            <a:avLst/>
          </a:prstGeom>
          <a:noFill/>
        </p:spPr>
        <p:txBody>
          <a:bodyPr wrap="none" rtlCol="0">
            <a:spAutoFit/>
          </a:bodyPr>
          <a:lstStyle/>
          <a:p>
            <a:r>
              <a:rPr lang="zh-TW" altLang="en-US" sz="2000" b="1" dirty="0" smtClean="0">
                <a:latin typeface="標楷體" pitchFamily="65" charset="-120"/>
                <a:ea typeface="標楷體" pitchFamily="65" charset="-120"/>
              </a:rPr>
              <a:t>運算能力</a:t>
            </a:r>
            <a:endParaRPr lang="zh-TW" altLang="en-US" sz="2000" b="1" dirty="0">
              <a:latin typeface="標楷體" pitchFamily="65" charset="-120"/>
              <a:ea typeface="標楷體" pitchFamily="65" charset="-120"/>
            </a:endParaRPr>
          </a:p>
        </p:txBody>
      </p:sp>
      <p:sp>
        <p:nvSpPr>
          <p:cNvPr id="9" name="文字方塊 8"/>
          <p:cNvSpPr txBox="1"/>
          <p:nvPr/>
        </p:nvSpPr>
        <p:spPr>
          <a:xfrm>
            <a:off x="4143372" y="5429264"/>
            <a:ext cx="1980029" cy="400110"/>
          </a:xfrm>
          <a:prstGeom prst="rect">
            <a:avLst/>
          </a:prstGeom>
          <a:noFill/>
        </p:spPr>
        <p:txBody>
          <a:bodyPr wrap="none" rtlCol="0">
            <a:spAutoFit/>
          </a:bodyPr>
          <a:lstStyle/>
          <a:p>
            <a:r>
              <a:rPr lang="zh-TW" altLang="en-US" sz="2000" b="1" dirty="0" smtClean="0">
                <a:latin typeface="標楷體" pitchFamily="65" charset="-120"/>
                <a:ea typeface="標楷體" pitchFamily="65" charset="-120"/>
              </a:rPr>
              <a:t>搜尋最佳解能力</a:t>
            </a:r>
            <a:endParaRPr lang="zh-TW" altLang="en-US" sz="2000" b="1" dirty="0">
              <a:latin typeface="標楷體" pitchFamily="65" charset="-120"/>
              <a:ea typeface="標楷體" pitchFamily="65" charset="-120"/>
            </a:endParaRPr>
          </a:p>
        </p:txBody>
      </p:sp>
      <p:sp>
        <p:nvSpPr>
          <p:cNvPr id="13" name="矩形 12"/>
          <p:cNvSpPr/>
          <p:nvPr/>
        </p:nvSpPr>
        <p:spPr>
          <a:xfrm>
            <a:off x="6643702" y="3786190"/>
            <a:ext cx="877163" cy="923330"/>
          </a:xfrm>
          <a:prstGeom prst="rect">
            <a:avLst/>
          </a:prstGeom>
          <a:noFill/>
        </p:spPr>
        <p:txBody>
          <a:bodyPr wrap="none" lIns="91440" tIns="45720" rIns="91440" bIns="45720">
            <a:spAutoFit/>
          </a:bodyPr>
          <a:lstStyle/>
          <a:p>
            <a:pPr algn="ctr"/>
            <a:r>
              <a:rPr lang="zh-TW" alt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zh-TW" alt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摺角紙張 14"/>
          <p:cNvSpPr/>
          <p:nvPr/>
        </p:nvSpPr>
        <p:spPr>
          <a:xfrm>
            <a:off x="7643834" y="3857628"/>
            <a:ext cx="1214446" cy="857256"/>
          </a:xfrm>
          <a:prstGeom prst="foldedCorne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b="1" dirty="0" smtClean="0">
                <a:latin typeface="標楷體" pitchFamily="65" charset="-120"/>
                <a:ea typeface="標楷體" pitchFamily="65" charset="-120"/>
              </a:rPr>
              <a:t>投資策略</a:t>
            </a:r>
            <a:endParaRPr lang="zh-TW" altLang="en-US" sz="2000" b="1" dirty="0">
              <a:latin typeface="標楷體" pitchFamily="65" charset="-120"/>
              <a:ea typeface="標楷體" pitchFamily="65" charset="-120"/>
            </a:endParaRPr>
          </a:p>
        </p:txBody>
      </p:sp>
      <p:sp>
        <p:nvSpPr>
          <p:cNvPr id="16" name="文字方塊 15"/>
          <p:cNvSpPr txBox="1"/>
          <p:nvPr/>
        </p:nvSpPr>
        <p:spPr>
          <a:xfrm>
            <a:off x="7358082" y="4929198"/>
            <a:ext cx="1723549" cy="400110"/>
          </a:xfrm>
          <a:prstGeom prst="rect">
            <a:avLst/>
          </a:prstGeom>
          <a:noFill/>
        </p:spPr>
        <p:txBody>
          <a:bodyPr wrap="none" rtlCol="0">
            <a:spAutoFit/>
          </a:bodyPr>
          <a:lstStyle/>
          <a:p>
            <a:r>
              <a:rPr lang="zh-TW" altLang="en-US" sz="2000" b="1" dirty="0" smtClean="0">
                <a:latin typeface="標楷體" pitchFamily="65" charset="-120"/>
                <a:ea typeface="標楷體" pitchFamily="65" charset="-120"/>
              </a:rPr>
              <a:t>獲取超額報酬</a:t>
            </a:r>
            <a:endParaRPr lang="zh-TW" altLang="en-US" sz="2000" b="1" dirty="0">
              <a:latin typeface="標楷體" pitchFamily="65" charset="-120"/>
              <a:ea typeface="標楷體" pitchFamily="65"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blinds(horizontal)">
                                      <p:cBhvr>
                                        <p:cTn id="12" dur="500"/>
                                        <p:tgtEl>
                                          <p:spTgt spid="205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par>
                                <p:cTn id="21" presetID="3" presetClass="entr" presetSubtype="10" fill="hold" nodeType="withEffect">
                                  <p:stCondLst>
                                    <p:cond delay="0"/>
                                  </p:stCondLst>
                                  <p:childTnLst>
                                    <p:set>
                                      <p:cBhvr>
                                        <p:cTn id="22" dur="1" fill="hold">
                                          <p:stCondLst>
                                            <p:cond delay="0"/>
                                          </p:stCondLst>
                                        </p:cTn>
                                        <p:tgtEl>
                                          <p:spTgt spid="2051"/>
                                        </p:tgtEl>
                                        <p:attrNameLst>
                                          <p:attrName>style.visibility</p:attrName>
                                        </p:attrNameLst>
                                      </p:cBhvr>
                                      <p:to>
                                        <p:strVal val="visible"/>
                                      </p:to>
                                    </p:set>
                                    <p:animEffect transition="in" filter="blinds(horizontal)">
                                      <p:cBhvr>
                                        <p:cTn id="23" dur="500"/>
                                        <p:tgtEl>
                                          <p:spTgt spid="2051"/>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linds(horizontal)">
                                      <p:cBhvr>
                                        <p:cTn id="34" dur="500"/>
                                        <p:tgtEl>
                                          <p:spTgt spid="1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3" grpId="0"/>
      <p:bldP spid="15" grpId="0" animBg="1"/>
      <p:bldP spid="16"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zh-TW" altLang="en-US" dirty="0" smtClean="0">
                <a:latin typeface="標楷體" pitchFamily="65" charset="-120"/>
                <a:ea typeface="標楷體" pitchFamily="65" charset="-120"/>
              </a:rPr>
              <a:t>第七節	實驗設計</a:t>
            </a:r>
            <a:endParaRPr lang="fr-CA" dirty="0" smtClean="0">
              <a:latin typeface="標楷體" pitchFamily="65" charset="-120"/>
              <a:ea typeface="標楷體" pitchFamily="65" charset="-120"/>
            </a:endParaRPr>
          </a:p>
        </p:txBody>
      </p:sp>
      <p:sp>
        <p:nvSpPr>
          <p:cNvPr id="5" name="Espace réservé du contenu 2"/>
          <p:cNvSpPr>
            <a:spLocks noGrp="1"/>
          </p:cNvSpPr>
          <p:nvPr>
            <p:ph idx="1"/>
          </p:nvPr>
        </p:nvSpPr>
        <p:spPr>
          <a:xfrm>
            <a:off x="457200" y="1831975"/>
            <a:ext cx="8229600" cy="4525963"/>
          </a:xfrm>
        </p:spPr>
        <p:txBody>
          <a:bodyPr rtlCol="0">
            <a:normAutofit/>
          </a:bodyPr>
          <a:lstStyle/>
          <a:p>
            <a:pPr eaLnBrk="1" fontAlgn="auto" hangingPunct="1">
              <a:spcAft>
                <a:spcPts val="0"/>
              </a:spcAft>
              <a:buFont typeface="Arial" pitchFamily="34" charset="0"/>
              <a:buChar char="•"/>
              <a:defRPr/>
            </a:pPr>
            <a:r>
              <a:rPr lang="zh-TW" altLang="en-US" sz="2800" dirty="0" smtClean="0">
                <a:latin typeface="標楷體" pitchFamily="65" charset="-120"/>
                <a:ea typeface="標楷體" pitchFamily="65" charset="-120"/>
              </a:rPr>
              <a:t>實驗五：驗證</a:t>
            </a:r>
            <a:r>
              <a:rPr lang="zh-TW" altLang="en-US" sz="2800" dirty="0" smtClean="0">
                <a:solidFill>
                  <a:srgbClr val="FF0000"/>
                </a:solidFill>
                <a:latin typeface="標楷體" pitchFamily="65" charset="-120"/>
                <a:ea typeface="標楷體" pitchFamily="65" charset="-120"/>
              </a:rPr>
              <a:t>停損停利策略</a:t>
            </a:r>
            <a:r>
              <a:rPr lang="zh-TW" altLang="en-US" sz="2800" dirty="0" smtClean="0">
                <a:latin typeface="標楷體" pitchFamily="65" charset="-120"/>
                <a:ea typeface="標楷體" pitchFamily="65" charset="-120"/>
              </a:rPr>
              <a:t>的有效性。</a:t>
            </a:r>
            <a:endParaRPr lang="en-US" altLang="zh-TW" sz="2800" dirty="0" smtClean="0">
              <a:latin typeface="標楷體" pitchFamily="65" charset="-120"/>
              <a:ea typeface="標楷體" pitchFamily="65" charset="-120"/>
            </a:endParaRPr>
          </a:p>
        </p:txBody>
      </p:sp>
      <p:pic>
        <p:nvPicPr>
          <p:cNvPr id="7" name="圖片 6"/>
          <p:cNvPicPr/>
          <p:nvPr/>
        </p:nvPicPr>
        <p:blipFill>
          <a:blip r:embed="rId3"/>
          <a:srcRect/>
          <a:stretch>
            <a:fillRect/>
          </a:stretch>
        </p:blipFill>
        <p:spPr bwMode="auto">
          <a:xfrm>
            <a:off x="1193667" y="2500306"/>
            <a:ext cx="6878795" cy="17145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zh-TW" altLang="en-US" dirty="0" smtClean="0">
                <a:latin typeface="標楷體" pitchFamily="65" charset="-120"/>
                <a:ea typeface="標楷體" pitchFamily="65" charset="-120"/>
              </a:rPr>
              <a:t>第八節	模型績效評估</a:t>
            </a:r>
            <a:endParaRPr lang="fr-CA" dirty="0" smtClean="0">
              <a:latin typeface="標楷體" pitchFamily="65" charset="-120"/>
              <a:ea typeface="標楷體" pitchFamily="65" charset="-120"/>
            </a:endParaRPr>
          </a:p>
        </p:txBody>
      </p:sp>
      <p:sp>
        <p:nvSpPr>
          <p:cNvPr id="5" name="Espace réservé du contenu 2"/>
          <p:cNvSpPr>
            <a:spLocks noGrp="1"/>
          </p:cNvSpPr>
          <p:nvPr>
            <p:ph idx="1"/>
          </p:nvPr>
        </p:nvSpPr>
        <p:spPr>
          <a:xfrm>
            <a:off x="457200" y="1831975"/>
            <a:ext cx="8229600" cy="4525963"/>
          </a:xfrm>
        </p:spPr>
        <p:txBody>
          <a:bodyPr rtlCol="0">
            <a:normAutofit/>
          </a:bodyPr>
          <a:lstStyle/>
          <a:p>
            <a:pPr eaLnBrk="1" fontAlgn="auto" hangingPunct="1">
              <a:spcAft>
                <a:spcPts val="0"/>
              </a:spcAft>
              <a:buFont typeface="Arial" pitchFamily="34" charset="0"/>
              <a:buChar char="•"/>
              <a:defRPr/>
            </a:pPr>
            <a:r>
              <a:rPr lang="zh-TW" altLang="en-US" sz="2800" dirty="0" smtClean="0">
                <a:latin typeface="標楷體" pitchFamily="65" charset="-120"/>
                <a:ea typeface="標楷體" pitchFamily="65" charset="-120"/>
              </a:rPr>
              <a:t>效果分析指標：包含交易次數、勝率、總獲利點數、平均獲利點數和風險報酬等五個評估指標。</a:t>
            </a:r>
            <a:endParaRPr lang="en-US" altLang="zh-TW" sz="2800" dirty="0" smtClean="0">
              <a:latin typeface="標楷體" pitchFamily="65" charset="-120"/>
              <a:ea typeface="標楷體" pitchFamily="65" charset="-120"/>
            </a:endParaRPr>
          </a:p>
          <a:p>
            <a:pPr eaLnBrk="1" fontAlgn="auto" hangingPunct="1">
              <a:spcAft>
                <a:spcPts val="0"/>
              </a:spcAft>
              <a:buFont typeface="Arial" pitchFamily="34" charset="0"/>
              <a:buChar char="•"/>
              <a:defRPr/>
            </a:pPr>
            <a:r>
              <a:rPr lang="zh-TW" altLang="en-US" sz="2800" dirty="0" smtClean="0">
                <a:latin typeface="標楷體" pitchFamily="65" charset="-120"/>
                <a:ea typeface="標楷體" pitchFamily="65" charset="-120"/>
              </a:rPr>
              <a:t>本研究會透過加權計算的方式，按照指標的重要性給予權重分配，使得兩模型間得以直接進行比較。</a:t>
            </a:r>
            <a:endParaRPr lang="en-US" altLang="zh-TW" sz="2800" dirty="0" smtClean="0">
              <a:latin typeface="標楷體" pitchFamily="65" charset="-120"/>
              <a:ea typeface="標楷體" pitchFamily="65" charset="-120"/>
            </a:endParaRPr>
          </a:p>
        </p:txBody>
      </p:sp>
      <p:graphicFrame>
        <p:nvGraphicFramePr>
          <p:cNvPr id="6" name="表格 5"/>
          <p:cNvGraphicFramePr>
            <a:graphicFrameLocks noGrp="1"/>
          </p:cNvGraphicFramePr>
          <p:nvPr/>
        </p:nvGraphicFramePr>
        <p:xfrm>
          <a:off x="2786050" y="4214818"/>
          <a:ext cx="3551891" cy="2286000"/>
        </p:xfrm>
        <a:graphic>
          <a:graphicData uri="http://schemas.openxmlformats.org/drawingml/2006/table">
            <a:tbl>
              <a:tblPr/>
              <a:tblGrid>
                <a:gridCol w="2404599"/>
                <a:gridCol w="1147292"/>
              </a:tblGrid>
              <a:tr h="377192">
                <a:tc>
                  <a:txBody>
                    <a:bodyPr/>
                    <a:lstStyle/>
                    <a:p>
                      <a:pPr algn="ctr">
                        <a:spcAft>
                          <a:spcPts val="0"/>
                        </a:spcAft>
                      </a:pPr>
                      <a:r>
                        <a:rPr lang="zh-TW" sz="2500" kern="100" dirty="0">
                          <a:latin typeface="Calibri"/>
                          <a:ea typeface="標楷體"/>
                          <a:cs typeface="Times New Roman"/>
                        </a:rPr>
                        <a:t>評估指標</a:t>
                      </a:r>
                      <a:endParaRPr lang="zh-TW" sz="2500" kern="100" dirty="0">
                        <a:latin typeface="Calibri"/>
                        <a:ea typeface="新細明體"/>
                        <a:cs typeface="Times New Roman"/>
                      </a:endParaRPr>
                    </a:p>
                  </a:txBody>
                  <a:tcPr marL="141447" marR="1414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zh-TW" sz="2500" kern="100" dirty="0">
                          <a:latin typeface="Calibri"/>
                          <a:ea typeface="標楷體"/>
                          <a:cs typeface="Times New Roman"/>
                        </a:rPr>
                        <a:t>權重</a:t>
                      </a:r>
                      <a:endParaRPr lang="zh-TW" sz="2500" kern="100" dirty="0">
                        <a:latin typeface="Calibri"/>
                        <a:ea typeface="新細明體"/>
                        <a:cs typeface="Times New Roman"/>
                      </a:endParaRPr>
                    </a:p>
                  </a:txBody>
                  <a:tcPr marL="141447" marR="1414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FBFBF"/>
                    </a:solidFill>
                  </a:tcPr>
                </a:tc>
              </a:tr>
              <a:tr h="377192">
                <a:tc>
                  <a:txBody>
                    <a:bodyPr/>
                    <a:lstStyle/>
                    <a:p>
                      <a:pPr algn="ctr">
                        <a:spcAft>
                          <a:spcPts val="0"/>
                        </a:spcAft>
                      </a:pPr>
                      <a:r>
                        <a:rPr lang="zh-TW" sz="2500" kern="100">
                          <a:latin typeface="Calibri"/>
                          <a:ea typeface="標楷體"/>
                          <a:cs typeface="Times New Roman"/>
                        </a:rPr>
                        <a:t>交易次數</a:t>
                      </a:r>
                      <a:endParaRPr lang="zh-TW" sz="2500" kern="100">
                        <a:latin typeface="Calibri"/>
                        <a:ea typeface="新細明體"/>
                        <a:cs typeface="Times New Roman"/>
                      </a:endParaRPr>
                    </a:p>
                  </a:txBody>
                  <a:tcPr marL="141447" marR="1414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500" kern="100">
                          <a:latin typeface="標楷體"/>
                          <a:ea typeface="新細明體"/>
                          <a:cs typeface="Times New Roman"/>
                        </a:rPr>
                        <a:t>0.1</a:t>
                      </a:r>
                      <a:endParaRPr lang="zh-TW" sz="2500" kern="100">
                        <a:latin typeface="Calibri"/>
                        <a:ea typeface="新細明體"/>
                        <a:cs typeface="Times New Roman"/>
                      </a:endParaRPr>
                    </a:p>
                  </a:txBody>
                  <a:tcPr marL="141447" marR="1414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7192">
                <a:tc>
                  <a:txBody>
                    <a:bodyPr/>
                    <a:lstStyle/>
                    <a:p>
                      <a:pPr algn="ctr">
                        <a:spcAft>
                          <a:spcPts val="0"/>
                        </a:spcAft>
                      </a:pPr>
                      <a:r>
                        <a:rPr lang="zh-TW" sz="2500" kern="100">
                          <a:latin typeface="Calibri"/>
                          <a:ea typeface="標楷體"/>
                          <a:cs typeface="Times New Roman"/>
                        </a:rPr>
                        <a:t>勝率</a:t>
                      </a:r>
                      <a:endParaRPr lang="zh-TW" sz="2500" kern="100">
                        <a:latin typeface="Calibri"/>
                        <a:ea typeface="新細明體"/>
                        <a:cs typeface="Times New Roman"/>
                      </a:endParaRPr>
                    </a:p>
                  </a:txBody>
                  <a:tcPr marL="141447" marR="1414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500" kern="100">
                          <a:latin typeface="標楷體"/>
                          <a:ea typeface="新細明體"/>
                          <a:cs typeface="Times New Roman"/>
                        </a:rPr>
                        <a:t>0.2</a:t>
                      </a:r>
                      <a:endParaRPr lang="zh-TW" sz="2500" kern="100">
                        <a:latin typeface="Calibri"/>
                        <a:ea typeface="新細明體"/>
                        <a:cs typeface="Times New Roman"/>
                      </a:endParaRPr>
                    </a:p>
                  </a:txBody>
                  <a:tcPr marL="141447" marR="1414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7192">
                <a:tc>
                  <a:txBody>
                    <a:bodyPr/>
                    <a:lstStyle/>
                    <a:p>
                      <a:pPr algn="ctr">
                        <a:spcAft>
                          <a:spcPts val="0"/>
                        </a:spcAft>
                      </a:pPr>
                      <a:r>
                        <a:rPr lang="zh-TW" sz="2500" kern="100">
                          <a:latin typeface="Calibri"/>
                          <a:ea typeface="標楷體"/>
                          <a:cs typeface="Times New Roman"/>
                        </a:rPr>
                        <a:t>總獲利點數</a:t>
                      </a:r>
                      <a:endParaRPr lang="zh-TW" sz="2500" kern="100">
                        <a:latin typeface="Calibri"/>
                        <a:ea typeface="新細明體"/>
                        <a:cs typeface="Times New Roman"/>
                      </a:endParaRPr>
                    </a:p>
                  </a:txBody>
                  <a:tcPr marL="141447" marR="1414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500" kern="100">
                          <a:latin typeface="標楷體"/>
                          <a:ea typeface="新細明體"/>
                          <a:cs typeface="Times New Roman"/>
                        </a:rPr>
                        <a:t>0.1</a:t>
                      </a:r>
                      <a:endParaRPr lang="zh-TW" sz="2500" kern="100">
                        <a:latin typeface="Calibri"/>
                        <a:ea typeface="新細明體"/>
                        <a:cs typeface="Times New Roman"/>
                      </a:endParaRPr>
                    </a:p>
                  </a:txBody>
                  <a:tcPr marL="141447" marR="1414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7192">
                <a:tc>
                  <a:txBody>
                    <a:bodyPr/>
                    <a:lstStyle/>
                    <a:p>
                      <a:pPr algn="ctr">
                        <a:spcAft>
                          <a:spcPts val="0"/>
                        </a:spcAft>
                      </a:pPr>
                      <a:r>
                        <a:rPr lang="zh-TW" sz="2500" kern="100">
                          <a:latin typeface="Calibri"/>
                          <a:ea typeface="標楷體"/>
                          <a:cs typeface="Times New Roman"/>
                        </a:rPr>
                        <a:t>平均獲利點數</a:t>
                      </a:r>
                      <a:endParaRPr lang="zh-TW" sz="2500" kern="100">
                        <a:latin typeface="Calibri"/>
                        <a:ea typeface="新細明體"/>
                        <a:cs typeface="Times New Roman"/>
                      </a:endParaRPr>
                    </a:p>
                  </a:txBody>
                  <a:tcPr marL="141447" marR="1414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500" kern="100">
                          <a:latin typeface="標楷體"/>
                          <a:ea typeface="新細明體"/>
                          <a:cs typeface="Times New Roman"/>
                        </a:rPr>
                        <a:t>0.2</a:t>
                      </a:r>
                      <a:endParaRPr lang="zh-TW" sz="2500" kern="100">
                        <a:latin typeface="Calibri"/>
                        <a:ea typeface="新細明體"/>
                        <a:cs typeface="Times New Roman"/>
                      </a:endParaRPr>
                    </a:p>
                  </a:txBody>
                  <a:tcPr marL="141447" marR="1414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7192">
                <a:tc>
                  <a:txBody>
                    <a:bodyPr/>
                    <a:lstStyle/>
                    <a:p>
                      <a:pPr algn="ctr">
                        <a:spcAft>
                          <a:spcPts val="0"/>
                        </a:spcAft>
                      </a:pPr>
                      <a:r>
                        <a:rPr lang="zh-TW" sz="2500" kern="100" dirty="0">
                          <a:latin typeface="Calibri"/>
                          <a:ea typeface="標楷體"/>
                          <a:cs typeface="Times New Roman"/>
                        </a:rPr>
                        <a:t>風險報酬</a:t>
                      </a:r>
                      <a:endParaRPr lang="zh-TW" sz="2500" kern="100" dirty="0">
                        <a:latin typeface="Calibri"/>
                        <a:ea typeface="新細明體"/>
                        <a:cs typeface="Times New Roman"/>
                      </a:endParaRPr>
                    </a:p>
                  </a:txBody>
                  <a:tcPr marL="141447" marR="1414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500" kern="100" dirty="0">
                          <a:latin typeface="標楷體"/>
                          <a:ea typeface="新細明體"/>
                          <a:cs typeface="Times New Roman"/>
                        </a:rPr>
                        <a:t>0.4</a:t>
                      </a:r>
                      <a:endParaRPr lang="zh-TW" sz="2500" kern="100" dirty="0">
                        <a:latin typeface="Calibri"/>
                        <a:ea typeface="新細明體"/>
                        <a:cs typeface="Times New Roman"/>
                      </a:endParaRPr>
                    </a:p>
                  </a:txBody>
                  <a:tcPr marL="141447" marR="1414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zh-TW" altLang="en-US" dirty="0" smtClean="0">
                <a:latin typeface="標楷體" pitchFamily="65" charset="-120"/>
                <a:ea typeface="標楷體" pitchFamily="65" charset="-120"/>
              </a:rPr>
              <a:t>第八節	模型績效評估</a:t>
            </a:r>
            <a:endParaRPr lang="fr-CA" dirty="0" smtClean="0">
              <a:latin typeface="標楷體" pitchFamily="65" charset="-120"/>
              <a:ea typeface="標楷體" pitchFamily="65" charset="-120"/>
            </a:endParaRPr>
          </a:p>
        </p:txBody>
      </p:sp>
      <p:sp>
        <p:nvSpPr>
          <p:cNvPr id="5" name="Espace réservé du contenu 2"/>
          <p:cNvSpPr>
            <a:spLocks noGrp="1"/>
          </p:cNvSpPr>
          <p:nvPr>
            <p:ph idx="1"/>
          </p:nvPr>
        </p:nvSpPr>
        <p:spPr>
          <a:xfrm>
            <a:off x="457200" y="1831975"/>
            <a:ext cx="8229600" cy="4525963"/>
          </a:xfrm>
        </p:spPr>
        <p:txBody>
          <a:bodyPr rtlCol="0">
            <a:normAutofit/>
          </a:bodyPr>
          <a:lstStyle/>
          <a:p>
            <a:pPr eaLnBrk="1" fontAlgn="auto" hangingPunct="1">
              <a:spcAft>
                <a:spcPts val="0"/>
              </a:spcAft>
              <a:buFont typeface="Arial" pitchFamily="34" charset="0"/>
              <a:buChar char="•"/>
              <a:defRPr/>
            </a:pPr>
            <a:r>
              <a:rPr lang="zh-TW" altLang="en-US" sz="2800" dirty="0" smtClean="0">
                <a:latin typeface="標楷體" pitchFamily="65" charset="-120"/>
                <a:ea typeface="標楷體" pitchFamily="65" charset="-120"/>
              </a:rPr>
              <a:t>穩定度分析指標：標準差。</a:t>
            </a:r>
            <a:endParaRPr lang="en-US" altLang="zh-TW" sz="2800" dirty="0" smtClean="0">
              <a:latin typeface="標楷體" pitchFamily="65" charset="-120"/>
              <a:ea typeface="標楷體" pitchFamily="65" charset="-120"/>
            </a:endParaRPr>
          </a:p>
          <a:p>
            <a:pPr eaLnBrk="1" fontAlgn="auto" hangingPunct="1">
              <a:spcAft>
                <a:spcPts val="0"/>
              </a:spcAft>
              <a:buFont typeface="Arial" pitchFamily="34" charset="0"/>
              <a:buChar char="•"/>
              <a:defRPr/>
            </a:pPr>
            <a:r>
              <a:rPr lang="zh-TW" altLang="en-US" sz="2800" dirty="0" smtClean="0">
                <a:latin typeface="標楷體" pitchFamily="65" charset="-120"/>
                <a:ea typeface="標楷體" pitchFamily="65" charset="-120"/>
              </a:rPr>
              <a:t>本研究會探討模型在</a:t>
            </a:r>
            <a:r>
              <a:rPr lang="en-US" altLang="zh-TW" sz="2800" dirty="0" smtClean="0">
                <a:latin typeface="標楷體" pitchFamily="65" charset="-120"/>
                <a:ea typeface="標楷體" pitchFamily="65" charset="-120"/>
              </a:rPr>
              <a:t>24</a:t>
            </a:r>
            <a:r>
              <a:rPr lang="zh-TW" altLang="en-US" sz="2800" dirty="0" smtClean="0">
                <a:latin typeface="標楷體" pitchFamily="65" charset="-120"/>
                <a:ea typeface="標楷體" pitchFamily="65" charset="-120"/>
              </a:rPr>
              <a:t>個移動視窗表現的一致性程度，當表現越一致代表模型穩定度較高。</a:t>
            </a:r>
            <a:endParaRPr lang="en-US" altLang="zh-TW" sz="2800" dirty="0" smtClean="0">
              <a:latin typeface="標楷體" pitchFamily="65" charset="-120"/>
              <a:ea typeface="標楷體" pitchFamily="65" charset="-120"/>
            </a:endParaRPr>
          </a:p>
        </p:txBody>
      </p:sp>
      <p:graphicFrame>
        <p:nvGraphicFramePr>
          <p:cNvPr id="4" name="表格 3"/>
          <p:cNvGraphicFramePr>
            <a:graphicFrameLocks noGrp="1"/>
          </p:cNvGraphicFramePr>
          <p:nvPr/>
        </p:nvGraphicFramePr>
        <p:xfrm>
          <a:off x="357158" y="3857628"/>
          <a:ext cx="8548374" cy="917262"/>
        </p:xfrm>
        <a:graphic>
          <a:graphicData uri="http://schemas.openxmlformats.org/drawingml/2006/table">
            <a:tbl>
              <a:tblPr/>
              <a:tblGrid>
                <a:gridCol w="1439592"/>
                <a:gridCol w="1184797"/>
                <a:gridCol w="1184797"/>
                <a:gridCol w="1184797"/>
                <a:gridCol w="1184797"/>
                <a:gridCol w="1184797"/>
                <a:gridCol w="1184797"/>
              </a:tblGrid>
              <a:tr h="305754">
                <a:tc>
                  <a:txBody>
                    <a:bodyPr/>
                    <a:lstStyle/>
                    <a:p>
                      <a:pPr algn="ctr">
                        <a:spcAft>
                          <a:spcPts val="0"/>
                        </a:spcAft>
                      </a:pPr>
                      <a:r>
                        <a:rPr lang="zh-TW" sz="2000" b="1" kern="100">
                          <a:latin typeface="Calibri"/>
                          <a:ea typeface="標楷體"/>
                          <a:cs typeface="Times New Roman"/>
                        </a:rPr>
                        <a:t>移動視窗</a:t>
                      </a:r>
                      <a:endParaRPr lang="zh-TW" sz="2000" kern="100">
                        <a:latin typeface="Calibri"/>
                        <a:ea typeface="新細明體"/>
                        <a:cs typeface="Times New Roman"/>
                      </a:endParaRPr>
                    </a:p>
                  </a:txBody>
                  <a:tcPr marL="114658" marR="1146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zh-TW" sz="2000" b="1" kern="100">
                          <a:latin typeface="Calibri"/>
                          <a:ea typeface="標楷體"/>
                          <a:cs typeface="Times New Roman"/>
                        </a:rPr>
                        <a:t>第一期</a:t>
                      </a:r>
                      <a:endParaRPr lang="zh-TW" sz="2000" kern="100">
                        <a:latin typeface="Calibri"/>
                        <a:ea typeface="新細明體"/>
                        <a:cs typeface="Times New Roman"/>
                      </a:endParaRPr>
                    </a:p>
                  </a:txBody>
                  <a:tcPr marL="114658" marR="1146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zh-TW" sz="2000" b="1" kern="100">
                          <a:latin typeface="Calibri"/>
                          <a:ea typeface="標楷體"/>
                          <a:cs typeface="Times New Roman"/>
                        </a:rPr>
                        <a:t>第二期</a:t>
                      </a:r>
                      <a:endParaRPr lang="zh-TW" sz="2000" kern="100">
                        <a:latin typeface="Calibri"/>
                        <a:ea typeface="新細明體"/>
                        <a:cs typeface="Times New Roman"/>
                      </a:endParaRPr>
                    </a:p>
                  </a:txBody>
                  <a:tcPr marL="114658" marR="1146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zh-TW" sz="2000" b="1" kern="100">
                          <a:latin typeface="Calibri"/>
                          <a:ea typeface="標楷體"/>
                          <a:cs typeface="Times New Roman"/>
                        </a:rPr>
                        <a:t>第三期</a:t>
                      </a:r>
                      <a:endParaRPr lang="zh-TW" sz="2000" kern="100">
                        <a:latin typeface="Calibri"/>
                        <a:ea typeface="新細明體"/>
                        <a:cs typeface="Times New Roman"/>
                      </a:endParaRPr>
                    </a:p>
                  </a:txBody>
                  <a:tcPr marL="114658" marR="1146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zh-TW" sz="2000" b="1" kern="100">
                          <a:latin typeface="Calibri"/>
                          <a:ea typeface="標楷體"/>
                          <a:cs typeface="Times New Roman"/>
                        </a:rPr>
                        <a:t>第四期</a:t>
                      </a:r>
                      <a:endParaRPr lang="zh-TW" sz="2000" kern="100">
                        <a:latin typeface="Calibri"/>
                        <a:ea typeface="新細明體"/>
                        <a:cs typeface="Times New Roman"/>
                      </a:endParaRPr>
                    </a:p>
                  </a:txBody>
                  <a:tcPr marL="114658" marR="1146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zh-TW" sz="2000" b="1" kern="100">
                          <a:latin typeface="Calibri"/>
                          <a:ea typeface="標楷體"/>
                          <a:cs typeface="Times New Roman"/>
                        </a:rPr>
                        <a:t>第五期</a:t>
                      </a:r>
                      <a:endParaRPr lang="zh-TW" sz="2000" kern="100">
                        <a:latin typeface="Calibri"/>
                        <a:ea typeface="新細明體"/>
                        <a:cs typeface="Times New Roman"/>
                      </a:endParaRPr>
                    </a:p>
                  </a:txBody>
                  <a:tcPr marL="114658" marR="1146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zh-TW" sz="2000" b="1" kern="100">
                          <a:latin typeface="Calibri"/>
                          <a:ea typeface="標楷體"/>
                          <a:cs typeface="Times New Roman"/>
                        </a:rPr>
                        <a:t>標準差</a:t>
                      </a:r>
                      <a:endParaRPr lang="zh-TW" sz="2000" kern="100">
                        <a:latin typeface="Calibri"/>
                        <a:ea typeface="新細明體"/>
                        <a:cs typeface="Times New Roman"/>
                      </a:endParaRPr>
                    </a:p>
                  </a:txBody>
                  <a:tcPr marL="114658" marR="1146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FBFBF"/>
                    </a:solidFill>
                  </a:tcPr>
                </a:tc>
              </a:tr>
              <a:tr h="305754">
                <a:tc>
                  <a:txBody>
                    <a:bodyPr/>
                    <a:lstStyle/>
                    <a:p>
                      <a:pPr algn="ctr">
                        <a:spcAft>
                          <a:spcPts val="0"/>
                        </a:spcAft>
                      </a:pPr>
                      <a:r>
                        <a:rPr lang="zh-TW" sz="2000" kern="100">
                          <a:latin typeface="Calibri"/>
                          <a:ea typeface="標楷體"/>
                          <a:cs typeface="Times New Roman"/>
                        </a:rPr>
                        <a:t>模型一</a:t>
                      </a:r>
                      <a:endParaRPr lang="zh-TW" sz="2000" kern="100">
                        <a:latin typeface="Calibri"/>
                        <a:ea typeface="新細明體"/>
                        <a:cs typeface="Times New Roman"/>
                      </a:endParaRPr>
                    </a:p>
                  </a:txBody>
                  <a:tcPr marL="114658" marR="1146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000" kern="100">
                          <a:latin typeface="標楷體"/>
                          <a:ea typeface="新細明體"/>
                          <a:cs typeface="Times New Roman"/>
                        </a:rPr>
                        <a:t>20.5</a:t>
                      </a:r>
                      <a:endParaRPr lang="zh-TW" sz="2000" kern="100">
                        <a:latin typeface="Calibri"/>
                        <a:ea typeface="新細明體"/>
                        <a:cs typeface="Times New Roman"/>
                      </a:endParaRPr>
                    </a:p>
                  </a:txBody>
                  <a:tcPr marL="114658" marR="1146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000" kern="100">
                          <a:latin typeface="標楷體"/>
                          <a:ea typeface="新細明體"/>
                          <a:cs typeface="Times New Roman"/>
                        </a:rPr>
                        <a:t>19.1</a:t>
                      </a:r>
                      <a:endParaRPr lang="zh-TW" sz="2000" kern="100">
                        <a:latin typeface="Calibri"/>
                        <a:ea typeface="新細明體"/>
                        <a:cs typeface="Times New Roman"/>
                      </a:endParaRPr>
                    </a:p>
                  </a:txBody>
                  <a:tcPr marL="114658" marR="1146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000" kern="100">
                          <a:latin typeface="標楷體"/>
                          <a:ea typeface="新細明體"/>
                          <a:cs typeface="Times New Roman"/>
                        </a:rPr>
                        <a:t>22.2</a:t>
                      </a:r>
                      <a:endParaRPr lang="zh-TW" sz="2000" kern="100">
                        <a:latin typeface="Calibri"/>
                        <a:ea typeface="新細明體"/>
                        <a:cs typeface="Times New Roman"/>
                      </a:endParaRPr>
                    </a:p>
                  </a:txBody>
                  <a:tcPr marL="114658" marR="1146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000" kern="100">
                          <a:latin typeface="標楷體"/>
                          <a:ea typeface="新細明體"/>
                          <a:cs typeface="Times New Roman"/>
                        </a:rPr>
                        <a:t>19.9</a:t>
                      </a:r>
                      <a:endParaRPr lang="zh-TW" sz="2000" kern="100">
                        <a:latin typeface="Calibri"/>
                        <a:ea typeface="新細明體"/>
                        <a:cs typeface="Times New Roman"/>
                      </a:endParaRPr>
                    </a:p>
                  </a:txBody>
                  <a:tcPr marL="114658" marR="1146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000" kern="100">
                          <a:latin typeface="標楷體"/>
                          <a:ea typeface="新細明體"/>
                          <a:cs typeface="Times New Roman"/>
                        </a:rPr>
                        <a:t>21.2</a:t>
                      </a:r>
                      <a:endParaRPr lang="zh-TW" sz="2000" kern="100">
                        <a:latin typeface="Calibri"/>
                        <a:ea typeface="新細明體"/>
                        <a:cs typeface="Times New Roman"/>
                      </a:endParaRPr>
                    </a:p>
                  </a:txBody>
                  <a:tcPr marL="114658" marR="1146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000" kern="100">
                          <a:latin typeface="標楷體"/>
                          <a:ea typeface="新細明體"/>
                          <a:cs typeface="Times New Roman"/>
                        </a:rPr>
                        <a:t>1.06</a:t>
                      </a:r>
                      <a:endParaRPr lang="zh-TW" sz="2000" kern="100">
                        <a:latin typeface="Calibri"/>
                        <a:ea typeface="新細明體"/>
                        <a:cs typeface="Times New Roman"/>
                      </a:endParaRPr>
                    </a:p>
                  </a:txBody>
                  <a:tcPr marL="114658" marR="1146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05754">
                <a:tc>
                  <a:txBody>
                    <a:bodyPr/>
                    <a:lstStyle/>
                    <a:p>
                      <a:pPr algn="ctr">
                        <a:spcAft>
                          <a:spcPts val="0"/>
                        </a:spcAft>
                      </a:pPr>
                      <a:r>
                        <a:rPr lang="zh-TW" sz="2000" kern="100">
                          <a:latin typeface="Calibri"/>
                          <a:ea typeface="標楷體"/>
                          <a:cs typeface="Times New Roman"/>
                        </a:rPr>
                        <a:t>模型二</a:t>
                      </a:r>
                      <a:endParaRPr lang="zh-TW" sz="2000" kern="100">
                        <a:latin typeface="Calibri"/>
                        <a:ea typeface="新細明體"/>
                        <a:cs typeface="Times New Roman"/>
                      </a:endParaRPr>
                    </a:p>
                  </a:txBody>
                  <a:tcPr marL="114658" marR="1146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000" kern="100">
                          <a:latin typeface="標楷體"/>
                          <a:ea typeface="新細明體"/>
                          <a:cs typeface="Times New Roman"/>
                        </a:rPr>
                        <a:t>15.3</a:t>
                      </a:r>
                      <a:endParaRPr lang="zh-TW" sz="2000" kern="100">
                        <a:latin typeface="Calibri"/>
                        <a:ea typeface="新細明體"/>
                        <a:cs typeface="Times New Roman"/>
                      </a:endParaRPr>
                    </a:p>
                  </a:txBody>
                  <a:tcPr marL="114658" marR="1146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000" kern="100">
                          <a:latin typeface="標楷體"/>
                          <a:ea typeface="新細明體"/>
                          <a:cs typeface="Times New Roman"/>
                        </a:rPr>
                        <a:t>21.4</a:t>
                      </a:r>
                      <a:endParaRPr lang="zh-TW" sz="2000" kern="100">
                        <a:latin typeface="Calibri"/>
                        <a:ea typeface="新細明體"/>
                        <a:cs typeface="Times New Roman"/>
                      </a:endParaRPr>
                    </a:p>
                  </a:txBody>
                  <a:tcPr marL="114658" marR="1146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000" kern="100">
                          <a:latin typeface="標楷體"/>
                          <a:ea typeface="新細明體"/>
                          <a:cs typeface="Times New Roman"/>
                        </a:rPr>
                        <a:t>23.2</a:t>
                      </a:r>
                      <a:endParaRPr lang="zh-TW" sz="2000" kern="100">
                        <a:latin typeface="Calibri"/>
                        <a:ea typeface="新細明體"/>
                        <a:cs typeface="Times New Roman"/>
                      </a:endParaRPr>
                    </a:p>
                  </a:txBody>
                  <a:tcPr marL="114658" marR="1146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000" kern="100">
                          <a:latin typeface="標楷體"/>
                          <a:ea typeface="新細明體"/>
                          <a:cs typeface="Times New Roman"/>
                        </a:rPr>
                        <a:t>12.5</a:t>
                      </a:r>
                      <a:endParaRPr lang="zh-TW" sz="2000" kern="100">
                        <a:latin typeface="Calibri"/>
                        <a:ea typeface="新細明體"/>
                        <a:cs typeface="Times New Roman"/>
                      </a:endParaRPr>
                    </a:p>
                  </a:txBody>
                  <a:tcPr marL="114658" marR="1146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000" kern="100">
                          <a:latin typeface="標楷體"/>
                          <a:ea typeface="新細明體"/>
                          <a:cs typeface="Times New Roman"/>
                        </a:rPr>
                        <a:t>19.9</a:t>
                      </a:r>
                      <a:endParaRPr lang="zh-TW" sz="2000" kern="100">
                        <a:latin typeface="Calibri"/>
                        <a:ea typeface="新細明體"/>
                        <a:cs typeface="Times New Roman"/>
                      </a:endParaRPr>
                    </a:p>
                  </a:txBody>
                  <a:tcPr marL="114658" marR="1146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000" kern="100" dirty="0">
                          <a:latin typeface="標楷體"/>
                          <a:ea typeface="新細明體"/>
                          <a:cs typeface="Times New Roman"/>
                        </a:rPr>
                        <a:t>3.97</a:t>
                      </a:r>
                      <a:endParaRPr lang="zh-TW" sz="2000" kern="100" dirty="0">
                        <a:latin typeface="Calibri"/>
                        <a:ea typeface="新細明體"/>
                        <a:cs typeface="Times New Roman"/>
                      </a:endParaRPr>
                    </a:p>
                  </a:txBody>
                  <a:tcPr marL="114658" marR="1146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071688" y="274638"/>
            <a:ext cx="6615112" cy="1143000"/>
          </a:xfrm>
        </p:spPr>
        <p:txBody>
          <a:bodyPr rtlCol="0">
            <a:normAutofit/>
          </a:bodyPr>
          <a:lstStyle/>
          <a:p>
            <a:pPr algn="l" eaLnBrk="1" fontAlgn="auto" hangingPunct="1">
              <a:spcAft>
                <a:spcPts val="0"/>
              </a:spcAft>
              <a:defRPr/>
            </a:pPr>
            <a:r>
              <a:rPr lang="zh-TW" altLang="en-US" dirty="0" smtClean="0">
                <a:latin typeface="標楷體" pitchFamily="65" charset="-120"/>
                <a:ea typeface="標楷體" pitchFamily="65" charset="-120"/>
              </a:rPr>
              <a:t>第四章 實驗結果與分析</a:t>
            </a:r>
            <a:endParaRPr lang="fr-CA" dirty="0" smtClean="0">
              <a:latin typeface="標楷體" pitchFamily="65" charset="-120"/>
              <a:ea typeface="標楷體" pitchFamily="65" charset="-120"/>
            </a:endParaRPr>
          </a:p>
        </p:txBody>
      </p:sp>
      <p:sp>
        <p:nvSpPr>
          <p:cNvPr id="3" name="Espace réservé du contenu 2"/>
          <p:cNvSpPr>
            <a:spLocks noGrp="1"/>
          </p:cNvSpPr>
          <p:nvPr>
            <p:ph idx="1"/>
          </p:nvPr>
        </p:nvSpPr>
        <p:spPr>
          <a:xfrm>
            <a:off x="2071688" y="1600200"/>
            <a:ext cx="6786592" cy="4900634"/>
          </a:xfrm>
        </p:spPr>
        <p:txBody>
          <a:bodyPr rtlCol="0">
            <a:normAutofit/>
          </a:bodyPr>
          <a:lstStyle/>
          <a:p>
            <a:pPr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第一節 指標模糊化效果測試</a:t>
            </a:r>
            <a:endParaRPr lang="en-US" altLang="zh-TW" dirty="0" smtClean="0">
              <a:latin typeface="標楷體" pitchFamily="65" charset="-120"/>
              <a:ea typeface="標楷體" pitchFamily="65" charset="-120"/>
            </a:endParaRPr>
          </a:p>
          <a:p>
            <a:pPr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第二節 動態天期指標效果測試</a:t>
            </a:r>
            <a:endParaRPr lang="en-US" altLang="zh-TW" dirty="0" smtClean="0">
              <a:latin typeface="標楷體" pitchFamily="65" charset="-120"/>
              <a:ea typeface="標楷體" pitchFamily="65" charset="-120"/>
            </a:endParaRPr>
          </a:p>
          <a:p>
            <a:pPr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第三節 </a:t>
            </a:r>
            <a:r>
              <a:rPr lang="en-US" altLang="zh-TW" dirty="0" smtClean="0">
                <a:latin typeface="標楷體" pitchFamily="65" charset="-120"/>
                <a:ea typeface="標楷體" pitchFamily="65" charset="-120"/>
              </a:rPr>
              <a:t>GEP</a:t>
            </a:r>
            <a:r>
              <a:rPr lang="zh-TW" altLang="en-US" dirty="0" smtClean="0">
                <a:latin typeface="標楷體" pitchFamily="65" charset="-120"/>
                <a:ea typeface="標楷體" pitchFamily="65" charset="-120"/>
              </a:rPr>
              <a:t>資金配置效果測試</a:t>
            </a:r>
            <a:endParaRPr lang="en-US" altLang="zh-TW" dirty="0" smtClean="0">
              <a:latin typeface="標楷體" pitchFamily="65" charset="-120"/>
              <a:ea typeface="標楷體" pitchFamily="65" charset="-120"/>
            </a:endParaRPr>
          </a:p>
          <a:p>
            <a:pPr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第四節 籌碼指標避險效果測試</a:t>
            </a:r>
            <a:endParaRPr lang="en-US" altLang="zh-TW" dirty="0" smtClean="0">
              <a:latin typeface="標楷體" pitchFamily="65" charset="-120"/>
              <a:ea typeface="標楷體" pitchFamily="65" charset="-120"/>
            </a:endParaRPr>
          </a:p>
          <a:p>
            <a:pPr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第五節 停損停利策略效果測試</a:t>
            </a:r>
            <a:endParaRPr lang="en-US" altLang="zh-TW" dirty="0" smtClean="0">
              <a:latin typeface="標楷體" pitchFamily="65" charset="-120"/>
              <a:ea typeface="標楷體" pitchFamily="65" charset="-120"/>
            </a:endParaRPr>
          </a:p>
          <a:p>
            <a:pPr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第六節 實驗綜合分析</a:t>
            </a:r>
            <a:endParaRPr lang="en-US" altLang="zh-TW" dirty="0" smtClean="0">
              <a:latin typeface="標楷體" pitchFamily="65" charset="-120"/>
              <a:ea typeface="標楷體" pitchFamily="65" charset="-120"/>
            </a:endParaRPr>
          </a:p>
          <a:p>
            <a:pPr eaLnBrk="1" fontAlgn="auto" hangingPunct="1">
              <a:spcAft>
                <a:spcPts val="0"/>
              </a:spcAft>
              <a:buFont typeface="Arial" pitchFamily="34" charset="0"/>
              <a:buChar char="•"/>
              <a:defRPr/>
            </a:pPr>
            <a:endParaRPr lang="en-US" altLang="zh-TW" dirty="0" smtClean="0">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42910" y="274638"/>
            <a:ext cx="8229600" cy="1143000"/>
          </a:xfrm>
        </p:spPr>
        <p:txBody>
          <a:bodyPr rtlCol="0">
            <a:normAutofit/>
          </a:bodyPr>
          <a:lstStyle/>
          <a:p>
            <a:pPr eaLnBrk="1" fontAlgn="auto" hangingPunct="1">
              <a:spcAft>
                <a:spcPts val="0"/>
              </a:spcAft>
              <a:defRPr/>
            </a:pPr>
            <a:r>
              <a:rPr lang="zh-TW" altLang="en-US" sz="3600" dirty="0" smtClean="0">
                <a:latin typeface="標楷體" pitchFamily="65" charset="-120"/>
                <a:ea typeface="標楷體" pitchFamily="65" charset="-120"/>
              </a:rPr>
              <a:t>第一節 指標模糊化效果測試</a:t>
            </a:r>
            <a:endParaRPr lang="en-US" altLang="zh-TW" sz="3600" dirty="0" smtClean="0">
              <a:latin typeface="標楷體" pitchFamily="65" charset="-120"/>
              <a:ea typeface="標楷體" pitchFamily="65" charset="-120"/>
            </a:endParaRPr>
          </a:p>
        </p:txBody>
      </p:sp>
      <p:sp>
        <p:nvSpPr>
          <p:cNvPr id="5" name="Espace réservé du contenu 2"/>
          <p:cNvSpPr>
            <a:spLocks noGrp="1"/>
          </p:cNvSpPr>
          <p:nvPr>
            <p:ph idx="1"/>
          </p:nvPr>
        </p:nvSpPr>
        <p:spPr>
          <a:xfrm>
            <a:off x="457200" y="1831975"/>
            <a:ext cx="8229600" cy="4525963"/>
          </a:xfrm>
        </p:spPr>
        <p:txBody>
          <a:bodyPr rtlCol="0">
            <a:normAutofit/>
          </a:bodyPr>
          <a:lstStyle/>
          <a:p>
            <a:pPr eaLnBrk="1" fontAlgn="auto" hangingPunct="1">
              <a:spcAft>
                <a:spcPts val="0"/>
              </a:spcAft>
              <a:buFont typeface="Arial" pitchFamily="34" charset="0"/>
              <a:buChar char="•"/>
              <a:defRPr/>
            </a:pPr>
            <a:r>
              <a:rPr lang="zh-TW" altLang="en-US" sz="2800" dirty="0" smtClean="0">
                <a:latin typeface="標楷體" pitchFamily="65" charset="-120"/>
                <a:ea typeface="標楷體" pitchFamily="65" charset="-120"/>
              </a:rPr>
              <a:t>在所有的評估指標中，模糊化模型的平均值和標準差皆優於未模糊化模型。</a:t>
            </a:r>
            <a:endParaRPr lang="en-US" altLang="zh-TW" sz="2800" dirty="0" smtClean="0">
              <a:latin typeface="標楷體" pitchFamily="65" charset="-120"/>
              <a:ea typeface="標楷體" pitchFamily="65" charset="-120"/>
            </a:endParaRPr>
          </a:p>
        </p:txBody>
      </p:sp>
      <p:graphicFrame>
        <p:nvGraphicFramePr>
          <p:cNvPr id="6" name="表格 5"/>
          <p:cNvGraphicFramePr>
            <a:graphicFrameLocks noGrp="1"/>
          </p:cNvGraphicFramePr>
          <p:nvPr/>
        </p:nvGraphicFramePr>
        <p:xfrm>
          <a:off x="928662" y="3000372"/>
          <a:ext cx="7331083" cy="3474720"/>
        </p:xfrm>
        <a:graphic>
          <a:graphicData uri="http://schemas.openxmlformats.org/drawingml/2006/table">
            <a:tbl>
              <a:tblPr/>
              <a:tblGrid>
                <a:gridCol w="1966437"/>
                <a:gridCol w="1966437"/>
                <a:gridCol w="1057031"/>
                <a:gridCol w="1284147"/>
                <a:gridCol w="1057031"/>
              </a:tblGrid>
              <a:tr h="285752">
                <a:tc>
                  <a:txBody>
                    <a:bodyPr/>
                    <a:lstStyle/>
                    <a:p>
                      <a:pPr algn="ctr">
                        <a:spcAft>
                          <a:spcPts val="0"/>
                        </a:spcAft>
                      </a:pPr>
                      <a:r>
                        <a:rPr lang="zh-TW" sz="1900" b="1" kern="100" dirty="0">
                          <a:latin typeface="Calibri"/>
                          <a:ea typeface="標楷體"/>
                          <a:cs typeface="Times New Roman"/>
                        </a:rPr>
                        <a:t>評估指標</a:t>
                      </a:r>
                      <a:endParaRPr lang="zh-TW" sz="1900" kern="100" dirty="0">
                        <a:latin typeface="Calibri"/>
                        <a:ea typeface="新細明體"/>
                        <a:cs typeface="Times New Roman"/>
                      </a:endParaRPr>
                    </a:p>
                  </a:txBody>
                  <a:tcPr marL="105483" marR="1054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TW" sz="1900" b="1" kern="100">
                          <a:latin typeface="Calibri"/>
                          <a:ea typeface="標楷體"/>
                          <a:cs typeface="Times New Roman"/>
                        </a:rPr>
                        <a:t>指標是否模糊化</a:t>
                      </a:r>
                      <a:endParaRPr lang="zh-TW" sz="1900" kern="10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TW" sz="1900" b="1" kern="100">
                          <a:latin typeface="Calibri"/>
                          <a:ea typeface="標楷體"/>
                          <a:cs typeface="Times New Roman"/>
                        </a:rPr>
                        <a:t>平均</a:t>
                      </a:r>
                      <a:endParaRPr lang="zh-TW" sz="1900" kern="10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TW" sz="1900" b="1" kern="100">
                          <a:latin typeface="Calibri"/>
                          <a:ea typeface="標楷體"/>
                          <a:cs typeface="Times New Roman"/>
                        </a:rPr>
                        <a:t>改善程度</a:t>
                      </a:r>
                      <a:endParaRPr lang="zh-TW" sz="1900" kern="100">
                        <a:latin typeface="Calibri"/>
                        <a:ea typeface="新細明體"/>
                        <a:cs typeface="Times New Roman"/>
                      </a:endParaRPr>
                    </a:p>
                  </a:txBody>
                  <a:tcPr marL="105483" marR="1054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TW" sz="1900" b="1" kern="100">
                          <a:latin typeface="Calibri"/>
                          <a:ea typeface="標楷體"/>
                          <a:cs typeface="Times New Roman"/>
                        </a:rPr>
                        <a:t>標準差</a:t>
                      </a:r>
                      <a:endParaRPr lang="zh-TW" sz="1900" kern="10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85752">
                <a:tc rowSpan="2">
                  <a:txBody>
                    <a:bodyPr/>
                    <a:lstStyle/>
                    <a:p>
                      <a:pPr algn="ctr">
                        <a:spcAft>
                          <a:spcPts val="0"/>
                        </a:spcAft>
                      </a:pPr>
                      <a:r>
                        <a:rPr lang="zh-TW" sz="1900" b="1" kern="100" dirty="0">
                          <a:latin typeface="Calibri"/>
                          <a:ea typeface="標楷體"/>
                          <a:cs typeface="Times New Roman"/>
                        </a:rPr>
                        <a:t>交易</a:t>
                      </a:r>
                      <a:r>
                        <a:rPr lang="zh-TW" sz="1900" b="1" kern="100" dirty="0" smtClean="0">
                          <a:latin typeface="Calibri"/>
                          <a:ea typeface="標楷體"/>
                          <a:cs typeface="Times New Roman"/>
                        </a:rPr>
                        <a:t>次數</a:t>
                      </a:r>
                      <a:endParaRPr lang="en-US" altLang="zh-TW" sz="1900" b="1" kern="100" dirty="0" smtClean="0">
                        <a:latin typeface="Calibri"/>
                        <a:ea typeface="標楷體"/>
                        <a:cs typeface="Times New Roman"/>
                      </a:endParaRPr>
                    </a:p>
                    <a:p>
                      <a:pPr algn="ctr">
                        <a:spcAft>
                          <a:spcPts val="0"/>
                        </a:spcAft>
                      </a:pPr>
                      <a:r>
                        <a:rPr lang="en-US" altLang="zh-TW" sz="1900" b="1" kern="100" dirty="0" smtClean="0">
                          <a:latin typeface="Calibri"/>
                          <a:ea typeface="標楷體"/>
                          <a:cs typeface="Times New Roman"/>
                        </a:rPr>
                        <a:t>(</a:t>
                      </a:r>
                      <a:r>
                        <a:rPr lang="zh-TW" altLang="en-US" sz="1900" b="1" kern="100" dirty="0" smtClean="0">
                          <a:latin typeface="Calibri"/>
                          <a:ea typeface="標楷體"/>
                          <a:cs typeface="Times New Roman"/>
                        </a:rPr>
                        <a:t>次</a:t>
                      </a:r>
                      <a:r>
                        <a:rPr lang="en-US" altLang="zh-TW" sz="1900" b="1" kern="100" dirty="0" smtClean="0">
                          <a:latin typeface="Calibri"/>
                          <a:ea typeface="標楷體"/>
                          <a:cs typeface="Times New Roman"/>
                        </a:rPr>
                        <a:t>)</a:t>
                      </a:r>
                      <a:endParaRPr lang="zh-TW" sz="1900" kern="100" dirty="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zh-TW" sz="1900" kern="100">
                          <a:latin typeface="Calibri"/>
                          <a:ea typeface="標楷體"/>
                          <a:cs typeface="Times New Roman"/>
                        </a:rPr>
                        <a:t>模糊化</a:t>
                      </a:r>
                      <a:endParaRPr lang="zh-TW" sz="1900" kern="10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900" u="sng" kern="100">
                          <a:latin typeface="標楷體"/>
                          <a:ea typeface="新細明體"/>
                          <a:cs typeface="Times New Roman"/>
                        </a:rPr>
                        <a:t>205.29</a:t>
                      </a:r>
                      <a:endParaRPr lang="zh-TW" sz="1900" kern="10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rowSpan="2">
                  <a:txBody>
                    <a:bodyPr/>
                    <a:lstStyle/>
                    <a:p>
                      <a:pPr algn="ctr">
                        <a:spcAft>
                          <a:spcPts val="0"/>
                        </a:spcAft>
                      </a:pPr>
                      <a:r>
                        <a:rPr lang="en-US" sz="1900" kern="100">
                          <a:latin typeface="標楷體"/>
                          <a:ea typeface="新細明體"/>
                          <a:cs typeface="Times New Roman"/>
                        </a:rPr>
                        <a:t>21.80</a:t>
                      </a:r>
                      <a:r>
                        <a:rPr lang="zh-TW" sz="1900" kern="100">
                          <a:latin typeface="Calibri"/>
                          <a:ea typeface="標楷體"/>
                          <a:cs typeface="Times New Roman"/>
                        </a:rPr>
                        <a:t>％</a:t>
                      </a:r>
                      <a:endParaRPr lang="zh-TW" sz="1900" kern="10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900" u="sng" kern="100">
                          <a:latin typeface="標楷體"/>
                          <a:ea typeface="新細明體"/>
                          <a:cs typeface="Times New Roman"/>
                        </a:rPr>
                        <a:t>39.77</a:t>
                      </a:r>
                      <a:endParaRPr lang="zh-TW" sz="1900" kern="10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85752">
                <a:tc vMerge="1">
                  <a:txBody>
                    <a:bodyPr/>
                    <a:lstStyle/>
                    <a:p>
                      <a:endParaRPr lang="zh-TW" altLang="en-US"/>
                    </a:p>
                  </a:txBody>
                  <a:tcPr/>
                </a:tc>
                <a:tc>
                  <a:txBody>
                    <a:bodyPr/>
                    <a:lstStyle/>
                    <a:p>
                      <a:pPr algn="ctr">
                        <a:spcAft>
                          <a:spcPts val="0"/>
                        </a:spcAft>
                      </a:pPr>
                      <a:r>
                        <a:rPr lang="zh-TW" sz="1900" kern="100">
                          <a:latin typeface="Calibri"/>
                          <a:ea typeface="標楷體"/>
                          <a:cs typeface="Times New Roman"/>
                        </a:rPr>
                        <a:t>未模糊化</a:t>
                      </a:r>
                      <a:endParaRPr lang="zh-TW" sz="1900" kern="10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900" kern="100">
                          <a:latin typeface="標楷體"/>
                          <a:ea typeface="新細明體"/>
                          <a:cs typeface="Times New Roman"/>
                        </a:rPr>
                        <a:t>168.54</a:t>
                      </a:r>
                      <a:endParaRPr lang="zh-TW" sz="1900" kern="10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ctr">
                        <a:spcAft>
                          <a:spcPts val="0"/>
                        </a:spcAft>
                      </a:pPr>
                      <a:r>
                        <a:rPr lang="en-US" sz="1900" kern="100">
                          <a:latin typeface="標楷體"/>
                          <a:ea typeface="新細明體"/>
                          <a:cs typeface="Times New Roman"/>
                        </a:rPr>
                        <a:t>62.88</a:t>
                      </a:r>
                      <a:endParaRPr lang="zh-TW" sz="1900" kern="10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752">
                <a:tc rowSpan="2">
                  <a:txBody>
                    <a:bodyPr/>
                    <a:lstStyle/>
                    <a:p>
                      <a:pPr algn="ctr">
                        <a:spcAft>
                          <a:spcPts val="0"/>
                        </a:spcAft>
                      </a:pPr>
                      <a:r>
                        <a:rPr lang="zh-TW" sz="1900" b="1" kern="100" dirty="0">
                          <a:latin typeface="Calibri"/>
                          <a:ea typeface="標楷體"/>
                          <a:cs typeface="Times New Roman"/>
                        </a:rPr>
                        <a:t>勝</a:t>
                      </a:r>
                      <a:r>
                        <a:rPr lang="zh-TW" sz="1900" b="1" kern="100" dirty="0" smtClean="0">
                          <a:latin typeface="Calibri"/>
                          <a:ea typeface="標楷體"/>
                          <a:cs typeface="Times New Roman"/>
                        </a:rPr>
                        <a:t>率</a:t>
                      </a:r>
                      <a:endParaRPr lang="en-US" altLang="zh-TW" sz="1900" b="1" kern="100" dirty="0" smtClean="0">
                        <a:latin typeface="Calibri"/>
                        <a:ea typeface="標楷體"/>
                        <a:cs typeface="Times New Roman"/>
                      </a:endParaRPr>
                    </a:p>
                    <a:p>
                      <a:pPr algn="ctr">
                        <a:spcAft>
                          <a:spcPts val="0"/>
                        </a:spcAft>
                      </a:pPr>
                      <a:r>
                        <a:rPr lang="en-US" altLang="zh-TW" sz="1900" b="1" kern="100" dirty="0" smtClean="0">
                          <a:latin typeface="Calibri"/>
                          <a:ea typeface="標楷體"/>
                          <a:cs typeface="Times New Roman"/>
                        </a:rPr>
                        <a:t>(</a:t>
                      </a:r>
                      <a:r>
                        <a:rPr lang="zh-TW" altLang="en-US" sz="1900" b="1" kern="100" dirty="0" smtClean="0">
                          <a:latin typeface="Calibri"/>
                          <a:ea typeface="標楷體"/>
                          <a:cs typeface="Times New Roman"/>
                        </a:rPr>
                        <a:t>％</a:t>
                      </a:r>
                      <a:r>
                        <a:rPr lang="en-US" altLang="zh-TW" sz="1900" b="1" kern="100" dirty="0" smtClean="0">
                          <a:latin typeface="Calibri"/>
                          <a:ea typeface="標楷體"/>
                          <a:cs typeface="Times New Roman"/>
                        </a:rPr>
                        <a:t>)</a:t>
                      </a:r>
                      <a:endParaRPr lang="zh-TW" sz="1900" kern="100" dirty="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zh-TW" sz="1900" kern="100">
                          <a:latin typeface="Calibri"/>
                          <a:ea typeface="標楷體"/>
                          <a:cs typeface="Times New Roman"/>
                        </a:rPr>
                        <a:t>模糊化</a:t>
                      </a:r>
                      <a:endParaRPr lang="zh-TW" sz="1900" kern="10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900" u="sng" kern="100" dirty="0" smtClean="0">
                          <a:latin typeface="標楷體"/>
                          <a:ea typeface="新細明體"/>
                          <a:cs typeface="Times New Roman"/>
                        </a:rPr>
                        <a:t>74</a:t>
                      </a:r>
                      <a:endParaRPr lang="zh-TW" sz="1900" kern="100" dirty="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rowSpan="2">
                  <a:txBody>
                    <a:bodyPr/>
                    <a:lstStyle/>
                    <a:p>
                      <a:pPr algn="ctr">
                        <a:spcAft>
                          <a:spcPts val="0"/>
                        </a:spcAft>
                      </a:pPr>
                      <a:r>
                        <a:rPr lang="en-US" sz="1900" kern="100">
                          <a:latin typeface="標楷體"/>
                          <a:ea typeface="新細明體"/>
                          <a:cs typeface="Times New Roman"/>
                        </a:rPr>
                        <a:t>12.12</a:t>
                      </a:r>
                      <a:r>
                        <a:rPr lang="zh-TW" sz="1900" kern="100">
                          <a:latin typeface="Calibri"/>
                          <a:ea typeface="標楷體"/>
                          <a:cs typeface="Times New Roman"/>
                        </a:rPr>
                        <a:t>％</a:t>
                      </a:r>
                      <a:endParaRPr lang="zh-TW" sz="1900" kern="10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900" u="sng" kern="100">
                          <a:latin typeface="標楷體"/>
                          <a:ea typeface="新細明體"/>
                          <a:cs typeface="Times New Roman"/>
                        </a:rPr>
                        <a:t>0.03</a:t>
                      </a:r>
                      <a:endParaRPr lang="zh-TW" sz="1900" kern="10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85752">
                <a:tc vMerge="1">
                  <a:txBody>
                    <a:bodyPr/>
                    <a:lstStyle/>
                    <a:p>
                      <a:endParaRPr lang="zh-TW" altLang="en-US"/>
                    </a:p>
                  </a:txBody>
                  <a:tcPr/>
                </a:tc>
                <a:tc>
                  <a:txBody>
                    <a:bodyPr/>
                    <a:lstStyle/>
                    <a:p>
                      <a:pPr algn="ctr">
                        <a:spcAft>
                          <a:spcPts val="0"/>
                        </a:spcAft>
                      </a:pPr>
                      <a:r>
                        <a:rPr lang="zh-TW" sz="1900" kern="100">
                          <a:latin typeface="Calibri"/>
                          <a:ea typeface="標楷體"/>
                          <a:cs typeface="Times New Roman"/>
                        </a:rPr>
                        <a:t>未模糊化</a:t>
                      </a:r>
                      <a:endParaRPr lang="zh-TW" sz="1900" kern="10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900" kern="100" dirty="0" smtClean="0">
                          <a:latin typeface="標楷體"/>
                          <a:ea typeface="新細明體"/>
                          <a:cs typeface="Times New Roman"/>
                        </a:rPr>
                        <a:t>66</a:t>
                      </a:r>
                      <a:endParaRPr lang="zh-TW" sz="1900" kern="100" dirty="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ctr">
                        <a:spcAft>
                          <a:spcPts val="0"/>
                        </a:spcAft>
                      </a:pPr>
                      <a:r>
                        <a:rPr lang="en-US" sz="1900" kern="100">
                          <a:latin typeface="標楷體"/>
                          <a:ea typeface="新細明體"/>
                          <a:cs typeface="Times New Roman"/>
                        </a:rPr>
                        <a:t>0.09</a:t>
                      </a:r>
                      <a:endParaRPr lang="zh-TW" sz="1900" kern="10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752">
                <a:tc rowSpan="2">
                  <a:txBody>
                    <a:bodyPr/>
                    <a:lstStyle/>
                    <a:p>
                      <a:pPr algn="ctr">
                        <a:spcAft>
                          <a:spcPts val="0"/>
                        </a:spcAft>
                      </a:pPr>
                      <a:r>
                        <a:rPr lang="zh-TW" sz="1900" b="1" kern="100" dirty="0">
                          <a:latin typeface="Calibri"/>
                          <a:ea typeface="標楷體"/>
                          <a:cs typeface="Times New Roman"/>
                        </a:rPr>
                        <a:t>總獲利</a:t>
                      </a:r>
                      <a:r>
                        <a:rPr lang="zh-TW" sz="1900" b="1" kern="100" dirty="0" smtClean="0">
                          <a:latin typeface="Calibri"/>
                          <a:ea typeface="標楷體"/>
                          <a:cs typeface="Times New Roman"/>
                        </a:rPr>
                        <a:t>點數</a:t>
                      </a:r>
                      <a:endParaRPr lang="en-US" altLang="zh-TW" sz="1900" b="1" kern="100" dirty="0" smtClean="0">
                        <a:latin typeface="Calibri"/>
                        <a:ea typeface="標楷體"/>
                        <a:cs typeface="Times New Roman"/>
                      </a:endParaRPr>
                    </a:p>
                    <a:p>
                      <a:pPr algn="ctr">
                        <a:spcAft>
                          <a:spcPts val="0"/>
                        </a:spcAft>
                      </a:pPr>
                      <a:r>
                        <a:rPr lang="en-US" altLang="zh-TW" sz="1900" b="1" kern="100" dirty="0" smtClean="0">
                          <a:latin typeface="Calibri"/>
                          <a:ea typeface="標楷體"/>
                          <a:cs typeface="Times New Roman"/>
                        </a:rPr>
                        <a:t>(</a:t>
                      </a:r>
                      <a:r>
                        <a:rPr lang="zh-TW" altLang="en-US" sz="1900" b="1" kern="100" dirty="0" smtClean="0">
                          <a:latin typeface="Calibri"/>
                          <a:ea typeface="標楷體"/>
                          <a:cs typeface="Times New Roman"/>
                        </a:rPr>
                        <a:t>點</a:t>
                      </a:r>
                      <a:r>
                        <a:rPr lang="en-US" altLang="zh-TW" sz="1900" b="1" kern="100" dirty="0" smtClean="0">
                          <a:latin typeface="Calibri"/>
                          <a:ea typeface="標楷體"/>
                          <a:cs typeface="Times New Roman"/>
                        </a:rPr>
                        <a:t>)</a:t>
                      </a:r>
                      <a:endParaRPr lang="zh-TW" sz="1900" kern="100" dirty="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zh-TW" sz="1900" kern="100">
                          <a:latin typeface="Calibri"/>
                          <a:ea typeface="標楷體"/>
                          <a:cs typeface="Times New Roman"/>
                        </a:rPr>
                        <a:t>模糊化</a:t>
                      </a:r>
                      <a:endParaRPr lang="zh-TW" sz="1900" kern="10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900" u="sng" kern="100">
                          <a:latin typeface="標楷體"/>
                          <a:ea typeface="新細明體"/>
                          <a:cs typeface="Times New Roman"/>
                        </a:rPr>
                        <a:t>7923</a:t>
                      </a:r>
                      <a:endParaRPr lang="zh-TW" sz="1900" kern="10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rowSpan="2">
                  <a:txBody>
                    <a:bodyPr/>
                    <a:lstStyle/>
                    <a:p>
                      <a:pPr algn="ctr">
                        <a:spcAft>
                          <a:spcPts val="0"/>
                        </a:spcAft>
                      </a:pPr>
                      <a:r>
                        <a:rPr lang="en-US" sz="1900" kern="100">
                          <a:latin typeface="標楷體"/>
                          <a:ea typeface="新細明體"/>
                          <a:cs typeface="Times New Roman"/>
                        </a:rPr>
                        <a:t>67.68</a:t>
                      </a:r>
                      <a:r>
                        <a:rPr lang="zh-TW" sz="1900" kern="100">
                          <a:latin typeface="Calibri"/>
                          <a:ea typeface="標楷體"/>
                          <a:cs typeface="Times New Roman"/>
                        </a:rPr>
                        <a:t>％</a:t>
                      </a:r>
                      <a:endParaRPr lang="zh-TW" sz="1900" kern="10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900" u="sng" kern="100">
                          <a:latin typeface="標楷體"/>
                          <a:ea typeface="新細明體"/>
                          <a:cs typeface="Times New Roman"/>
                        </a:rPr>
                        <a:t>3040</a:t>
                      </a:r>
                      <a:endParaRPr lang="zh-TW" sz="1900" kern="10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85752">
                <a:tc vMerge="1">
                  <a:txBody>
                    <a:bodyPr/>
                    <a:lstStyle/>
                    <a:p>
                      <a:endParaRPr lang="zh-TW" altLang="en-US"/>
                    </a:p>
                  </a:txBody>
                  <a:tcPr/>
                </a:tc>
                <a:tc>
                  <a:txBody>
                    <a:bodyPr/>
                    <a:lstStyle/>
                    <a:p>
                      <a:pPr algn="ctr">
                        <a:spcAft>
                          <a:spcPts val="0"/>
                        </a:spcAft>
                      </a:pPr>
                      <a:r>
                        <a:rPr lang="zh-TW" sz="1900" kern="100">
                          <a:latin typeface="Calibri"/>
                          <a:ea typeface="標楷體"/>
                          <a:cs typeface="Times New Roman"/>
                        </a:rPr>
                        <a:t>未模糊化</a:t>
                      </a:r>
                      <a:endParaRPr lang="zh-TW" sz="1900" kern="10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900" kern="100" dirty="0">
                          <a:latin typeface="標楷體"/>
                          <a:ea typeface="新細明體"/>
                          <a:cs typeface="Times New Roman"/>
                        </a:rPr>
                        <a:t>4725</a:t>
                      </a:r>
                      <a:endParaRPr lang="zh-TW" sz="1900" kern="100" dirty="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ctr">
                        <a:spcAft>
                          <a:spcPts val="0"/>
                        </a:spcAft>
                      </a:pPr>
                      <a:r>
                        <a:rPr lang="en-US" sz="1900" kern="100">
                          <a:latin typeface="標楷體"/>
                          <a:ea typeface="新細明體"/>
                          <a:cs typeface="Times New Roman"/>
                        </a:rPr>
                        <a:t>3397</a:t>
                      </a:r>
                      <a:endParaRPr lang="zh-TW" sz="1900" kern="10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752">
                <a:tc rowSpan="2">
                  <a:txBody>
                    <a:bodyPr/>
                    <a:lstStyle/>
                    <a:p>
                      <a:pPr algn="ctr">
                        <a:spcAft>
                          <a:spcPts val="0"/>
                        </a:spcAft>
                      </a:pPr>
                      <a:r>
                        <a:rPr lang="zh-TW" sz="1900" b="1" kern="100" dirty="0">
                          <a:latin typeface="Calibri"/>
                          <a:ea typeface="標楷體"/>
                          <a:cs typeface="Times New Roman"/>
                        </a:rPr>
                        <a:t>平均獲利</a:t>
                      </a:r>
                      <a:r>
                        <a:rPr lang="zh-TW" sz="1900" b="1" kern="100" dirty="0" smtClean="0">
                          <a:latin typeface="Calibri"/>
                          <a:ea typeface="標楷體"/>
                          <a:cs typeface="Times New Roman"/>
                        </a:rPr>
                        <a:t>點數</a:t>
                      </a:r>
                      <a:r>
                        <a:rPr lang="en-US" altLang="zh-TW" sz="1900" b="1" kern="100" dirty="0" smtClean="0">
                          <a:latin typeface="+mn-lt"/>
                          <a:ea typeface="標楷體"/>
                          <a:cs typeface="Times New Roman"/>
                        </a:rPr>
                        <a:t>(</a:t>
                      </a:r>
                      <a:r>
                        <a:rPr lang="zh-TW" altLang="en-US" sz="1900" b="1" kern="100" dirty="0" smtClean="0">
                          <a:latin typeface="+mn-lt"/>
                          <a:ea typeface="標楷體"/>
                          <a:cs typeface="Times New Roman"/>
                        </a:rPr>
                        <a:t>點</a:t>
                      </a:r>
                      <a:r>
                        <a:rPr lang="en-US" altLang="zh-TW" sz="1900" b="1" kern="100" dirty="0" smtClean="0">
                          <a:latin typeface="+mn-lt"/>
                          <a:ea typeface="標楷體"/>
                          <a:cs typeface="Times New Roman"/>
                        </a:rPr>
                        <a:t>)</a:t>
                      </a:r>
                      <a:endParaRPr lang="zh-TW" sz="1900" kern="100" dirty="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zh-TW" sz="1900" kern="100">
                          <a:latin typeface="Calibri"/>
                          <a:ea typeface="標楷體"/>
                          <a:cs typeface="Times New Roman"/>
                        </a:rPr>
                        <a:t>模糊化</a:t>
                      </a:r>
                      <a:endParaRPr lang="zh-TW" sz="1900" kern="10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900" u="sng" kern="100" dirty="0">
                          <a:latin typeface="標楷體"/>
                          <a:ea typeface="新細明體"/>
                          <a:cs typeface="Times New Roman"/>
                        </a:rPr>
                        <a:t>38.31</a:t>
                      </a:r>
                      <a:endParaRPr lang="zh-TW" sz="1900" kern="100" dirty="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rowSpan="2">
                  <a:txBody>
                    <a:bodyPr/>
                    <a:lstStyle/>
                    <a:p>
                      <a:pPr algn="ctr">
                        <a:spcAft>
                          <a:spcPts val="0"/>
                        </a:spcAft>
                      </a:pPr>
                      <a:r>
                        <a:rPr lang="en-US" sz="1900" kern="100">
                          <a:latin typeface="標楷體"/>
                          <a:ea typeface="新細明體"/>
                          <a:cs typeface="Times New Roman"/>
                        </a:rPr>
                        <a:t>54.23</a:t>
                      </a:r>
                      <a:r>
                        <a:rPr lang="zh-TW" sz="1900" kern="100">
                          <a:latin typeface="Calibri"/>
                          <a:ea typeface="標楷體"/>
                          <a:cs typeface="Times New Roman"/>
                        </a:rPr>
                        <a:t>％</a:t>
                      </a:r>
                      <a:endParaRPr lang="zh-TW" sz="1900" kern="10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900" u="sng" kern="100">
                          <a:latin typeface="標楷體"/>
                          <a:ea typeface="新細明體"/>
                          <a:cs typeface="Times New Roman"/>
                        </a:rPr>
                        <a:t>11.94</a:t>
                      </a:r>
                      <a:endParaRPr lang="zh-TW" sz="1900" kern="10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85752">
                <a:tc vMerge="1">
                  <a:txBody>
                    <a:bodyPr/>
                    <a:lstStyle/>
                    <a:p>
                      <a:endParaRPr lang="zh-TW" altLang="en-US"/>
                    </a:p>
                  </a:txBody>
                  <a:tcPr/>
                </a:tc>
                <a:tc>
                  <a:txBody>
                    <a:bodyPr/>
                    <a:lstStyle/>
                    <a:p>
                      <a:pPr algn="ctr">
                        <a:spcAft>
                          <a:spcPts val="0"/>
                        </a:spcAft>
                      </a:pPr>
                      <a:r>
                        <a:rPr lang="zh-TW" sz="1900" kern="100">
                          <a:latin typeface="Calibri"/>
                          <a:ea typeface="標楷體"/>
                          <a:cs typeface="Times New Roman"/>
                        </a:rPr>
                        <a:t>未模糊化</a:t>
                      </a:r>
                      <a:endParaRPr lang="zh-TW" sz="1900" kern="10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900" kern="100">
                          <a:latin typeface="標楷體"/>
                          <a:ea typeface="新細明體"/>
                          <a:cs typeface="Times New Roman"/>
                        </a:rPr>
                        <a:t>24.84</a:t>
                      </a:r>
                      <a:endParaRPr lang="zh-TW" sz="1900" kern="10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ctr">
                        <a:spcAft>
                          <a:spcPts val="0"/>
                        </a:spcAft>
                      </a:pPr>
                      <a:r>
                        <a:rPr lang="en-US" sz="1900" kern="100">
                          <a:latin typeface="標楷體"/>
                          <a:ea typeface="新細明體"/>
                          <a:cs typeface="Times New Roman"/>
                        </a:rPr>
                        <a:t>19.29</a:t>
                      </a:r>
                      <a:endParaRPr lang="zh-TW" sz="1900" kern="10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752">
                <a:tc rowSpan="2">
                  <a:txBody>
                    <a:bodyPr/>
                    <a:lstStyle/>
                    <a:p>
                      <a:pPr algn="ctr">
                        <a:spcAft>
                          <a:spcPts val="0"/>
                        </a:spcAft>
                      </a:pPr>
                      <a:r>
                        <a:rPr lang="zh-TW" sz="1900" b="1" kern="100" dirty="0">
                          <a:latin typeface="Calibri"/>
                          <a:ea typeface="標楷體"/>
                          <a:cs typeface="Times New Roman"/>
                        </a:rPr>
                        <a:t>風險</a:t>
                      </a:r>
                      <a:r>
                        <a:rPr lang="zh-TW" sz="1900" b="1" kern="100" dirty="0" smtClean="0">
                          <a:latin typeface="Calibri"/>
                          <a:ea typeface="標楷體"/>
                          <a:cs typeface="Times New Roman"/>
                        </a:rPr>
                        <a:t>報酬</a:t>
                      </a:r>
                      <a:endParaRPr lang="en-US" altLang="zh-TW" sz="1900" b="1" kern="100" dirty="0" smtClean="0">
                        <a:latin typeface="Calibri"/>
                        <a:ea typeface="標楷體"/>
                        <a:cs typeface="Times New Roman"/>
                      </a:endParaRPr>
                    </a:p>
                    <a:p>
                      <a:pPr algn="ctr">
                        <a:spcAft>
                          <a:spcPts val="0"/>
                        </a:spcAft>
                      </a:pPr>
                      <a:r>
                        <a:rPr lang="en-US" altLang="zh-TW" sz="1900" b="1" kern="100" dirty="0" smtClean="0">
                          <a:latin typeface="Calibri"/>
                          <a:ea typeface="標楷體"/>
                          <a:cs typeface="Times New Roman"/>
                        </a:rPr>
                        <a:t>(</a:t>
                      </a:r>
                      <a:r>
                        <a:rPr lang="zh-TW" altLang="en-US" sz="1900" b="1" kern="100" dirty="0" smtClean="0">
                          <a:latin typeface="Calibri"/>
                          <a:ea typeface="標楷體"/>
                          <a:cs typeface="Times New Roman"/>
                        </a:rPr>
                        <a:t>點</a:t>
                      </a:r>
                      <a:r>
                        <a:rPr lang="en-US" altLang="zh-TW" sz="1900" b="1" kern="100" dirty="0" smtClean="0">
                          <a:latin typeface="Calibri"/>
                          <a:ea typeface="標楷體"/>
                          <a:cs typeface="Times New Roman"/>
                        </a:rPr>
                        <a:t>)</a:t>
                      </a:r>
                      <a:endParaRPr lang="zh-TW" sz="1900" kern="100" dirty="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zh-TW" sz="1900" kern="100">
                          <a:latin typeface="Calibri"/>
                          <a:ea typeface="標楷體"/>
                          <a:cs typeface="Times New Roman"/>
                        </a:rPr>
                        <a:t>模糊化</a:t>
                      </a:r>
                      <a:endParaRPr lang="zh-TW" sz="1900" kern="10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900" u="sng" kern="100">
                          <a:latin typeface="標楷體"/>
                          <a:ea typeface="新細明體"/>
                          <a:cs typeface="Times New Roman"/>
                        </a:rPr>
                        <a:t>60.71</a:t>
                      </a:r>
                      <a:endParaRPr lang="zh-TW" sz="1900" kern="10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rowSpan="2">
                  <a:txBody>
                    <a:bodyPr/>
                    <a:lstStyle/>
                    <a:p>
                      <a:pPr algn="ctr">
                        <a:spcAft>
                          <a:spcPts val="0"/>
                        </a:spcAft>
                      </a:pPr>
                      <a:r>
                        <a:rPr lang="en-US" sz="1900" kern="100">
                          <a:latin typeface="標楷體"/>
                          <a:ea typeface="新細明體"/>
                          <a:cs typeface="Times New Roman"/>
                        </a:rPr>
                        <a:t>75.36</a:t>
                      </a:r>
                      <a:r>
                        <a:rPr lang="zh-TW" sz="1900" kern="100">
                          <a:latin typeface="Calibri"/>
                          <a:ea typeface="標楷體"/>
                          <a:cs typeface="Times New Roman"/>
                        </a:rPr>
                        <a:t>％</a:t>
                      </a:r>
                      <a:endParaRPr lang="zh-TW" sz="1900" kern="10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900" u="sng" kern="100">
                          <a:latin typeface="標楷體"/>
                          <a:ea typeface="新細明體"/>
                          <a:cs typeface="Times New Roman"/>
                        </a:rPr>
                        <a:t>26.34</a:t>
                      </a:r>
                      <a:endParaRPr lang="zh-TW" sz="1900" kern="10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85752">
                <a:tc vMerge="1">
                  <a:txBody>
                    <a:bodyPr/>
                    <a:lstStyle/>
                    <a:p>
                      <a:endParaRPr lang="zh-TW" altLang="en-US"/>
                    </a:p>
                  </a:txBody>
                  <a:tcPr/>
                </a:tc>
                <a:tc>
                  <a:txBody>
                    <a:bodyPr/>
                    <a:lstStyle/>
                    <a:p>
                      <a:pPr algn="ctr">
                        <a:spcAft>
                          <a:spcPts val="0"/>
                        </a:spcAft>
                      </a:pPr>
                      <a:r>
                        <a:rPr lang="zh-TW" sz="1900" kern="100">
                          <a:latin typeface="Calibri"/>
                          <a:ea typeface="標楷體"/>
                          <a:cs typeface="Times New Roman"/>
                        </a:rPr>
                        <a:t>未模糊化</a:t>
                      </a:r>
                      <a:endParaRPr lang="zh-TW" sz="1900" kern="10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900" kern="100">
                          <a:latin typeface="標楷體"/>
                          <a:ea typeface="新細明體"/>
                          <a:cs typeface="Times New Roman"/>
                        </a:rPr>
                        <a:t>34.62</a:t>
                      </a:r>
                      <a:endParaRPr lang="zh-TW" sz="1900" kern="10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ctr">
                        <a:spcAft>
                          <a:spcPts val="0"/>
                        </a:spcAft>
                      </a:pPr>
                      <a:r>
                        <a:rPr lang="en-US" sz="1900" kern="100">
                          <a:latin typeface="標楷體"/>
                          <a:ea typeface="新細明體"/>
                          <a:cs typeface="Times New Roman"/>
                        </a:rPr>
                        <a:t>28.55</a:t>
                      </a:r>
                      <a:endParaRPr lang="zh-TW" sz="1900" kern="10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85752">
                <a:tc gridSpan="3">
                  <a:txBody>
                    <a:bodyPr/>
                    <a:lstStyle/>
                    <a:p>
                      <a:pPr algn="ctr">
                        <a:spcAft>
                          <a:spcPts val="0"/>
                        </a:spcAft>
                      </a:pPr>
                      <a:r>
                        <a:rPr lang="zh-TW" sz="1900" kern="100">
                          <a:latin typeface="Calibri"/>
                          <a:ea typeface="標楷體"/>
                          <a:cs typeface="Times New Roman"/>
                        </a:rPr>
                        <a:t>模糊化較未模糊化模型總改善程度</a:t>
                      </a:r>
                      <a:endParaRPr lang="zh-TW" sz="1900" kern="100">
                        <a:latin typeface="Calibri"/>
                        <a:ea typeface="新細明體"/>
                        <a:cs typeface="Times New Roman"/>
                      </a:endParaRPr>
                    </a:p>
                  </a:txBody>
                  <a:tcPr marL="105483" marR="105483"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0C0C0"/>
                    </a:solidFill>
                  </a:tcPr>
                </a:tc>
                <a:tc hMerge="1">
                  <a:txBody>
                    <a:bodyPr/>
                    <a:lstStyle/>
                    <a:p>
                      <a:endParaRPr lang="zh-TW" altLang="en-US"/>
                    </a:p>
                  </a:txBody>
                  <a:tcPr/>
                </a:tc>
                <a:tc hMerge="1">
                  <a:txBody>
                    <a:bodyPr/>
                    <a:lstStyle/>
                    <a:p>
                      <a:endParaRPr lang="zh-TW" altLang="en-US"/>
                    </a:p>
                  </a:txBody>
                  <a:tcPr/>
                </a:tc>
                <a:tc gridSpan="2">
                  <a:txBody>
                    <a:bodyPr/>
                    <a:lstStyle/>
                    <a:p>
                      <a:pPr algn="ctr">
                        <a:spcAft>
                          <a:spcPts val="0"/>
                        </a:spcAft>
                      </a:pPr>
                      <a:r>
                        <a:rPr lang="en-US" sz="1900" i="1" u="sng" kern="100" dirty="0">
                          <a:latin typeface="標楷體"/>
                          <a:ea typeface="新細明體"/>
                          <a:cs typeface="Times New Roman"/>
                        </a:rPr>
                        <a:t>52.36</a:t>
                      </a:r>
                      <a:r>
                        <a:rPr lang="zh-TW" sz="1900" i="1" u="sng" kern="100" dirty="0">
                          <a:latin typeface="Calibri"/>
                          <a:ea typeface="標楷體"/>
                          <a:cs typeface="Times New Roman"/>
                        </a:rPr>
                        <a:t>％</a:t>
                      </a:r>
                      <a:endParaRPr lang="zh-TW" sz="1900" kern="100" dirty="0">
                        <a:latin typeface="Calibri"/>
                        <a:ea typeface="新細明體"/>
                        <a:cs typeface="Times New Roman"/>
                      </a:endParaRPr>
                    </a:p>
                  </a:txBody>
                  <a:tcPr marL="105483" marR="10548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0C0C0"/>
                    </a:solidFill>
                  </a:tcPr>
                </a:tc>
                <a:tc hMerge="1">
                  <a:txBody>
                    <a:bodyPr/>
                    <a:lstStyle/>
                    <a:p>
                      <a:endParaRPr lang="zh-TW" altLang="en-US"/>
                    </a:p>
                  </a:txBody>
                  <a:tcPr/>
                </a:tc>
              </a:tr>
            </a:tbl>
          </a:graphicData>
        </a:graphic>
      </p:graphicFrame>
      <p:sp>
        <p:nvSpPr>
          <p:cNvPr id="8" name="圓角矩形 7"/>
          <p:cNvSpPr/>
          <p:nvPr/>
        </p:nvSpPr>
        <p:spPr>
          <a:xfrm>
            <a:off x="4891090" y="3292474"/>
            <a:ext cx="1000132"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9" name="圓角矩形 8"/>
          <p:cNvSpPr/>
          <p:nvPr/>
        </p:nvSpPr>
        <p:spPr>
          <a:xfrm>
            <a:off x="4883152" y="3857628"/>
            <a:ext cx="1000132"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0" name="圓角矩形 9"/>
          <p:cNvSpPr/>
          <p:nvPr/>
        </p:nvSpPr>
        <p:spPr>
          <a:xfrm>
            <a:off x="4883152" y="4441832"/>
            <a:ext cx="1000132"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1" name="圓角矩形 10"/>
          <p:cNvSpPr/>
          <p:nvPr/>
        </p:nvSpPr>
        <p:spPr>
          <a:xfrm>
            <a:off x="4891090" y="5043499"/>
            <a:ext cx="1000132"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2" name="圓角矩形 11"/>
          <p:cNvSpPr/>
          <p:nvPr/>
        </p:nvSpPr>
        <p:spPr>
          <a:xfrm>
            <a:off x="4891090" y="5610240"/>
            <a:ext cx="1000132"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3" name="圓角矩形 12"/>
          <p:cNvSpPr/>
          <p:nvPr/>
        </p:nvSpPr>
        <p:spPr>
          <a:xfrm>
            <a:off x="7239019" y="3286124"/>
            <a:ext cx="1000132"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4" name="圓角矩形 13"/>
          <p:cNvSpPr/>
          <p:nvPr/>
        </p:nvSpPr>
        <p:spPr>
          <a:xfrm>
            <a:off x="7231081" y="3871916"/>
            <a:ext cx="1000132"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5" name="圓角矩形 14"/>
          <p:cNvSpPr/>
          <p:nvPr/>
        </p:nvSpPr>
        <p:spPr>
          <a:xfrm>
            <a:off x="7231081" y="4468820"/>
            <a:ext cx="1000132"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6" name="圓角矩形 15"/>
          <p:cNvSpPr/>
          <p:nvPr/>
        </p:nvSpPr>
        <p:spPr>
          <a:xfrm>
            <a:off x="7239019" y="5046674"/>
            <a:ext cx="1000132"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7" name="圓角矩形 16"/>
          <p:cNvSpPr/>
          <p:nvPr/>
        </p:nvSpPr>
        <p:spPr>
          <a:xfrm>
            <a:off x="7239019" y="5607066"/>
            <a:ext cx="1000132"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8" name="圓角矩形 17"/>
          <p:cNvSpPr/>
          <p:nvPr/>
        </p:nvSpPr>
        <p:spPr>
          <a:xfrm>
            <a:off x="2000232" y="1428736"/>
            <a:ext cx="1857388"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lang="zh-TW" altLang="en-US" dirty="0" smtClean="0">
                <a:latin typeface="標楷體" pitchFamily="65" charset="-120"/>
                <a:ea typeface="標楷體" pitchFamily="65" charset="-120"/>
              </a:rPr>
              <a:t>模糊化模型勝利</a:t>
            </a:r>
            <a:endParaRPr lang="zh-TW" altLang="en-US" dirty="0">
              <a:latin typeface="標楷體" pitchFamily="65" charset="-120"/>
              <a:ea typeface="標楷體" pitchFamily="65" charset="-120"/>
            </a:endParaRPr>
          </a:p>
        </p:txBody>
      </p:sp>
      <p:sp>
        <p:nvSpPr>
          <p:cNvPr id="19" name="圓角矩形 18"/>
          <p:cNvSpPr/>
          <p:nvPr/>
        </p:nvSpPr>
        <p:spPr>
          <a:xfrm>
            <a:off x="4214810" y="1428736"/>
            <a:ext cx="2071702" cy="285752"/>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未模糊化模型勝利</a:t>
            </a:r>
            <a:endParaRPr lang="zh-TW" altLang="en-US" dirty="0">
              <a:latin typeface="標楷體" pitchFamily="65" charset="-120"/>
              <a:ea typeface="標楷體" pitchFamily="65"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grpId="1" nodeType="clickEffect">
                                  <p:stCondLst>
                                    <p:cond delay="0"/>
                                  </p:stCondLst>
                                  <p:childTnLst>
                                    <p:animEffect transition="out" filter="blinds(horizontal)">
                                      <p:cBhvr>
                                        <p:cTn id="23" dur="500"/>
                                        <p:tgtEl>
                                          <p:spTgt spid="12"/>
                                        </p:tgtEl>
                                      </p:cBhvr>
                                    </p:animEffect>
                                    <p:set>
                                      <p:cBhvr>
                                        <p:cTn id="24" dur="1" fill="hold">
                                          <p:stCondLst>
                                            <p:cond delay="499"/>
                                          </p:stCondLst>
                                        </p:cTn>
                                        <p:tgtEl>
                                          <p:spTgt spid="12"/>
                                        </p:tgtEl>
                                        <p:attrNameLst>
                                          <p:attrName>style.visibility</p:attrName>
                                        </p:attrNameLst>
                                      </p:cBhvr>
                                      <p:to>
                                        <p:strVal val="hidden"/>
                                      </p:to>
                                    </p:set>
                                  </p:childTnLst>
                                </p:cTn>
                              </p:par>
                              <p:par>
                                <p:cTn id="25" presetID="3" presetClass="exit" presetSubtype="10" fill="hold" grpId="1" nodeType="withEffect">
                                  <p:stCondLst>
                                    <p:cond delay="0"/>
                                  </p:stCondLst>
                                  <p:childTnLst>
                                    <p:animEffect transition="out" filter="blinds(horizontal)">
                                      <p:cBhvr>
                                        <p:cTn id="26" dur="500"/>
                                        <p:tgtEl>
                                          <p:spTgt spid="11"/>
                                        </p:tgtEl>
                                      </p:cBhvr>
                                    </p:animEffect>
                                    <p:set>
                                      <p:cBhvr>
                                        <p:cTn id="27" dur="1" fill="hold">
                                          <p:stCondLst>
                                            <p:cond delay="499"/>
                                          </p:stCondLst>
                                        </p:cTn>
                                        <p:tgtEl>
                                          <p:spTgt spid="11"/>
                                        </p:tgtEl>
                                        <p:attrNameLst>
                                          <p:attrName>style.visibility</p:attrName>
                                        </p:attrNameLst>
                                      </p:cBhvr>
                                      <p:to>
                                        <p:strVal val="hidden"/>
                                      </p:to>
                                    </p:set>
                                  </p:childTnLst>
                                </p:cTn>
                              </p:par>
                              <p:par>
                                <p:cTn id="28" presetID="3" presetClass="exit" presetSubtype="10" fill="hold" grpId="1" nodeType="withEffect">
                                  <p:stCondLst>
                                    <p:cond delay="0"/>
                                  </p:stCondLst>
                                  <p:childTnLst>
                                    <p:animEffect transition="out" filter="blinds(horizontal)">
                                      <p:cBhvr>
                                        <p:cTn id="29" dur="500"/>
                                        <p:tgtEl>
                                          <p:spTgt spid="10"/>
                                        </p:tgtEl>
                                      </p:cBhvr>
                                    </p:animEffect>
                                    <p:set>
                                      <p:cBhvr>
                                        <p:cTn id="30" dur="1" fill="hold">
                                          <p:stCondLst>
                                            <p:cond delay="499"/>
                                          </p:stCondLst>
                                        </p:cTn>
                                        <p:tgtEl>
                                          <p:spTgt spid="10"/>
                                        </p:tgtEl>
                                        <p:attrNameLst>
                                          <p:attrName>style.visibility</p:attrName>
                                        </p:attrNameLst>
                                      </p:cBhvr>
                                      <p:to>
                                        <p:strVal val="hidden"/>
                                      </p:to>
                                    </p:set>
                                  </p:childTnLst>
                                </p:cTn>
                              </p:par>
                              <p:par>
                                <p:cTn id="31" presetID="3" presetClass="exit" presetSubtype="10" fill="hold" grpId="1" nodeType="withEffect">
                                  <p:stCondLst>
                                    <p:cond delay="0"/>
                                  </p:stCondLst>
                                  <p:childTnLst>
                                    <p:animEffect transition="out" filter="blinds(horizontal)">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par>
                                <p:cTn id="34" presetID="3" presetClass="exit" presetSubtype="10" fill="hold" grpId="1" nodeType="withEffect">
                                  <p:stCondLst>
                                    <p:cond delay="0"/>
                                  </p:stCondLst>
                                  <p:childTnLst>
                                    <p:animEffect transition="out" filter="blinds(horizontal)">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par>
                                <p:cTn id="37" presetID="3" presetClass="entr" presetSubtype="1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500"/>
                                        <p:tgtEl>
                                          <p:spTgt spid="17"/>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blinds(horizontal)">
                                      <p:cBhvr>
                                        <p:cTn id="45" dur="500"/>
                                        <p:tgtEl>
                                          <p:spTgt spid="15"/>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blinds(horizontal)">
                                      <p:cBhvr>
                                        <p:cTn id="48" dur="500"/>
                                        <p:tgtEl>
                                          <p:spTgt spid="14"/>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blinds(horizontal)">
                                      <p:cBhvr>
                                        <p:cTn id="5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4" grpId="0" animBg="1"/>
      <p:bldP spid="15" grpId="0" animBg="1"/>
      <p:bldP spid="16" grpId="0" animBg="1"/>
      <p:bldP spid="1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785786" y="274638"/>
            <a:ext cx="8229600" cy="1143000"/>
          </a:xfrm>
        </p:spPr>
        <p:txBody>
          <a:bodyPr rtlCol="0">
            <a:normAutofit/>
          </a:bodyPr>
          <a:lstStyle/>
          <a:p>
            <a:pPr eaLnBrk="1" fontAlgn="auto" hangingPunct="1">
              <a:spcAft>
                <a:spcPts val="0"/>
              </a:spcAft>
              <a:defRPr/>
            </a:pPr>
            <a:r>
              <a:rPr lang="zh-TW" altLang="en-US" sz="3600" dirty="0" smtClean="0">
                <a:latin typeface="標楷體" pitchFamily="65" charset="-120"/>
                <a:ea typeface="標楷體" pitchFamily="65" charset="-120"/>
              </a:rPr>
              <a:t> 第二節 動態天期指標效果測試</a:t>
            </a:r>
            <a:endParaRPr lang="en-US" altLang="zh-TW" sz="3600" dirty="0" smtClean="0">
              <a:latin typeface="標楷體" pitchFamily="65" charset="-120"/>
              <a:ea typeface="標楷體" pitchFamily="65" charset="-120"/>
            </a:endParaRPr>
          </a:p>
        </p:txBody>
      </p:sp>
      <p:sp>
        <p:nvSpPr>
          <p:cNvPr id="5" name="Espace réservé du contenu 2"/>
          <p:cNvSpPr>
            <a:spLocks noGrp="1"/>
          </p:cNvSpPr>
          <p:nvPr>
            <p:ph idx="1"/>
          </p:nvPr>
        </p:nvSpPr>
        <p:spPr>
          <a:xfrm>
            <a:off x="457200" y="1831975"/>
            <a:ext cx="8229600" cy="4525963"/>
          </a:xfrm>
        </p:spPr>
        <p:txBody>
          <a:bodyPr rtlCol="0">
            <a:normAutofit/>
          </a:bodyPr>
          <a:lstStyle/>
          <a:p>
            <a:pPr eaLnBrk="1" fontAlgn="auto" hangingPunct="1">
              <a:spcAft>
                <a:spcPts val="0"/>
              </a:spcAft>
              <a:buFont typeface="Arial" pitchFamily="34" charset="0"/>
              <a:buChar char="•"/>
              <a:defRPr/>
            </a:pPr>
            <a:r>
              <a:rPr lang="zh-TW" altLang="en-US" sz="2800" dirty="0" smtClean="0">
                <a:latin typeface="標楷體" pitchFamily="65" charset="-120"/>
                <a:ea typeface="標楷體" pitchFamily="65" charset="-120"/>
              </a:rPr>
              <a:t>整體而言，動態天期還是有較佳以及穩定的表現。</a:t>
            </a:r>
            <a:endParaRPr lang="en-US" altLang="zh-TW" sz="2800" dirty="0" smtClean="0">
              <a:latin typeface="標楷體" pitchFamily="65" charset="-120"/>
              <a:ea typeface="標楷體" pitchFamily="65" charset="-120"/>
            </a:endParaRPr>
          </a:p>
        </p:txBody>
      </p:sp>
      <p:graphicFrame>
        <p:nvGraphicFramePr>
          <p:cNvPr id="6" name="表格 5"/>
          <p:cNvGraphicFramePr>
            <a:graphicFrameLocks noGrp="1"/>
          </p:cNvGraphicFramePr>
          <p:nvPr/>
        </p:nvGraphicFramePr>
        <p:xfrm>
          <a:off x="785787" y="2643182"/>
          <a:ext cx="7572427" cy="3577596"/>
        </p:xfrm>
        <a:graphic>
          <a:graphicData uri="http://schemas.openxmlformats.org/drawingml/2006/table">
            <a:tbl>
              <a:tblPr/>
              <a:tblGrid>
                <a:gridCol w="2020233"/>
                <a:gridCol w="2020233"/>
                <a:gridCol w="1098635"/>
                <a:gridCol w="1334691"/>
                <a:gridCol w="1098635"/>
              </a:tblGrid>
              <a:tr h="298133">
                <a:tc>
                  <a:txBody>
                    <a:bodyPr/>
                    <a:lstStyle/>
                    <a:p>
                      <a:pPr algn="ctr">
                        <a:spcAft>
                          <a:spcPts val="0"/>
                        </a:spcAft>
                      </a:pPr>
                      <a:r>
                        <a:rPr lang="zh-TW" sz="1800" b="1" kern="100" dirty="0">
                          <a:latin typeface="Calibri"/>
                          <a:ea typeface="標楷體"/>
                          <a:cs typeface="Times New Roman"/>
                        </a:rPr>
                        <a:t>評估指標</a:t>
                      </a:r>
                      <a:endParaRPr lang="zh-TW" sz="1800" kern="100" dirty="0">
                        <a:latin typeface="Calibri"/>
                        <a:ea typeface="新細明體"/>
                        <a:cs typeface="Times New Roman"/>
                      </a:endParaRPr>
                    </a:p>
                  </a:txBody>
                  <a:tcPr marL="102283" marR="1022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TW" sz="1800" b="1" kern="100">
                          <a:latin typeface="Calibri"/>
                          <a:ea typeface="標楷體"/>
                          <a:cs typeface="Times New Roman"/>
                        </a:rPr>
                        <a:t>動態</a:t>
                      </a:r>
                      <a:r>
                        <a:rPr lang="en-US" sz="1800" b="1" kern="100">
                          <a:latin typeface="Calibri"/>
                          <a:ea typeface="標楷體"/>
                          <a:cs typeface="Times New Roman"/>
                        </a:rPr>
                        <a:t>/</a:t>
                      </a:r>
                      <a:r>
                        <a:rPr lang="zh-TW" sz="1800" b="1" kern="100">
                          <a:latin typeface="Calibri"/>
                          <a:ea typeface="標楷體"/>
                          <a:cs typeface="Times New Roman"/>
                        </a:rPr>
                        <a:t>固定天期</a:t>
                      </a:r>
                      <a:endParaRPr lang="zh-TW" sz="1800" kern="100">
                        <a:latin typeface="Calibri"/>
                        <a:ea typeface="新細明體"/>
                        <a:cs typeface="Times New Roman"/>
                      </a:endParaRPr>
                    </a:p>
                  </a:txBody>
                  <a:tcPr marL="102283" marR="1022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TW" sz="1800" b="1" kern="100">
                          <a:latin typeface="Calibri"/>
                          <a:ea typeface="標楷體"/>
                          <a:cs typeface="Times New Roman"/>
                        </a:rPr>
                        <a:t>平均</a:t>
                      </a:r>
                      <a:endParaRPr lang="zh-TW" sz="1800" kern="100">
                        <a:latin typeface="Calibri"/>
                        <a:ea typeface="新細明體"/>
                        <a:cs typeface="Times New Roman"/>
                      </a:endParaRPr>
                    </a:p>
                  </a:txBody>
                  <a:tcPr marL="102283" marR="1022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TW" sz="1800" b="1" kern="100">
                          <a:latin typeface="Calibri"/>
                          <a:ea typeface="標楷體"/>
                          <a:cs typeface="Times New Roman"/>
                        </a:rPr>
                        <a:t>改善程度</a:t>
                      </a:r>
                      <a:endParaRPr lang="zh-TW" sz="1800" kern="100">
                        <a:latin typeface="Calibri"/>
                        <a:ea typeface="新細明體"/>
                        <a:cs typeface="Times New Roman"/>
                      </a:endParaRPr>
                    </a:p>
                  </a:txBody>
                  <a:tcPr marL="102283" marR="1022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TW" sz="1800" b="1" kern="100">
                          <a:latin typeface="Calibri"/>
                          <a:ea typeface="標楷體"/>
                          <a:cs typeface="Times New Roman"/>
                        </a:rPr>
                        <a:t>標準差</a:t>
                      </a:r>
                      <a:endParaRPr lang="zh-TW" sz="1800" kern="100">
                        <a:latin typeface="Calibri"/>
                        <a:ea typeface="新細明體"/>
                        <a:cs typeface="Times New Roman"/>
                      </a:endParaRPr>
                    </a:p>
                  </a:txBody>
                  <a:tcPr marL="102283" marR="1022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98133">
                <a:tc rowSpan="2">
                  <a:txBody>
                    <a:bodyPr/>
                    <a:lstStyle/>
                    <a:p>
                      <a:pPr algn="ctr">
                        <a:spcAft>
                          <a:spcPts val="0"/>
                        </a:spcAft>
                      </a:pPr>
                      <a:r>
                        <a:rPr lang="zh-TW" sz="1900" b="1" kern="100" dirty="0">
                          <a:latin typeface="Calibri"/>
                          <a:ea typeface="標楷體"/>
                          <a:cs typeface="Times New Roman"/>
                        </a:rPr>
                        <a:t>交易</a:t>
                      </a:r>
                      <a:r>
                        <a:rPr lang="zh-TW" sz="1900" b="1" kern="100" dirty="0" smtClean="0">
                          <a:latin typeface="Calibri"/>
                          <a:ea typeface="標楷體"/>
                          <a:cs typeface="Times New Roman"/>
                        </a:rPr>
                        <a:t>次數</a:t>
                      </a:r>
                      <a:endParaRPr lang="en-US" altLang="zh-TW" sz="1900" b="1" kern="100" dirty="0" smtClean="0">
                        <a:latin typeface="Calibri"/>
                        <a:ea typeface="標楷體"/>
                        <a:cs typeface="Times New Roman"/>
                      </a:endParaRPr>
                    </a:p>
                    <a:p>
                      <a:pPr algn="ctr">
                        <a:spcAft>
                          <a:spcPts val="0"/>
                        </a:spcAft>
                      </a:pPr>
                      <a:r>
                        <a:rPr lang="en-US" altLang="zh-TW" sz="1900" b="1" kern="100" dirty="0" smtClean="0">
                          <a:latin typeface="Calibri"/>
                          <a:ea typeface="標楷體"/>
                          <a:cs typeface="Times New Roman"/>
                        </a:rPr>
                        <a:t>(</a:t>
                      </a:r>
                      <a:r>
                        <a:rPr lang="zh-TW" altLang="en-US" sz="1900" b="1" kern="100" dirty="0" smtClean="0">
                          <a:latin typeface="Calibri"/>
                          <a:ea typeface="標楷體"/>
                          <a:cs typeface="Times New Roman"/>
                        </a:rPr>
                        <a:t>次</a:t>
                      </a:r>
                      <a:r>
                        <a:rPr lang="en-US" altLang="zh-TW" sz="1900" b="1" kern="100" dirty="0" smtClean="0">
                          <a:latin typeface="Calibri"/>
                          <a:ea typeface="標楷體"/>
                          <a:cs typeface="Times New Roman"/>
                        </a:rPr>
                        <a:t>)</a:t>
                      </a:r>
                      <a:endParaRPr lang="zh-TW" sz="1900" kern="100" dirty="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zh-TW" sz="1800" kern="100">
                          <a:latin typeface="Calibri"/>
                          <a:ea typeface="標楷體"/>
                          <a:cs typeface="Times New Roman"/>
                        </a:rPr>
                        <a:t>動態天期</a:t>
                      </a:r>
                      <a:endParaRPr lang="zh-TW" sz="1800" kern="100">
                        <a:latin typeface="Calibri"/>
                        <a:ea typeface="新細明體"/>
                        <a:cs typeface="Times New Roman"/>
                      </a:endParaRPr>
                    </a:p>
                  </a:txBody>
                  <a:tcPr marL="102283" marR="1022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800" u="sng" kern="100">
                          <a:latin typeface="標楷體"/>
                          <a:ea typeface="新細明體"/>
                          <a:cs typeface="Times New Roman"/>
                        </a:rPr>
                        <a:t>205.29</a:t>
                      </a:r>
                      <a:endParaRPr lang="zh-TW" sz="1800" kern="100">
                        <a:latin typeface="Calibri"/>
                        <a:ea typeface="新細明體"/>
                        <a:cs typeface="Times New Roman"/>
                      </a:endParaRPr>
                    </a:p>
                  </a:txBody>
                  <a:tcPr marL="102283" marR="1022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rowSpan="2">
                  <a:txBody>
                    <a:bodyPr/>
                    <a:lstStyle/>
                    <a:p>
                      <a:pPr algn="ctr">
                        <a:spcAft>
                          <a:spcPts val="0"/>
                        </a:spcAft>
                      </a:pPr>
                      <a:r>
                        <a:rPr lang="en-US" sz="1800" kern="100">
                          <a:latin typeface="標楷體"/>
                          <a:ea typeface="新細明體"/>
                          <a:cs typeface="Times New Roman"/>
                        </a:rPr>
                        <a:t>2.22</a:t>
                      </a:r>
                      <a:r>
                        <a:rPr lang="zh-TW" sz="1800" kern="100">
                          <a:latin typeface="Calibri"/>
                          <a:ea typeface="標楷體"/>
                          <a:cs typeface="Times New Roman"/>
                        </a:rPr>
                        <a:t>％</a:t>
                      </a:r>
                      <a:endParaRPr lang="zh-TW" sz="1800" kern="100">
                        <a:latin typeface="Calibri"/>
                        <a:ea typeface="新細明體"/>
                        <a:cs typeface="Times New Roman"/>
                      </a:endParaRPr>
                    </a:p>
                  </a:txBody>
                  <a:tcPr marL="102283" marR="1022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800" kern="100">
                          <a:latin typeface="標楷體"/>
                          <a:ea typeface="新細明體"/>
                          <a:cs typeface="Times New Roman"/>
                        </a:rPr>
                        <a:t>39.77</a:t>
                      </a:r>
                      <a:endParaRPr lang="zh-TW" sz="1800" kern="100">
                        <a:latin typeface="Calibri"/>
                        <a:ea typeface="新細明體"/>
                        <a:cs typeface="Times New Roman"/>
                      </a:endParaRPr>
                    </a:p>
                  </a:txBody>
                  <a:tcPr marL="102283" marR="1022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98133">
                <a:tc vMerge="1">
                  <a:txBody>
                    <a:bodyPr/>
                    <a:lstStyle/>
                    <a:p>
                      <a:endParaRPr lang="zh-TW" altLang="en-US"/>
                    </a:p>
                  </a:txBody>
                  <a:tcPr/>
                </a:tc>
                <a:tc>
                  <a:txBody>
                    <a:bodyPr/>
                    <a:lstStyle/>
                    <a:p>
                      <a:pPr algn="ctr">
                        <a:spcAft>
                          <a:spcPts val="0"/>
                        </a:spcAft>
                      </a:pPr>
                      <a:r>
                        <a:rPr lang="zh-TW" sz="1800" kern="100">
                          <a:latin typeface="Calibri"/>
                          <a:ea typeface="標楷體"/>
                          <a:cs typeface="Times New Roman"/>
                        </a:rPr>
                        <a:t>固定天期</a:t>
                      </a:r>
                      <a:endParaRPr lang="zh-TW" sz="1800" kern="100">
                        <a:latin typeface="Calibri"/>
                        <a:ea typeface="新細明體"/>
                        <a:cs typeface="Times New Roman"/>
                      </a:endParaRPr>
                    </a:p>
                  </a:txBody>
                  <a:tcPr marL="102283" marR="1022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標楷體"/>
                          <a:ea typeface="新細明體"/>
                          <a:cs typeface="Times New Roman"/>
                        </a:rPr>
                        <a:t>200.83</a:t>
                      </a:r>
                      <a:endParaRPr lang="zh-TW" sz="1800" kern="100">
                        <a:latin typeface="Calibri"/>
                        <a:ea typeface="新細明體"/>
                        <a:cs typeface="Times New Roman"/>
                      </a:endParaRPr>
                    </a:p>
                  </a:txBody>
                  <a:tcPr marL="102283" marR="1022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ctr">
                        <a:spcAft>
                          <a:spcPts val="0"/>
                        </a:spcAft>
                      </a:pPr>
                      <a:r>
                        <a:rPr lang="en-US" sz="1800" u="sng" kern="100">
                          <a:latin typeface="標楷體"/>
                          <a:ea typeface="新細明體"/>
                          <a:cs typeface="Times New Roman"/>
                        </a:rPr>
                        <a:t>33.83</a:t>
                      </a:r>
                      <a:endParaRPr lang="zh-TW" sz="1800" kern="100">
                        <a:latin typeface="Calibri"/>
                        <a:ea typeface="新細明體"/>
                        <a:cs typeface="Times New Roman"/>
                      </a:endParaRPr>
                    </a:p>
                  </a:txBody>
                  <a:tcPr marL="102283" marR="1022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133">
                <a:tc rowSpan="2">
                  <a:txBody>
                    <a:bodyPr/>
                    <a:lstStyle/>
                    <a:p>
                      <a:pPr algn="ctr">
                        <a:spcAft>
                          <a:spcPts val="0"/>
                        </a:spcAft>
                      </a:pPr>
                      <a:r>
                        <a:rPr lang="zh-TW" sz="1900" b="1" kern="100" dirty="0">
                          <a:latin typeface="Calibri"/>
                          <a:ea typeface="標楷體"/>
                          <a:cs typeface="Times New Roman"/>
                        </a:rPr>
                        <a:t>勝</a:t>
                      </a:r>
                      <a:r>
                        <a:rPr lang="zh-TW" sz="1900" b="1" kern="100" dirty="0" smtClean="0">
                          <a:latin typeface="Calibri"/>
                          <a:ea typeface="標楷體"/>
                          <a:cs typeface="Times New Roman"/>
                        </a:rPr>
                        <a:t>率</a:t>
                      </a:r>
                      <a:endParaRPr lang="en-US" altLang="zh-TW" sz="1900" b="1" kern="100" dirty="0" smtClean="0">
                        <a:latin typeface="Calibri"/>
                        <a:ea typeface="標楷體"/>
                        <a:cs typeface="Times New Roman"/>
                      </a:endParaRPr>
                    </a:p>
                    <a:p>
                      <a:pPr algn="ctr">
                        <a:spcAft>
                          <a:spcPts val="0"/>
                        </a:spcAft>
                      </a:pPr>
                      <a:r>
                        <a:rPr lang="en-US" altLang="zh-TW" sz="1900" b="1" kern="100" dirty="0" smtClean="0">
                          <a:latin typeface="Calibri"/>
                          <a:ea typeface="標楷體"/>
                          <a:cs typeface="Times New Roman"/>
                        </a:rPr>
                        <a:t>(</a:t>
                      </a:r>
                      <a:r>
                        <a:rPr lang="zh-TW" altLang="en-US" sz="1900" b="1" kern="100" dirty="0" smtClean="0">
                          <a:latin typeface="Calibri"/>
                          <a:ea typeface="標楷體"/>
                          <a:cs typeface="Times New Roman"/>
                        </a:rPr>
                        <a:t>％</a:t>
                      </a:r>
                      <a:r>
                        <a:rPr lang="en-US" altLang="zh-TW" sz="1900" b="1" kern="100" dirty="0" smtClean="0">
                          <a:latin typeface="Calibri"/>
                          <a:ea typeface="標楷體"/>
                          <a:cs typeface="Times New Roman"/>
                        </a:rPr>
                        <a:t>)</a:t>
                      </a:r>
                      <a:endParaRPr lang="zh-TW" sz="1900" kern="100" dirty="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zh-TW" sz="1800" kern="100">
                          <a:latin typeface="Calibri"/>
                          <a:ea typeface="標楷體"/>
                          <a:cs typeface="Times New Roman"/>
                        </a:rPr>
                        <a:t>動態天期</a:t>
                      </a:r>
                      <a:endParaRPr lang="zh-TW" sz="1800" kern="100">
                        <a:latin typeface="Calibri"/>
                        <a:ea typeface="新細明體"/>
                        <a:cs typeface="Times New Roman"/>
                      </a:endParaRPr>
                    </a:p>
                  </a:txBody>
                  <a:tcPr marL="102283" marR="1022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800" u="sng" kern="100" dirty="0" smtClean="0">
                          <a:latin typeface="標楷體"/>
                          <a:ea typeface="新細明體"/>
                          <a:cs typeface="Times New Roman"/>
                        </a:rPr>
                        <a:t>74</a:t>
                      </a:r>
                      <a:endParaRPr lang="zh-TW" sz="1800" kern="100" dirty="0">
                        <a:latin typeface="Calibri"/>
                        <a:ea typeface="新細明體"/>
                        <a:cs typeface="Times New Roman"/>
                      </a:endParaRPr>
                    </a:p>
                  </a:txBody>
                  <a:tcPr marL="102283" marR="1022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rowSpan="2">
                  <a:txBody>
                    <a:bodyPr/>
                    <a:lstStyle/>
                    <a:p>
                      <a:pPr algn="ctr">
                        <a:spcAft>
                          <a:spcPts val="0"/>
                        </a:spcAft>
                      </a:pPr>
                      <a:r>
                        <a:rPr lang="en-US" sz="1800" kern="100">
                          <a:latin typeface="標楷體"/>
                          <a:ea typeface="新細明體"/>
                          <a:cs typeface="Times New Roman"/>
                        </a:rPr>
                        <a:t>1.37</a:t>
                      </a:r>
                      <a:r>
                        <a:rPr lang="zh-TW" sz="1800" kern="100">
                          <a:latin typeface="Calibri"/>
                          <a:ea typeface="標楷體"/>
                          <a:cs typeface="Times New Roman"/>
                        </a:rPr>
                        <a:t>％</a:t>
                      </a:r>
                      <a:endParaRPr lang="zh-TW" sz="1800" kern="100">
                        <a:latin typeface="Calibri"/>
                        <a:ea typeface="新細明體"/>
                        <a:cs typeface="Times New Roman"/>
                      </a:endParaRPr>
                    </a:p>
                  </a:txBody>
                  <a:tcPr marL="102283" marR="1022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800" u="sng" kern="100">
                          <a:latin typeface="標楷體"/>
                          <a:ea typeface="新細明體"/>
                          <a:cs typeface="Times New Roman"/>
                        </a:rPr>
                        <a:t>0.030</a:t>
                      </a:r>
                      <a:endParaRPr lang="zh-TW" sz="1800" kern="100">
                        <a:latin typeface="Calibri"/>
                        <a:ea typeface="新細明體"/>
                        <a:cs typeface="Times New Roman"/>
                      </a:endParaRPr>
                    </a:p>
                  </a:txBody>
                  <a:tcPr marL="102283" marR="1022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98133">
                <a:tc vMerge="1">
                  <a:txBody>
                    <a:bodyPr/>
                    <a:lstStyle/>
                    <a:p>
                      <a:endParaRPr lang="zh-TW" altLang="en-US"/>
                    </a:p>
                  </a:txBody>
                  <a:tcPr/>
                </a:tc>
                <a:tc>
                  <a:txBody>
                    <a:bodyPr/>
                    <a:lstStyle/>
                    <a:p>
                      <a:pPr algn="ctr">
                        <a:spcAft>
                          <a:spcPts val="0"/>
                        </a:spcAft>
                      </a:pPr>
                      <a:r>
                        <a:rPr lang="zh-TW" sz="1800" kern="100">
                          <a:latin typeface="Calibri"/>
                          <a:ea typeface="標楷體"/>
                          <a:cs typeface="Times New Roman"/>
                        </a:rPr>
                        <a:t>固定天期</a:t>
                      </a:r>
                      <a:endParaRPr lang="zh-TW" sz="1800" kern="100">
                        <a:latin typeface="Calibri"/>
                        <a:ea typeface="新細明體"/>
                        <a:cs typeface="Times New Roman"/>
                      </a:endParaRPr>
                    </a:p>
                  </a:txBody>
                  <a:tcPr marL="102283" marR="1022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smtClean="0">
                          <a:latin typeface="標楷體"/>
                          <a:ea typeface="新細明體"/>
                          <a:cs typeface="Times New Roman"/>
                        </a:rPr>
                        <a:t>73</a:t>
                      </a:r>
                      <a:endParaRPr lang="zh-TW" sz="1800" kern="100" dirty="0">
                        <a:latin typeface="Calibri"/>
                        <a:ea typeface="新細明體"/>
                        <a:cs typeface="Times New Roman"/>
                      </a:endParaRPr>
                    </a:p>
                  </a:txBody>
                  <a:tcPr marL="102283" marR="1022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ctr">
                        <a:spcAft>
                          <a:spcPts val="0"/>
                        </a:spcAft>
                      </a:pPr>
                      <a:r>
                        <a:rPr lang="en-US" sz="1800" kern="100">
                          <a:latin typeface="標楷體"/>
                          <a:ea typeface="新細明體"/>
                          <a:cs typeface="Times New Roman"/>
                        </a:rPr>
                        <a:t>0.047</a:t>
                      </a:r>
                      <a:endParaRPr lang="zh-TW" sz="1800" kern="100">
                        <a:latin typeface="Calibri"/>
                        <a:ea typeface="新細明體"/>
                        <a:cs typeface="Times New Roman"/>
                      </a:endParaRPr>
                    </a:p>
                  </a:txBody>
                  <a:tcPr marL="102283" marR="1022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133">
                <a:tc rowSpan="2">
                  <a:txBody>
                    <a:bodyPr/>
                    <a:lstStyle/>
                    <a:p>
                      <a:pPr algn="ctr">
                        <a:spcAft>
                          <a:spcPts val="0"/>
                        </a:spcAft>
                      </a:pPr>
                      <a:r>
                        <a:rPr lang="zh-TW" sz="1900" b="1" kern="100" dirty="0">
                          <a:latin typeface="Calibri"/>
                          <a:ea typeface="標楷體"/>
                          <a:cs typeface="Times New Roman"/>
                        </a:rPr>
                        <a:t>總獲利</a:t>
                      </a:r>
                      <a:r>
                        <a:rPr lang="zh-TW" sz="1900" b="1" kern="100" dirty="0" smtClean="0">
                          <a:latin typeface="Calibri"/>
                          <a:ea typeface="標楷體"/>
                          <a:cs typeface="Times New Roman"/>
                        </a:rPr>
                        <a:t>點數</a:t>
                      </a:r>
                      <a:endParaRPr lang="en-US" altLang="zh-TW" sz="1900" b="1" kern="100" dirty="0" smtClean="0">
                        <a:latin typeface="Calibri"/>
                        <a:ea typeface="標楷體"/>
                        <a:cs typeface="Times New Roman"/>
                      </a:endParaRPr>
                    </a:p>
                    <a:p>
                      <a:pPr algn="ctr">
                        <a:spcAft>
                          <a:spcPts val="0"/>
                        </a:spcAft>
                      </a:pPr>
                      <a:r>
                        <a:rPr lang="en-US" altLang="zh-TW" sz="1900" b="1" kern="100" dirty="0" smtClean="0">
                          <a:latin typeface="Calibri"/>
                          <a:ea typeface="標楷體"/>
                          <a:cs typeface="Times New Roman"/>
                        </a:rPr>
                        <a:t>(</a:t>
                      </a:r>
                      <a:r>
                        <a:rPr lang="zh-TW" altLang="en-US" sz="1900" b="1" kern="100" dirty="0" smtClean="0">
                          <a:latin typeface="Calibri"/>
                          <a:ea typeface="標楷體"/>
                          <a:cs typeface="Times New Roman"/>
                        </a:rPr>
                        <a:t>點</a:t>
                      </a:r>
                      <a:r>
                        <a:rPr lang="en-US" altLang="zh-TW" sz="1900" b="1" kern="100" dirty="0" smtClean="0">
                          <a:latin typeface="Calibri"/>
                          <a:ea typeface="標楷體"/>
                          <a:cs typeface="Times New Roman"/>
                        </a:rPr>
                        <a:t>)</a:t>
                      </a:r>
                      <a:endParaRPr lang="zh-TW" sz="1900" kern="100" dirty="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zh-TW" sz="1800" kern="100">
                          <a:latin typeface="Calibri"/>
                          <a:ea typeface="標楷體"/>
                          <a:cs typeface="Times New Roman"/>
                        </a:rPr>
                        <a:t>動態天期</a:t>
                      </a:r>
                      <a:endParaRPr lang="zh-TW" sz="1800" kern="100">
                        <a:latin typeface="Calibri"/>
                        <a:ea typeface="新細明體"/>
                        <a:cs typeface="Times New Roman"/>
                      </a:endParaRPr>
                    </a:p>
                  </a:txBody>
                  <a:tcPr marL="102283" marR="1022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800" kern="100">
                          <a:latin typeface="標楷體"/>
                          <a:ea typeface="新細明體"/>
                          <a:cs typeface="Times New Roman"/>
                        </a:rPr>
                        <a:t>7923</a:t>
                      </a:r>
                      <a:endParaRPr lang="zh-TW" sz="1800" kern="100">
                        <a:latin typeface="Calibri"/>
                        <a:ea typeface="新細明體"/>
                        <a:cs typeface="Times New Roman"/>
                      </a:endParaRPr>
                    </a:p>
                  </a:txBody>
                  <a:tcPr marL="102283" marR="1022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rowSpan="2">
                  <a:txBody>
                    <a:bodyPr/>
                    <a:lstStyle/>
                    <a:p>
                      <a:pPr algn="ctr">
                        <a:spcAft>
                          <a:spcPts val="0"/>
                        </a:spcAft>
                      </a:pPr>
                      <a:r>
                        <a:rPr lang="en-US" sz="1800" kern="100">
                          <a:latin typeface="標楷體"/>
                          <a:ea typeface="新細明體"/>
                          <a:cs typeface="Times New Roman"/>
                        </a:rPr>
                        <a:t>-4.95</a:t>
                      </a:r>
                      <a:r>
                        <a:rPr lang="zh-TW" sz="1800" kern="100">
                          <a:latin typeface="Calibri"/>
                          <a:ea typeface="標楷體"/>
                          <a:cs typeface="Times New Roman"/>
                        </a:rPr>
                        <a:t>％</a:t>
                      </a:r>
                      <a:endParaRPr lang="zh-TW" sz="1800" kern="100">
                        <a:latin typeface="Calibri"/>
                        <a:ea typeface="新細明體"/>
                        <a:cs typeface="Times New Roman"/>
                      </a:endParaRPr>
                    </a:p>
                  </a:txBody>
                  <a:tcPr marL="102283" marR="1022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800" u="sng" kern="100">
                          <a:latin typeface="標楷體"/>
                          <a:ea typeface="新細明體"/>
                          <a:cs typeface="Times New Roman"/>
                        </a:rPr>
                        <a:t>3040</a:t>
                      </a:r>
                      <a:endParaRPr lang="zh-TW" sz="1800" kern="100">
                        <a:latin typeface="Calibri"/>
                        <a:ea typeface="新細明體"/>
                        <a:cs typeface="Times New Roman"/>
                      </a:endParaRPr>
                    </a:p>
                  </a:txBody>
                  <a:tcPr marL="102283" marR="1022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98133">
                <a:tc vMerge="1">
                  <a:txBody>
                    <a:bodyPr/>
                    <a:lstStyle/>
                    <a:p>
                      <a:endParaRPr lang="zh-TW" altLang="en-US"/>
                    </a:p>
                  </a:txBody>
                  <a:tcPr/>
                </a:tc>
                <a:tc>
                  <a:txBody>
                    <a:bodyPr/>
                    <a:lstStyle/>
                    <a:p>
                      <a:pPr algn="ctr">
                        <a:spcAft>
                          <a:spcPts val="0"/>
                        </a:spcAft>
                      </a:pPr>
                      <a:r>
                        <a:rPr lang="zh-TW" sz="1800" kern="100">
                          <a:latin typeface="Calibri"/>
                          <a:ea typeface="標楷體"/>
                          <a:cs typeface="Times New Roman"/>
                        </a:rPr>
                        <a:t>固定天期</a:t>
                      </a:r>
                      <a:endParaRPr lang="zh-TW" sz="1800" kern="100">
                        <a:latin typeface="Calibri"/>
                        <a:ea typeface="新細明體"/>
                        <a:cs typeface="Times New Roman"/>
                      </a:endParaRPr>
                    </a:p>
                  </a:txBody>
                  <a:tcPr marL="102283" marR="1022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u="sng" kern="100">
                          <a:latin typeface="標楷體"/>
                          <a:ea typeface="新細明體"/>
                          <a:cs typeface="Times New Roman"/>
                        </a:rPr>
                        <a:t>8336</a:t>
                      </a:r>
                      <a:endParaRPr lang="zh-TW" sz="1800" kern="100">
                        <a:latin typeface="Calibri"/>
                        <a:ea typeface="新細明體"/>
                        <a:cs typeface="Times New Roman"/>
                      </a:endParaRPr>
                    </a:p>
                  </a:txBody>
                  <a:tcPr marL="102283" marR="1022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ctr">
                        <a:spcAft>
                          <a:spcPts val="0"/>
                        </a:spcAft>
                      </a:pPr>
                      <a:r>
                        <a:rPr lang="en-US" sz="1800" kern="100">
                          <a:latin typeface="標楷體"/>
                          <a:ea typeface="新細明體"/>
                          <a:cs typeface="Times New Roman"/>
                        </a:rPr>
                        <a:t>4423</a:t>
                      </a:r>
                      <a:endParaRPr lang="zh-TW" sz="1800" kern="100">
                        <a:latin typeface="Calibri"/>
                        <a:ea typeface="新細明體"/>
                        <a:cs typeface="Times New Roman"/>
                      </a:endParaRPr>
                    </a:p>
                  </a:txBody>
                  <a:tcPr marL="102283" marR="1022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133">
                <a:tc rowSpan="2">
                  <a:txBody>
                    <a:bodyPr/>
                    <a:lstStyle/>
                    <a:p>
                      <a:pPr algn="ctr">
                        <a:spcAft>
                          <a:spcPts val="0"/>
                        </a:spcAft>
                      </a:pPr>
                      <a:r>
                        <a:rPr lang="zh-TW" sz="1900" b="1" kern="100" dirty="0">
                          <a:latin typeface="Calibri"/>
                          <a:ea typeface="標楷體"/>
                          <a:cs typeface="Times New Roman"/>
                        </a:rPr>
                        <a:t>平均獲利</a:t>
                      </a:r>
                      <a:r>
                        <a:rPr lang="zh-TW" sz="1900" b="1" kern="100" dirty="0" smtClean="0">
                          <a:latin typeface="Calibri"/>
                          <a:ea typeface="標楷體"/>
                          <a:cs typeface="Times New Roman"/>
                        </a:rPr>
                        <a:t>點數</a:t>
                      </a:r>
                      <a:endParaRPr lang="en-US" altLang="zh-TW" sz="1900" b="1" kern="100" dirty="0" smtClean="0">
                        <a:latin typeface="Calibri"/>
                        <a:ea typeface="標楷體"/>
                        <a:cs typeface="Times New Roman"/>
                      </a:endParaRPr>
                    </a:p>
                    <a:p>
                      <a:pPr algn="ctr">
                        <a:spcAft>
                          <a:spcPts val="0"/>
                        </a:spcAft>
                      </a:pPr>
                      <a:r>
                        <a:rPr lang="en-US" altLang="zh-TW" sz="1900" b="1" kern="100" dirty="0" smtClean="0">
                          <a:latin typeface="+mn-lt"/>
                          <a:ea typeface="標楷體"/>
                          <a:cs typeface="Times New Roman"/>
                        </a:rPr>
                        <a:t>(</a:t>
                      </a:r>
                      <a:r>
                        <a:rPr lang="zh-TW" altLang="en-US" sz="1900" b="1" kern="100" dirty="0" smtClean="0">
                          <a:latin typeface="+mn-lt"/>
                          <a:ea typeface="標楷體"/>
                          <a:cs typeface="Times New Roman"/>
                        </a:rPr>
                        <a:t>點</a:t>
                      </a:r>
                      <a:r>
                        <a:rPr lang="en-US" altLang="zh-TW" sz="1900" b="1" kern="100" dirty="0" smtClean="0">
                          <a:latin typeface="+mn-lt"/>
                          <a:ea typeface="標楷體"/>
                          <a:cs typeface="Times New Roman"/>
                        </a:rPr>
                        <a:t>)</a:t>
                      </a:r>
                      <a:endParaRPr lang="zh-TW" sz="1900" kern="100" dirty="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zh-TW" sz="1800" kern="100">
                          <a:latin typeface="Calibri"/>
                          <a:ea typeface="標楷體"/>
                          <a:cs typeface="Times New Roman"/>
                        </a:rPr>
                        <a:t>動態天期</a:t>
                      </a:r>
                      <a:endParaRPr lang="zh-TW" sz="1800" kern="100">
                        <a:latin typeface="Calibri"/>
                        <a:ea typeface="新細明體"/>
                        <a:cs typeface="Times New Roman"/>
                      </a:endParaRPr>
                    </a:p>
                  </a:txBody>
                  <a:tcPr marL="102283" marR="1022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800" kern="100">
                          <a:latin typeface="標楷體"/>
                          <a:ea typeface="新細明體"/>
                          <a:cs typeface="Times New Roman"/>
                        </a:rPr>
                        <a:t>38.31</a:t>
                      </a:r>
                      <a:endParaRPr lang="zh-TW" sz="1800" kern="100">
                        <a:latin typeface="Calibri"/>
                        <a:ea typeface="新細明體"/>
                        <a:cs typeface="Times New Roman"/>
                      </a:endParaRPr>
                    </a:p>
                  </a:txBody>
                  <a:tcPr marL="102283" marR="1022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rowSpan="2">
                  <a:txBody>
                    <a:bodyPr/>
                    <a:lstStyle/>
                    <a:p>
                      <a:pPr algn="ctr">
                        <a:spcAft>
                          <a:spcPts val="0"/>
                        </a:spcAft>
                      </a:pPr>
                      <a:r>
                        <a:rPr lang="en-US" sz="1800" kern="100">
                          <a:latin typeface="標楷體"/>
                          <a:ea typeface="新細明體"/>
                          <a:cs typeface="Times New Roman"/>
                        </a:rPr>
                        <a:t>-3.33</a:t>
                      </a:r>
                      <a:r>
                        <a:rPr lang="zh-TW" sz="1800" kern="100">
                          <a:latin typeface="Calibri"/>
                          <a:ea typeface="標楷體"/>
                          <a:cs typeface="Times New Roman"/>
                        </a:rPr>
                        <a:t>％</a:t>
                      </a:r>
                      <a:endParaRPr lang="zh-TW" sz="1800" kern="100">
                        <a:latin typeface="Calibri"/>
                        <a:ea typeface="新細明體"/>
                        <a:cs typeface="Times New Roman"/>
                      </a:endParaRPr>
                    </a:p>
                  </a:txBody>
                  <a:tcPr marL="102283" marR="1022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800" u="sng" kern="100">
                          <a:latin typeface="標楷體"/>
                          <a:ea typeface="新細明體"/>
                          <a:cs typeface="Times New Roman"/>
                        </a:rPr>
                        <a:t>11.94</a:t>
                      </a:r>
                      <a:endParaRPr lang="zh-TW" sz="1800" kern="100">
                        <a:latin typeface="Calibri"/>
                        <a:ea typeface="新細明體"/>
                        <a:cs typeface="Times New Roman"/>
                      </a:endParaRPr>
                    </a:p>
                  </a:txBody>
                  <a:tcPr marL="102283" marR="1022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98133">
                <a:tc vMerge="1">
                  <a:txBody>
                    <a:bodyPr/>
                    <a:lstStyle/>
                    <a:p>
                      <a:endParaRPr lang="zh-TW" altLang="en-US"/>
                    </a:p>
                  </a:txBody>
                  <a:tcPr/>
                </a:tc>
                <a:tc>
                  <a:txBody>
                    <a:bodyPr/>
                    <a:lstStyle/>
                    <a:p>
                      <a:pPr algn="ctr">
                        <a:spcAft>
                          <a:spcPts val="0"/>
                        </a:spcAft>
                      </a:pPr>
                      <a:r>
                        <a:rPr lang="zh-TW" sz="1800" kern="100">
                          <a:latin typeface="Calibri"/>
                          <a:ea typeface="標楷體"/>
                          <a:cs typeface="Times New Roman"/>
                        </a:rPr>
                        <a:t>固定天期</a:t>
                      </a:r>
                      <a:endParaRPr lang="zh-TW" sz="1800" kern="100">
                        <a:latin typeface="Calibri"/>
                        <a:ea typeface="新細明體"/>
                        <a:cs typeface="Times New Roman"/>
                      </a:endParaRPr>
                    </a:p>
                  </a:txBody>
                  <a:tcPr marL="102283" marR="1022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u="sng" kern="100">
                          <a:latin typeface="標楷體"/>
                          <a:ea typeface="新細明體"/>
                          <a:cs typeface="Times New Roman"/>
                        </a:rPr>
                        <a:t>39.63</a:t>
                      </a:r>
                      <a:endParaRPr lang="zh-TW" sz="1800" kern="100">
                        <a:latin typeface="Calibri"/>
                        <a:ea typeface="新細明體"/>
                        <a:cs typeface="Times New Roman"/>
                      </a:endParaRPr>
                    </a:p>
                  </a:txBody>
                  <a:tcPr marL="102283" marR="1022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ctr">
                        <a:spcAft>
                          <a:spcPts val="0"/>
                        </a:spcAft>
                      </a:pPr>
                      <a:r>
                        <a:rPr lang="en-US" sz="1800" kern="100">
                          <a:latin typeface="標楷體"/>
                          <a:ea typeface="新細明體"/>
                          <a:cs typeface="Times New Roman"/>
                        </a:rPr>
                        <a:t>15.51</a:t>
                      </a:r>
                      <a:endParaRPr lang="zh-TW" sz="1800" kern="100">
                        <a:latin typeface="Calibri"/>
                        <a:ea typeface="新細明體"/>
                        <a:cs typeface="Times New Roman"/>
                      </a:endParaRPr>
                    </a:p>
                  </a:txBody>
                  <a:tcPr marL="102283" marR="1022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133">
                <a:tc rowSpan="2">
                  <a:txBody>
                    <a:bodyPr/>
                    <a:lstStyle/>
                    <a:p>
                      <a:pPr algn="ctr">
                        <a:spcAft>
                          <a:spcPts val="0"/>
                        </a:spcAft>
                      </a:pPr>
                      <a:r>
                        <a:rPr lang="zh-TW" sz="1900" b="1" kern="100" dirty="0">
                          <a:latin typeface="Calibri"/>
                          <a:ea typeface="標楷體"/>
                          <a:cs typeface="Times New Roman"/>
                        </a:rPr>
                        <a:t>風險</a:t>
                      </a:r>
                      <a:r>
                        <a:rPr lang="zh-TW" sz="1900" b="1" kern="100" dirty="0" smtClean="0">
                          <a:latin typeface="Calibri"/>
                          <a:ea typeface="標楷體"/>
                          <a:cs typeface="Times New Roman"/>
                        </a:rPr>
                        <a:t>報酬</a:t>
                      </a:r>
                      <a:endParaRPr lang="en-US" altLang="zh-TW" sz="1900" b="1" kern="100" dirty="0" smtClean="0">
                        <a:latin typeface="Calibri"/>
                        <a:ea typeface="標楷體"/>
                        <a:cs typeface="Times New Roman"/>
                      </a:endParaRPr>
                    </a:p>
                    <a:p>
                      <a:pPr algn="ctr">
                        <a:spcAft>
                          <a:spcPts val="0"/>
                        </a:spcAft>
                      </a:pPr>
                      <a:r>
                        <a:rPr lang="en-US" altLang="zh-TW" sz="1900" b="1" kern="100" dirty="0" smtClean="0">
                          <a:latin typeface="Calibri"/>
                          <a:ea typeface="標楷體"/>
                          <a:cs typeface="Times New Roman"/>
                        </a:rPr>
                        <a:t>(</a:t>
                      </a:r>
                      <a:r>
                        <a:rPr lang="zh-TW" altLang="en-US" sz="1900" b="1" kern="100" dirty="0" smtClean="0">
                          <a:latin typeface="Calibri"/>
                          <a:ea typeface="標楷體"/>
                          <a:cs typeface="Times New Roman"/>
                        </a:rPr>
                        <a:t>點</a:t>
                      </a:r>
                      <a:r>
                        <a:rPr lang="en-US" altLang="zh-TW" sz="1900" b="1" kern="100" dirty="0" smtClean="0">
                          <a:latin typeface="Calibri"/>
                          <a:ea typeface="標楷體"/>
                          <a:cs typeface="Times New Roman"/>
                        </a:rPr>
                        <a:t>)</a:t>
                      </a:r>
                      <a:endParaRPr lang="zh-TW" sz="1900" kern="100" dirty="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zh-TW" sz="1800" kern="100">
                          <a:latin typeface="Calibri"/>
                          <a:ea typeface="標楷體"/>
                          <a:cs typeface="Times New Roman"/>
                        </a:rPr>
                        <a:t>動態天期</a:t>
                      </a:r>
                      <a:endParaRPr lang="zh-TW" sz="1800" kern="100">
                        <a:latin typeface="Calibri"/>
                        <a:ea typeface="新細明體"/>
                        <a:cs typeface="Times New Roman"/>
                      </a:endParaRPr>
                    </a:p>
                  </a:txBody>
                  <a:tcPr marL="102283" marR="1022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800" u="sng" kern="100">
                          <a:latin typeface="標楷體"/>
                          <a:ea typeface="新細明體"/>
                          <a:cs typeface="Times New Roman"/>
                        </a:rPr>
                        <a:t>60.71</a:t>
                      </a:r>
                      <a:endParaRPr lang="zh-TW" sz="1800" kern="100">
                        <a:latin typeface="Calibri"/>
                        <a:ea typeface="新細明體"/>
                        <a:cs typeface="Times New Roman"/>
                      </a:endParaRPr>
                    </a:p>
                  </a:txBody>
                  <a:tcPr marL="102283" marR="1022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rowSpan="2">
                  <a:txBody>
                    <a:bodyPr/>
                    <a:lstStyle/>
                    <a:p>
                      <a:pPr algn="ctr">
                        <a:spcAft>
                          <a:spcPts val="0"/>
                        </a:spcAft>
                      </a:pPr>
                      <a:r>
                        <a:rPr lang="en-US" sz="1800" kern="100">
                          <a:latin typeface="標楷體"/>
                          <a:ea typeface="新細明體"/>
                          <a:cs typeface="Times New Roman"/>
                        </a:rPr>
                        <a:t>12.78</a:t>
                      </a:r>
                      <a:r>
                        <a:rPr lang="zh-TW" sz="1800" kern="100">
                          <a:latin typeface="Calibri"/>
                          <a:ea typeface="標楷體"/>
                          <a:cs typeface="Times New Roman"/>
                        </a:rPr>
                        <a:t>％</a:t>
                      </a:r>
                      <a:endParaRPr lang="zh-TW" sz="1800" kern="100">
                        <a:latin typeface="Calibri"/>
                        <a:ea typeface="新細明體"/>
                        <a:cs typeface="Times New Roman"/>
                      </a:endParaRPr>
                    </a:p>
                  </a:txBody>
                  <a:tcPr marL="102283" marR="1022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800" kern="100">
                          <a:latin typeface="標楷體"/>
                          <a:ea typeface="新細明體"/>
                          <a:cs typeface="Times New Roman"/>
                        </a:rPr>
                        <a:t>26.34</a:t>
                      </a:r>
                      <a:endParaRPr lang="zh-TW" sz="1800" kern="100">
                        <a:latin typeface="Calibri"/>
                        <a:ea typeface="新細明體"/>
                        <a:cs typeface="Times New Roman"/>
                      </a:endParaRPr>
                    </a:p>
                  </a:txBody>
                  <a:tcPr marL="102283" marR="1022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98133">
                <a:tc vMerge="1">
                  <a:txBody>
                    <a:bodyPr/>
                    <a:lstStyle/>
                    <a:p>
                      <a:endParaRPr lang="zh-TW" altLang="en-US"/>
                    </a:p>
                  </a:txBody>
                  <a:tcPr/>
                </a:tc>
                <a:tc>
                  <a:txBody>
                    <a:bodyPr/>
                    <a:lstStyle/>
                    <a:p>
                      <a:pPr algn="ctr">
                        <a:spcAft>
                          <a:spcPts val="0"/>
                        </a:spcAft>
                      </a:pPr>
                      <a:r>
                        <a:rPr lang="zh-TW" sz="1800" kern="100">
                          <a:latin typeface="Calibri"/>
                          <a:ea typeface="標楷體"/>
                          <a:cs typeface="Times New Roman"/>
                        </a:rPr>
                        <a:t>固定天期</a:t>
                      </a:r>
                      <a:endParaRPr lang="zh-TW" sz="1800" kern="100">
                        <a:latin typeface="Calibri"/>
                        <a:ea typeface="新細明體"/>
                        <a:cs typeface="Times New Roman"/>
                      </a:endParaRPr>
                    </a:p>
                  </a:txBody>
                  <a:tcPr marL="102283" marR="1022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標楷體"/>
                          <a:ea typeface="新細明體"/>
                          <a:cs typeface="Times New Roman"/>
                        </a:rPr>
                        <a:t>53.83</a:t>
                      </a:r>
                      <a:endParaRPr lang="zh-TW" sz="1800" kern="100">
                        <a:latin typeface="Calibri"/>
                        <a:ea typeface="新細明體"/>
                        <a:cs typeface="Times New Roman"/>
                      </a:endParaRPr>
                    </a:p>
                  </a:txBody>
                  <a:tcPr marL="102283" marR="1022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ctr">
                        <a:spcAft>
                          <a:spcPts val="0"/>
                        </a:spcAft>
                      </a:pPr>
                      <a:r>
                        <a:rPr lang="en-US" sz="1800" u="sng" kern="100">
                          <a:latin typeface="標楷體"/>
                          <a:ea typeface="新細明體"/>
                          <a:cs typeface="Times New Roman"/>
                        </a:rPr>
                        <a:t>18.23</a:t>
                      </a:r>
                      <a:endParaRPr lang="zh-TW" sz="1800" kern="100">
                        <a:latin typeface="Calibri"/>
                        <a:ea typeface="新細明體"/>
                        <a:cs typeface="Times New Roman"/>
                      </a:endParaRPr>
                    </a:p>
                  </a:txBody>
                  <a:tcPr marL="102283" marR="1022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98133">
                <a:tc gridSpan="3">
                  <a:txBody>
                    <a:bodyPr/>
                    <a:lstStyle/>
                    <a:p>
                      <a:pPr algn="ctr">
                        <a:spcAft>
                          <a:spcPts val="0"/>
                        </a:spcAft>
                      </a:pPr>
                      <a:r>
                        <a:rPr lang="zh-TW" sz="1800" kern="100">
                          <a:latin typeface="Calibri"/>
                          <a:ea typeface="標楷體"/>
                          <a:cs typeface="Times New Roman"/>
                        </a:rPr>
                        <a:t>動態天期較固定天期模型總改善程度</a:t>
                      </a:r>
                      <a:endParaRPr lang="zh-TW" sz="1800" kern="100">
                        <a:latin typeface="Calibri"/>
                        <a:ea typeface="新細明體"/>
                        <a:cs typeface="Times New Roman"/>
                      </a:endParaRPr>
                    </a:p>
                  </a:txBody>
                  <a:tcPr marL="102283" marR="102283"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0C0C0"/>
                    </a:solidFill>
                  </a:tcPr>
                </a:tc>
                <a:tc hMerge="1">
                  <a:txBody>
                    <a:bodyPr/>
                    <a:lstStyle/>
                    <a:p>
                      <a:endParaRPr lang="zh-TW" altLang="en-US"/>
                    </a:p>
                  </a:txBody>
                  <a:tcPr/>
                </a:tc>
                <a:tc hMerge="1">
                  <a:txBody>
                    <a:bodyPr/>
                    <a:lstStyle/>
                    <a:p>
                      <a:endParaRPr lang="zh-TW" altLang="en-US"/>
                    </a:p>
                  </a:txBody>
                  <a:tcPr/>
                </a:tc>
                <a:tc gridSpan="2">
                  <a:txBody>
                    <a:bodyPr/>
                    <a:lstStyle/>
                    <a:p>
                      <a:pPr algn="ctr">
                        <a:spcAft>
                          <a:spcPts val="0"/>
                        </a:spcAft>
                      </a:pPr>
                      <a:r>
                        <a:rPr lang="en-US" sz="1800" i="1" u="sng" kern="100" dirty="0">
                          <a:latin typeface="標楷體"/>
                          <a:ea typeface="新細明體"/>
                          <a:cs typeface="Times New Roman"/>
                        </a:rPr>
                        <a:t>4.45</a:t>
                      </a:r>
                      <a:r>
                        <a:rPr lang="zh-TW" sz="1800" i="1" u="sng" kern="100" dirty="0">
                          <a:latin typeface="Calibri"/>
                          <a:ea typeface="標楷體"/>
                          <a:cs typeface="Times New Roman"/>
                        </a:rPr>
                        <a:t>％</a:t>
                      </a:r>
                      <a:endParaRPr lang="zh-TW" sz="1800" kern="100" dirty="0">
                        <a:latin typeface="Calibri"/>
                        <a:ea typeface="新細明體"/>
                        <a:cs typeface="Times New Roman"/>
                      </a:endParaRPr>
                    </a:p>
                  </a:txBody>
                  <a:tcPr marL="102283" marR="10228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0C0C0"/>
                    </a:solidFill>
                  </a:tcPr>
                </a:tc>
                <a:tc hMerge="1">
                  <a:txBody>
                    <a:bodyPr/>
                    <a:lstStyle/>
                    <a:p>
                      <a:endParaRPr lang="zh-TW" altLang="en-US"/>
                    </a:p>
                  </a:txBody>
                  <a:tcPr/>
                </a:tc>
              </a:tr>
            </a:tbl>
          </a:graphicData>
        </a:graphic>
      </p:graphicFrame>
      <p:sp>
        <p:nvSpPr>
          <p:cNvPr id="7" name="圓角矩形 6"/>
          <p:cNvSpPr/>
          <p:nvPr/>
        </p:nvSpPr>
        <p:spPr>
          <a:xfrm>
            <a:off x="4891090" y="2941634"/>
            <a:ext cx="1000132"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8" name="圓角矩形 7"/>
          <p:cNvSpPr/>
          <p:nvPr/>
        </p:nvSpPr>
        <p:spPr>
          <a:xfrm>
            <a:off x="4883152" y="3546476"/>
            <a:ext cx="1000132"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9" name="圓角矩形 8"/>
          <p:cNvSpPr/>
          <p:nvPr/>
        </p:nvSpPr>
        <p:spPr>
          <a:xfrm>
            <a:off x="4883152" y="4441832"/>
            <a:ext cx="1000132" cy="285752"/>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10" name="圓角矩形 9"/>
          <p:cNvSpPr/>
          <p:nvPr/>
        </p:nvSpPr>
        <p:spPr>
          <a:xfrm>
            <a:off x="4878390" y="5038734"/>
            <a:ext cx="1000132" cy="285752"/>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11" name="圓角矩形 10"/>
          <p:cNvSpPr/>
          <p:nvPr/>
        </p:nvSpPr>
        <p:spPr>
          <a:xfrm>
            <a:off x="4878390" y="5345126"/>
            <a:ext cx="1000132"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2" name="圓角矩形 11"/>
          <p:cNvSpPr/>
          <p:nvPr/>
        </p:nvSpPr>
        <p:spPr>
          <a:xfrm>
            <a:off x="7312044" y="3250246"/>
            <a:ext cx="1000132" cy="285752"/>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13" name="圓角矩形 12"/>
          <p:cNvSpPr/>
          <p:nvPr/>
        </p:nvSpPr>
        <p:spPr>
          <a:xfrm>
            <a:off x="7316806" y="3543301"/>
            <a:ext cx="1000132"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4" name="圓角矩形 13"/>
          <p:cNvSpPr/>
          <p:nvPr/>
        </p:nvSpPr>
        <p:spPr>
          <a:xfrm>
            <a:off x="7316806" y="4143380"/>
            <a:ext cx="1000132"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5" name="圓角矩形 14"/>
          <p:cNvSpPr/>
          <p:nvPr/>
        </p:nvSpPr>
        <p:spPr>
          <a:xfrm>
            <a:off x="7312044" y="4740284"/>
            <a:ext cx="1000132"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6" name="圓角矩形 15"/>
          <p:cNvSpPr/>
          <p:nvPr/>
        </p:nvSpPr>
        <p:spPr>
          <a:xfrm>
            <a:off x="7312044" y="5628338"/>
            <a:ext cx="1000132" cy="285752"/>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17" name="文字方塊 16"/>
          <p:cNvSpPr txBox="1"/>
          <p:nvPr/>
        </p:nvSpPr>
        <p:spPr>
          <a:xfrm>
            <a:off x="8369677" y="3051172"/>
            <a:ext cx="748923" cy="369332"/>
          </a:xfrm>
          <a:prstGeom prst="rect">
            <a:avLst/>
          </a:prstGeom>
          <a:noFill/>
        </p:spPr>
        <p:txBody>
          <a:bodyPr wrap="none" rtlCol="0">
            <a:spAutoFit/>
          </a:bodyPr>
          <a:lstStyle/>
          <a:p>
            <a:r>
              <a:rPr lang="en-US" altLang="zh-TW" dirty="0" smtClean="0">
                <a:solidFill>
                  <a:srgbClr val="FF0000"/>
                </a:solidFill>
              </a:rPr>
              <a:t>-15</a:t>
            </a:r>
            <a:r>
              <a:rPr lang="zh-TW" altLang="en-US" dirty="0" smtClean="0">
                <a:solidFill>
                  <a:srgbClr val="FF0000"/>
                </a:solidFill>
              </a:rPr>
              <a:t>％</a:t>
            </a:r>
            <a:endParaRPr lang="zh-TW" altLang="en-US" dirty="0">
              <a:solidFill>
                <a:srgbClr val="FF0000"/>
              </a:solidFill>
            </a:endParaRPr>
          </a:p>
        </p:txBody>
      </p:sp>
      <p:sp>
        <p:nvSpPr>
          <p:cNvPr id="18" name="文字方塊 17"/>
          <p:cNvSpPr txBox="1"/>
          <p:nvPr/>
        </p:nvSpPr>
        <p:spPr>
          <a:xfrm>
            <a:off x="8420477" y="3643314"/>
            <a:ext cx="671979" cy="369332"/>
          </a:xfrm>
          <a:prstGeom prst="rect">
            <a:avLst/>
          </a:prstGeom>
          <a:noFill/>
        </p:spPr>
        <p:txBody>
          <a:bodyPr wrap="none" rtlCol="0">
            <a:spAutoFit/>
          </a:bodyPr>
          <a:lstStyle/>
          <a:p>
            <a:r>
              <a:rPr lang="en-US" altLang="zh-TW" dirty="0" smtClean="0"/>
              <a:t>57</a:t>
            </a:r>
            <a:r>
              <a:rPr lang="zh-TW" altLang="en-US" dirty="0" smtClean="0"/>
              <a:t>％</a:t>
            </a:r>
            <a:endParaRPr lang="zh-TW" altLang="en-US" dirty="0"/>
          </a:p>
        </p:txBody>
      </p:sp>
      <p:sp>
        <p:nvSpPr>
          <p:cNvPr id="19" name="文字方塊 18"/>
          <p:cNvSpPr txBox="1"/>
          <p:nvPr/>
        </p:nvSpPr>
        <p:spPr>
          <a:xfrm>
            <a:off x="8421221" y="4235456"/>
            <a:ext cx="671979" cy="369332"/>
          </a:xfrm>
          <a:prstGeom prst="rect">
            <a:avLst/>
          </a:prstGeom>
          <a:noFill/>
        </p:spPr>
        <p:txBody>
          <a:bodyPr wrap="none" rtlCol="0">
            <a:spAutoFit/>
          </a:bodyPr>
          <a:lstStyle/>
          <a:p>
            <a:r>
              <a:rPr lang="en-US" altLang="zh-TW" dirty="0" smtClean="0"/>
              <a:t>46</a:t>
            </a:r>
            <a:r>
              <a:rPr lang="zh-TW" altLang="en-US" dirty="0" smtClean="0"/>
              <a:t>％</a:t>
            </a:r>
            <a:endParaRPr lang="zh-TW" altLang="en-US" dirty="0"/>
          </a:p>
        </p:txBody>
      </p:sp>
      <p:sp>
        <p:nvSpPr>
          <p:cNvPr id="20" name="文字方塊 19"/>
          <p:cNvSpPr txBox="1"/>
          <p:nvPr/>
        </p:nvSpPr>
        <p:spPr>
          <a:xfrm>
            <a:off x="8408521" y="4857760"/>
            <a:ext cx="671979" cy="369332"/>
          </a:xfrm>
          <a:prstGeom prst="rect">
            <a:avLst/>
          </a:prstGeom>
          <a:noFill/>
        </p:spPr>
        <p:txBody>
          <a:bodyPr wrap="none" rtlCol="0">
            <a:spAutoFit/>
          </a:bodyPr>
          <a:lstStyle/>
          <a:p>
            <a:r>
              <a:rPr lang="en-US" altLang="zh-TW" dirty="0" smtClean="0"/>
              <a:t>30</a:t>
            </a:r>
            <a:r>
              <a:rPr lang="zh-TW" altLang="en-US" dirty="0" smtClean="0"/>
              <a:t>％</a:t>
            </a:r>
            <a:endParaRPr lang="zh-TW" altLang="en-US" dirty="0"/>
          </a:p>
        </p:txBody>
      </p:sp>
      <p:sp>
        <p:nvSpPr>
          <p:cNvPr id="21" name="文字方塊 20"/>
          <p:cNvSpPr txBox="1"/>
          <p:nvPr/>
        </p:nvSpPr>
        <p:spPr>
          <a:xfrm>
            <a:off x="8369677" y="5441964"/>
            <a:ext cx="748923" cy="369332"/>
          </a:xfrm>
          <a:prstGeom prst="rect">
            <a:avLst/>
          </a:prstGeom>
          <a:noFill/>
        </p:spPr>
        <p:txBody>
          <a:bodyPr wrap="none" rtlCol="0">
            <a:spAutoFit/>
          </a:bodyPr>
          <a:lstStyle/>
          <a:p>
            <a:r>
              <a:rPr lang="en-US" altLang="zh-TW" dirty="0" smtClean="0">
                <a:solidFill>
                  <a:srgbClr val="FF0000"/>
                </a:solidFill>
              </a:rPr>
              <a:t>-31</a:t>
            </a:r>
            <a:r>
              <a:rPr lang="zh-TW" altLang="en-US" dirty="0" smtClean="0">
                <a:solidFill>
                  <a:srgbClr val="FF0000"/>
                </a:solidFill>
              </a:rPr>
              <a:t>％</a:t>
            </a:r>
            <a:endParaRPr lang="zh-TW" altLang="en-US" dirty="0">
              <a:solidFill>
                <a:srgbClr val="FF0000"/>
              </a:solidFill>
            </a:endParaRPr>
          </a:p>
        </p:txBody>
      </p:sp>
      <p:sp>
        <p:nvSpPr>
          <p:cNvPr id="22" name="圓角矩形 21"/>
          <p:cNvSpPr/>
          <p:nvPr/>
        </p:nvSpPr>
        <p:spPr>
          <a:xfrm>
            <a:off x="2000232" y="1428736"/>
            <a:ext cx="2071702"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lang="zh-TW" altLang="en-US" dirty="0" smtClean="0">
                <a:latin typeface="標楷體" pitchFamily="65" charset="-120"/>
                <a:ea typeface="標楷體" pitchFamily="65" charset="-120"/>
              </a:rPr>
              <a:t>動態天期模型勝利</a:t>
            </a:r>
            <a:endParaRPr lang="zh-TW" altLang="en-US" dirty="0">
              <a:latin typeface="標楷體" pitchFamily="65" charset="-120"/>
              <a:ea typeface="標楷體" pitchFamily="65" charset="-120"/>
            </a:endParaRPr>
          </a:p>
        </p:txBody>
      </p:sp>
      <p:sp>
        <p:nvSpPr>
          <p:cNvPr id="23" name="圓角矩形 22"/>
          <p:cNvSpPr/>
          <p:nvPr/>
        </p:nvSpPr>
        <p:spPr>
          <a:xfrm>
            <a:off x="4500562" y="1428736"/>
            <a:ext cx="2071702" cy="285752"/>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標楷體" pitchFamily="65" charset="-120"/>
                <a:ea typeface="標楷體" pitchFamily="65" charset="-120"/>
              </a:rPr>
              <a:t>固定天期模型勝利</a:t>
            </a:r>
            <a:endParaRPr lang="zh-TW" altLang="en-US" dirty="0">
              <a:latin typeface="標楷體" pitchFamily="65" charset="-120"/>
              <a:ea typeface="標楷體" pitchFamily="65"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grpId="1" nodeType="clickEffect">
                                  <p:stCondLst>
                                    <p:cond delay="0"/>
                                  </p:stCondLst>
                                  <p:childTnLst>
                                    <p:animEffect transition="out" filter="blinds(horizontal)">
                                      <p:cBhvr>
                                        <p:cTn id="23" dur="500"/>
                                        <p:tgtEl>
                                          <p:spTgt spid="11"/>
                                        </p:tgtEl>
                                      </p:cBhvr>
                                    </p:animEffect>
                                    <p:set>
                                      <p:cBhvr>
                                        <p:cTn id="24" dur="1" fill="hold">
                                          <p:stCondLst>
                                            <p:cond delay="499"/>
                                          </p:stCondLst>
                                        </p:cTn>
                                        <p:tgtEl>
                                          <p:spTgt spid="11"/>
                                        </p:tgtEl>
                                        <p:attrNameLst>
                                          <p:attrName>style.visibility</p:attrName>
                                        </p:attrNameLst>
                                      </p:cBhvr>
                                      <p:to>
                                        <p:strVal val="hidden"/>
                                      </p:to>
                                    </p:set>
                                  </p:childTnLst>
                                </p:cTn>
                              </p:par>
                              <p:par>
                                <p:cTn id="25" presetID="3" presetClass="exit" presetSubtype="10" fill="hold" grpId="1" nodeType="withEffect">
                                  <p:stCondLst>
                                    <p:cond delay="0"/>
                                  </p:stCondLst>
                                  <p:childTnLst>
                                    <p:animEffect transition="out" filter="blinds(horizontal)">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par>
                                <p:cTn id="28" presetID="3" presetClass="exit" presetSubtype="10" fill="hold" grpId="1" nodeType="withEffect">
                                  <p:stCondLst>
                                    <p:cond delay="0"/>
                                  </p:stCondLst>
                                  <p:childTnLst>
                                    <p:animEffect transition="out" filter="blinds(horizontal)">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par>
                                <p:cTn id="31" presetID="3" presetClass="exit" presetSubtype="10" fill="hold" grpId="1" nodeType="withEffect">
                                  <p:stCondLst>
                                    <p:cond delay="0"/>
                                  </p:stCondLst>
                                  <p:childTnLst>
                                    <p:animEffect transition="out" filter="blinds(horizontal)">
                                      <p:cBhvr>
                                        <p:cTn id="32" dur="500"/>
                                        <p:tgtEl>
                                          <p:spTgt spid="8"/>
                                        </p:tgtEl>
                                      </p:cBhvr>
                                    </p:animEffect>
                                    <p:set>
                                      <p:cBhvr>
                                        <p:cTn id="33" dur="1" fill="hold">
                                          <p:stCondLst>
                                            <p:cond delay="499"/>
                                          </p:stCondLst>
                                        </p:cTn>
                                        <p:tgtEl>
                                          <p:spTgt spid="8"/>
                                        </p:tgtEl>
                                        <p:attrNameLst>
                                          <p:attrName>style.visibility</p:attrName>
                                        </p:attrNameLst>
                                      </p:cBhvr>
                                      <p:to>
                                        <p:strVal val="hidden"/>
                                      </p:to>
                                    </p:set>
                                  </p:childTnLst>
                                </p:cTn>
                              </p:par>
                              <p:par>
                                <p:cTn id="34" presetID="3" presetClass="exit" presetSubtype="10" fill="hold" grpId="1" nodeType="withEffect">
                                  <p:stCondLst>
                                    <p:cond delay="0"/>
                                  </p:stCondLst>
                                  <p:childTnLst>
                                    <p:animEffect transition="out" filter="blinds(horizontal)">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blinds(horizontal)">
                                      <p:cBhvr>
                                        <p:cTn id="41" dur="500"/>
                                        <p:tgtEl>
                                          <p:spTgt spid="16"/>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blinds(horizontal)">
                                      <p:cBhvr>
                                        <p:cTn id="44" dur="500"/>
                                        <p:tgtEl>
                                          <p:spTgt spid="15"/>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linds(horizontal)">
                                      <p:cBhvr>
                                        <p:cTn id="47" dur="500"/>
                                        <p:tgtEl>
                                          <p:spTgt spid="14"/>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blinds(horizontal)">
                                      <p:cBhvr>
                                        <p:cTn id="50" dur="500"/>
                                        <p:tgtEl>
                                          <p:spTgt spid="13"/>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blinds(horizontal)">
                                      <p:cBhvr>
                                        <p:cTn id="53" dur="500"/>
                                        <p:tgtEl>
                                          <p:spTgt spid="12"/>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blinds(horizontal)">
                                      <p:cBhvr>
                                        <p:cTn id="56" dur="500"/>
                                        <p:tgtEl>
                                          <p:spTgt spid="17"/>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blinds(horizontal)">
                                      <p:cBhvr>
                                        <p:cTn id="59" dur="500"/>
                                        <p:tgtEl>
                                          <p:spTgt spid="18"/>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blinds(horizontal)">
                                      <p:cBhvr>
                                        <p:cTn id="62" dur="500"/>
                                        <p:tgtEl>
                                          <p:spTgt spid="19"/>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blinds(horizontal)">
                                      <p:cBhvr>
                                        <p:cTn id="65" dur="500"/>
                                        <p:tgtEl>
                                          <p:spTgt spid="20"/>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blinds(horizontal)">
                                      <p:cBhvr>
                                        <p:cTn id="6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3" grpId="0" animBg="1"/>
      <p:bldP spid="14" grpId="0" animBg="1"/>
      <p:bldP spid="15" grpId="0" animBg="1"/>
      <p:bldP spid="16" grpId="0" animBg="1"/>
      <p:bldP spid="17" grpId="0"/>
      <p:bldP spid="18" grpId="0"/>
      <p:bldP spid="19" grpId="0"/>
      <p:bldP spid="20" grpId="0"/>
      <p:bldP spid="21" grpId="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771556" y="274638"/>
            <a:ext cx="8229600" cy="1143000"/>
          </a:xfrm>
        </p:spPr>
        <p:txBody>
          <a:bodyPr rtlCol="0">
            <a:normAutofit/>
          </a:bodyPr>
          <a:lstStyle/>
          <a:p>
            <a:pPr eaLnBrk="1" fontAlgn="auto" hangingPunct="1">
              <a:spcAft>
                <a:spcPts val="0"/>
              </a:spcAft>
              <a:defRPr/>
            </a:pPr>
            <a:r>
              <a:rPr lang="zh-TW" altLang="en-US" sz="3600" dirty="0" smtClean="0">
                <a:latin typeface="標楷體" pitchFamily="65" charset="-120"/>
                <a:ea typeface="標楷體" pitchFamily="65" charset="-120"/>
              </a:rPr>
              <a:t>第三節 </a:t>
            </a:r>
            <a:r>
              <a:rPr lang="en-US" altLang="zh-TW" sz="3600" dirty="0" smtClean="0">
                <a:latin typeface="標楷體" pitchFamily="65" charset="-120"/>
                <a:ea typeface="標楷體" pitchFamily="65" charset="-120"/>
              </a:rPr>
              <a:t>GEP</a:t>
            </a:r>
            <a:r>
              <a:rPr lang="zh-TW" altLang="en-US" sz="3600" dirty="0" smtClean="0">
                <a:latin typeface="標楷體" pitchFamily="65" charset="-120"/>
                <a:ea typeface="標楷體" pitchFamily="65" charset="-120"/>
              </a:rPr>
              <a:t>資金配置效果測試</a:t>
            </a:r>
            <a:endParaRPr lang="en-US" altLang="zh-TW" sz="3600" dirty="0" smtClean="0">
              <a:latin typeface="標楷體" pitchFamily="65" charset="-120"/>
              <a:ea typeface="標楷體" pitchFamily="65" charset="-120"/>
            </a:endParaRPr>
          </a:p>
        </p:txBody>
      </p:sp>
      <p:sp>
        <p:nvSpPr>
          <p:cNvPr id="5" name="Espace réservé du contenu 2"/>
          <p:cNvSpPr>
            <a:spLocks noGrp="1"/>
          </p:cNvSpPr>
          <p:nvPr>
            <p:ph idx="1"/>
          </p:nvPr>
        </p:nvSpPr>
        <p:spPr>
          <a:xfrm>
            <a:off x="457200" y="1831975"/>
            <a:ext cx="8229600" cy="4525963"/>
          </a:xfrm>
        </p:spPr>
        <p:txBody>
          <a:bodyPr rtlCol="0">
            <a:normAutofit/>
          </a:bodyPr>
          <a:lstStyle/>
          <a:p>
            <a:pPr eaLnBrk="1" fontAlgn="auto" hangingPunct="1">
              <a:spcAft>
                <a:spcPts val="0"/>
              </a:spcAft>
              <a:buFont typeface="Arial" pitchFamily="34" charset="0"/>
              <a:buChar char="•"/>
              <a:defRPr/>
            </a:pPr>
            <a:r>
              <a:rPr lang="zh-TW" altLang="en-US" sz="2800" dirty="0" smtClean="0">
                <a:latin typeface="標楷體" pitchFamily="65" charset="-120"/>
                <a:ea typeface="標楷體" pitchFamily="65" charset="-120"/>
              </a:rPr>
              <a:t>凱利公式能獲得較佳的絕對報酬，但</a:t>
            </a:r>
            <a:r>
              <a:rPr lang="en-US" altLang="zh-TW" sz="2800" dirty="0" smtClean="0">
                <a:latin typeface="標楷體" pitchFamily="65" charset="-120"/>
                <a:ea typeface="標楷體" pitchFamily="65" charset="-120"/>
              </a:rPr>
              <a:t>GEP</a:t>
            </a:r>
            <a:r>
              <a:rPr lang="zh-TW" altLang="en-US" sz="2800" dirty="0" smtClean="0">
                <a:latin typeface="標楷體" pitchFamily="65" charset="-120"/>
                <a:ea typeface="標楷體" pitchFamily="65" charset="-120"/>
              </a:rPr>
              <a:t>資金配置有較好的風險控管能力。而</a:t>
            </a:r>
            <a:r>
              <a:rPr lang="en-US" altLang="zh-TW" sz="2800" dirty="0" smtClean="0">
                <a:latin typeface="標楷體" pitchFamily="65" charset="-120"/>
                <a:ea typeface="標楷體" pitchFamily="65" charset="-120"/>
              </a:rPr>
              <a:t>GEP</a:t>
            </a:r>
            <a:r>
              <a:rPr lang="zh-TW" altLang="en-US" sz="2800" dirty="0" smtClean="0">
                <a:latin typeface="標楷體" pitchFamily="65" charset="-120"/>
                <a:ea typeface="標楷體" pitchFamily="65" charset="-120"/>
              </a:rPr>
              <a:t>資金配置也有較佳的系統穩定度。</a:t>
            </a:r>
            <a:endParaRPr lang="en-US" altLang="zh-TW" sz="2800" dirty="0" smtClean="0">
              <a:latin typeface="標楷體" pitchFamily="65" charset="-120"/>
              <a:ea typeface="標楷體" pitchFamily="65" charset="-120"/>
            </a:endParaRPr>
          </a:p>
        </p:txBody>
      </p:sp>
      <p:graphicFrame>
        <p:nvGraphicFramePr>
          <p:cNvPr id="4" name="表格 3"/>
          <p:cNvGraphicFramePr>
            <a:graphicFrameLocks noGrp="1"/>
          </p:cNvGraphicFramePr>
          <p:nvPr/>
        </p:nvGraphicFramePr>
        <p:xfrm>
          <a:off x="819123" y="3286124"/>
          <a:ext cx="7539091" cy="3460002"/>
        </p:xfrm>
        <a:graphic>
          <a:graphicData uri="http://schemas.openxmlformats.org/drawingml/2006/table">
            <a:tbl>
              <a:tblPr/>
              <a:tblGrid>
                <a:gridCol w="2011339"/>
                <a:gridCol w="2011339"/>
                <a:gridCol w="1093799"/>
                <a:gridCol w="1328815"/>
                <a:gridCol w="1093799"/>
              </a:tblGrid>
              <a:tr h="282201">
                <a:tc>
                  <a:txBody>
                    <a:bodyPr/>
                    <a:lstStyle/>
                    <a:p>
                      <a:pPr algn="ctr">
                        <a:spcAft>
                          <a:spcPts val="0"/>
                        </a:spcAft>
                      </a:pPr>
                      <a:r>
                        <a:rPr lang="zh-TW" sz="1800" b="1" kern="100" dirty="0">
                          <a:latin typeface="Calibri"/>
                          <a:ea typeface="標楷體"/>
                          <a:cs typeface="Times New Roman"/>
                        </a:rPr>
                        <a:t>評估指標</a:t>
                      </a:r>
                      <a:endParaRPr lang="zh-TW" sz="1800" kern="100" dirty="0">
                        <a:latin typeface="Calibri"/>
                        <a:ea typeface="新細明體"/>
                        <a:cs typeface="Times New Roman"/>
                      </a:endParaRPr>
                    </a:p>
                  </a:txBody>
                  <a:tcPr marL="105826" marR="1058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TW" sz="1800" b="1" kern="100" dirty="0">
                          <a:latin typeface="Calibri"/>
                          <a:ea typeface="標楷體"/>
                          <a:cs typeface="Times New Roman"/>
                        </a:rPr>
                        <a:t>資金配置方法</a:t>
                      </a:r>
                      <a:endParaRPr lang="zh-TW" sz="1800" kern="100" dirty="0">
                        <a:latin typeface="Calibri"/>
                        <a:ea typeface="新細明體"/>
                        <a:cs typeface="Times New Roman"/>
                      </a:endParaRPr>
                    </a:p>
                  </a:txBody>
                  <a:tcPr marL="105826" marR="1058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TW" sz="1800" b="1" kern="100">
                          <a:latin typeface="Calibri"/>
                          <a:ea typeface="標楷體"/>
                          <a:cs typeface="Times New Roman"/>
                        </a:rPr>
                        <a:t>平均</a:t>
                      </a:r>
                      <a:endParaRPr lang="zh-TW" sz="1800" kern="100">
                        <a:latin typeface="Calibri"/>
                        <a:ea typeface="新細明體"/>
                        <a:cs typeface="Times New Roman"/>
                      </a:endParaRPr>
                    </a:p>
                  </a:txBody>
                  <a:tcPr marL="105826" marR="1058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TW" sz="1800" b="1" kern="100">
                          <a:latin typeface="Calibri"/>
                          <a:ea typeface="標楷體"/>
                          <a:cs typeface="Times New Roman"/>
                        </a:rPr>
                        <a:t>改善程度</a:t>
                      </a:r>
                      <a:endParaRPr lang="zh-TW" sz="1800" kern="100">
                        <a:latin typeface="Calibri"/>
                        <a:ea typeface="新細明體"/>
                        <a:cs typeface="Times New Roman"/>
                      </a:endParaRPr>
                    </a:p>
                  </a:txBody>
                  <a:tcPr marL="105826" marR="1058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TW" sz="1800" b="1" kern="100">
                          <a:latin typeface="Calibri"/>
                          <a:ea typeface="標楷體"/>
                          <a:cs typeface="Times New Roman"/>
                        </a:rPr>
                        <a:t>標準差</a:t>
                      </a:r>
                      <a:endParaRPr lang="zh-TW" sz="1800" kern="100">
                        <a:latin typeface="Calibri"/>
                        <a:ea typeface="新細明體"/>
                        <a:cs typeface="Times New Roman"/>
                      </a:endParaRPr>
                    </a:p>
                  </a:txBody>
                  <a:tcPr marL="105826" marR="1058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82201">
                <a:tc rowSpan="2">
                  <a:txBody>
                    <a:bodyPr/>
                    <a:lstStyle/>
                    <a:p>
                      <a:pPr algn="ctr">
                        <a:spcAft>
                          <a:spcPts val="0"/>
                        </a:spcAft>
                      </a:pPr>
                      <a:r>
                        <a:rPr lang="zh-TW" sz="1900" b="1" kern="100" dirty="0">
                          <a:latin typeface="Calibri"/>
                          <a:ea typeface="標楷體"/>
                          <a:cs typeface="Times New Roman"/>
                        </a:rPr>
                        <a:t>交易</a:t>
                      </a:r>
                      <a:r>
                        <a:rPr lang="zh-TW" sz="1900" b="1" kern="100" dirty="0" smtClean="0">
                          <a:latin typeface="Calibri"/>
                          <a:ea typeface="標楷體"/>
                          <a:cs typeface="Times New Roman"/>
                        </a:rPr>
                        <a:t>次數</a:t>
                      </a:r>
                      <a:endParaRPr lang="en-US" altLang="zh-TW" sz="1900" b="1" kern="100" dirty="0" smtClean="0">
                        <a:latin typeface="Calibri"/>
                        <a:ea typeface="標楷體"/>
                        <a:cs typeface="Times New Roman"/>
                      </a:endParaRPr>
                    </a:p>
                    <a:p>
                      <a:pPr algn="ctr">
                        <a:spcAft>
                          <a:spcPts val="0"/>
                        </a:spcAft>
                      </a:pPr>
                      <a:r>
                        <a:rPr lang="en-US" altLang="zh-TW" sz="1900" b="1" kern="100" dirty="0" smtClean="0">
                          <a:latin typeface="Calibri"/>
                          <a:ea typeface="標楷體"/>
                          <a:cs typeface="Times New Roman"/>
                        </a:rPr>
                        <a:t>(</a:t>
                      </a:r>
                      <a:r>
                        <a:rPr lang="zh-TW" altLang="en-US" sz="1900" b="1" kern="100" dirty="0" smtClean="0">
                          <a:latin typeface="Calibri"/>
                          <a:ea typeface="標楷體"/>
                          <a:cs typeface="Times New Roman"/>
                        </a:rPr>
                        <a:t>次</a:t>
                      </a:r>
                      <a:r>
                        <a:rPr lang="en-US" altLang="zh-TW" sz="1900" b="1" kern="100" dirty="0" smtClean="0">
                          <a:latin typeface="Calibri"/>
                          <a:ea typeface="標楷體"/>
                          <a:cs typeface="Times New Roman"/>
                        </a:rPr>
                        <a:t>)</a:t>
                      </a:r>
                      <a:endParaRPr lang="zh-TW" sz="1900" kern="100" dirty="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800" kern="100" dirty="0">
                          <a:latin typeface="標楷體"/>
                          <a:ea typeface="新細明體"/>
                          <a:cs typeface="Times New Roman"/>
                        </a:rPr>
                        <a:t>GEP</a:t>
                      </a:r>
                      <a:r>
                        <a:rPr lang="zh-TW" sz="1800" kern="100" dirty="0">
                          <a:latin typeface="Calibri"/>
                          <a:ea typeface="標楷體"/>
                          <a:cs typeface="Times New Roman"/>
                        </a:rPr>
                        <a:t>資金配置</a:t>
                      </a:r>
                      <a:endParaRPr lang="zh-TW" sz="1800" kern="100" dirty="0">
                        <a:latin typeface="Calibri"/>
                        <a:ea typeface="新細明體"/>
                        <a:cs typeface="Times New Roman"/>
                      </a:endParaRPr>
                    </a:p>
                  </a:txBody>
                  <a:tcPr marL="105826" marR="1058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800" kern="100" dirty="0">
                          <a:latin typeface="標楷體"/>
                          <a:ea typeface="新細明體"/>
                          <a:cs typeface="Times New Roman"/>
                        </a:rPr>
                        <a:t>205.29</a:t>
                      </a:r>
                      <a:endParaRPr lang="zh-TW" sz="1800" kern="100" dirty="0">
                        <a:latin typeface="Calibri"/>
                        <a:ea typeface="新細明體"/>
                        <a:cs typeface="Times New Roman"/>
                      </a:endParaRPr>
                    </a:p>
                  </a:txBody>
                  <a:tcPr marL="105826" marR="1058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rowSpan="2">
                  <a:txBody>
                    <a:bodyPr/>
                    <a:lstStyle/>
                    <a:p>
                      <a:pPr algn="ctr">
                        <a:spcAft>
                          <a:spcPts val="0"/>
                        </a:spcAft>
                      </a:pPr>
                      <a:r>
                        <a:rPr lang="en-US" sz="1800" kern="100">
                          <a:latin typeface="標楷體"/>
                          <a:ea typeface="新細明體"/>
                          <a:cs typeface="Times New Roman"/>
                        </a:rPr>
                        <a:t>10.50</a:t>
                      </a:r>
                      <a:r>
                        <a:rPr lang="zh-TW" sz="1800" kern="100">
                          <a:latin typeface="Calibri"/>
                          <a:ea typeface="標楷體"/>
                          <a:cs typeface="Times New Roman"/>
                        </a:rPr>
                        <a:t>％</a:t>
                      </a:r>
                      <a:endParaRPr lang="zh-TW" sz="1800" kern="100">
                        <a:latin typeface="Calibri"/>
                        <a:ea typeface="新細明體"/>
                        <a:cs typeface="Times New Roman"/>
                      </a:endParaRPr>
                    </a:p>
                  </a:txBody>
                  <a:tcPr marL="105826" marR="1058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800" u="sng" kern="100">
                          <a:latin typeface="標楷體"/>
                          <a:ea typeface="新細明體"/>
                          <a:cs typeface="Times New Roman"/>
                        </a:rPr>
                        <a:t>39.77</a:t>
                      </a:r>
                      <a:endParaRPr lang="zh-TW" sz="1800" kern="100">
                        <a:latin typeface="Calibri"/>
                        <a:ea typeface="新細明體"/>
                        <a:cs typeface="Times New Roman"/>
                      </a:endParaRPr>
                    </a:p>
                  </a:txBody>
                  <a:tcPr marL="105826" marR="1058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82201">
                <a:tc vMerge="1">
                  <a:txBody>
                    <a:bodyPr/>
                    <a:lstStyle/>
                    <a:p>
                      <a:endParaRPr lang="zh-TW" altLang="en-US"/>
                    </a:p>
                  </a:txBody>
                  <a:tcPr/>
                </a:tc>
                <a:tc>
                  <a:txBody>
                    <a:bodyPr/>
                    <a:lstStyle/>
                    <a:p>
                      <a:pPr algn="ctr">
                        <a:spcAft>
                          <a:spcPts val="0"/>
                        </a:spcAft>
                      </a:pPr>
                      <a:r>
                        <a:rPr lang="zh-TW" sz="1800" kern="100" dirty="0">
                          <a:latin typeface="Calibri"/>
                          <a:ea typeface="標楷體"/>
                          <a:cs typeface="Times New Roman"/>
                        </a:rPr>
                        <a:t>凱利公式</a:t>
                      </a:r>
                      <a:endParaRPr lang="zh-TW" sz="1800" kern="100" dirty="0">
                        <a:latin typeface="Calibri"/>
                        <a:ea typeface="新細明體"/>
                        <a:cs typeface="Times New Roman"/>
                      </a:endParaRPr>
                    </a:p>
                  </a:txBody>
                  <a:tcPr marL="105826" marR="1058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u="sng" kern="100">
                          <a:latin typeface="標楷體"/>
                          <a:ea typeface="新細明體"/>
                          <a:cs typeface="Times New Roman"/>
                        </a:rPr>
                        <a:t>229.38</a:t>
                      </a:r>
                      <a:endParaRPr lang="zh-TW" sz="1800" kern="100">
                        <a:latin typeface="Calibri"/>
                        <a:ea typeface="新細明體"/>
                        <a:cs typeface="Times New Roman"/>
                      </a:endParaRPr>
                    </a:p>
                  </a:txBody>
                  <a:tcPr marL="105826" marR="1058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ctr">
                        <a:spcAft>
                          <a:spcPts val="0"/>
                        </a:spcAft>
                      </a:pPr>
                      <a:r>
                        <a:rPr lang="en-US" sz="1800" kern="100">
                          <a:latin typeface="標楷體"/>
                          <a:ea typeface="新細明體"/>
                          <a:cs typeface="Times New Roman"/>
                        </a:rPr>
                        <a:t>41.60</a:t>
                      </a:r>
                      <a:endParaRPr lang="zh-TW" sz="1800" kern="100">
                        <a:latin typeface="Calibri"/>
                        <a:ea typeface="新細明體"/>
                        <a:cs typeface="Times New Roman"/>
                      </a:endParaRPr>
                    </a:p>
                  </a:txBody>
                  <a:tcPr marL="105826" marR="1058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201">
                <a:tc rowSpan="2">
                  <a:txBody>
                    <a:bodyPr/>
                    <a:lstStyle/>
                    <a:p>
                      <a:pPr algn="ctr">
                        <a:spcAft>
                          <a:spcPts val="0"/>
                        </a:spcAft>
                      </a:pPr>
                      <a:r>
                        <a:rPr lang="zh-TW" sz="1900" b="1" kern="100" dirty="0">
                          <a:latin typeface="Calibri"/>
                          <a:ea typeface="標楷體"/>
                          <a:cs typeface="Times New Roman"/>
                        </a:rPr>
                        <a:t>勝</a:t>
                      </a:r>
                      <a:r>
                        <a:rPr lang="zh-TW" sz="1900" b="1" kern="100" dirty="0" smtClean="0">
                          <a:latin typeface="Calibri"/>
                          <a:ea typeface="標楷體"/>
                          <a:cs typeface="Times New Roman"/>
                        </a:rPr>
                        <a:t>率</a:t>
                      </a:r>
                      <a:endParaRPr lang="en-US" altLang="zh-TW" sz="1900" b="1" kern="100" dirty="0" smtClean="0">
                        <a:latin typeface="Calibri"/>
                        <a:ea typeface="標楷體"/>
                        <a:cs typeface="Times New Roman"/>
                      </a:endParaRPr>
                    </a:p>
                    <a:p>
                      <a:pPr algn="ctr">
                        <a:spcAft>
                          <a:spcPts val="0"/>
                        </a:spcAft>
                      </a:pPr>
                      <a:r>
                        <a:rPr lang="en-US" altLang="zh-TW" sz="1900" b="1" kern="100" dirty="0" smtClean="0">
                          <a:latin typeface="Calibri"/>
                          <a:ea typeface="標楷體"/>
                          <a:cs typeface="Times New Roman"/>
                        </a:rPr>
                        <a:t>(</a:t>
                      </a:r>
                      <a:r>
                        <a:rPr lang="zh-TW" altLang="en-US" sz="1900" b="1" kern="100" dirty="0" smtClean="0">
                          <a:latin typeface="Calibri"/>
                          <a:ea typeface="標楷體"/>
                          <a:cs typeface="Times New Roman"/>
                        </a:rPr>
                        <a:t>％</a:t>
                      </a:r>
                      <a:r>
                        <a:rPr lang="en-US" altLang="zh-TW" sz="1900" b="1" kern="100" dirty="0" smtClean="0">
                          <a:latin typeface="Calibri"/>
                          <a:ea typeface="標楷體"/>
                          <a:cs typeface="Times New Roman"/>
                        </a:rPr>
                        <a:t>)</a:t>
                      </a:r>
                      <a:endParaRPr lang="zh-TW" sz="1900" kern="100" dirty="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800" kern="100">
                          <a:latin typeface="標楷體"/>
                          <a:ea typeface="新細明體"/>
                          <a:cs typeface="Times New Roman"/>
                        </a:rPr>
                        <a:t>GEP</a:t>
                      </a:r>
                      <a:r>
                        <a:rPr lang="zh-TW" sz="1800" kern="100">
                          <a:latin typeface="Calibri"/>
                          <a:ea typeface="標楷體"/>
                          <a:cs typeface="Times New Roman"/>
                        </a:rPr>
                        <a:t>資金配置</a:t>
                      </a:r>
                      <a:endParaRPr lang="zh-TW" sz="1800" kern="100">
                        <a:latin typeface="Calibri"/>
                        <a:ea typeface="新細明體"/>
                        <a:cs typeface="Times New Roman"/>
                      </a:endParaRPr>
                    </a:p>
                  </a:txBody>
                  <a:tcPr marL="105826" marR="1058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800" u="sng" kern="100" dirty="0" smtClean="0">
                          <a:latin typeface="標楷體"/>
                          <a:ea typeface="新細明體"/>
                          <a:cs typeface="Times New Roman"/>
                        </a:rPr>
                        <a:t>74</a:t>
                      </a:r>
                      <a:endParaRPr lang="zh-TW" sz="1800" kern="100" dirty="0">
                        <a:latin typeface="Calibri"/>
                        <a:ea typeface="新細明體"/>
                        <a:cs typeface="Times New Roman"/>
                      </a:endParaRPr>
                    </a:p>
                  </a:txBody>
                  <a:tcPr marL="105826" marR="1058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rowSpan="2">
                  <a:txBody>
                    <a:bodyPr/>
                    <a:lstStyle/>
                    <a:p>
                      <a:pPr algn="ctr">
                        <a:spcAft>
                          <a:spcPts val="0"/>
                        </a:spcAft>
                      </a:pPr>
                      <a:r>
                        <a:rPr lang="en-US" sz="1800" kern="100">
                          <a:latin typeface="標楷體"/>
                          <a:ea typeface="新細明體"/>
                          <a:cs typeface="Times New Roman"/>
                        </a:rPr>
                        <a:t>4.23</a:t>
                      </a:r>
                      <a:r>
                        <a:rPr lang="zh-TW" sz="1800" kern="100">
                          <a:latin typeface="Calibri"/>
                          <a:ea typeface="標楷體"/>
                          <a:cs typeface="Times New Roman"/>
                        </a:rPr>
                        <a:t>％</a:t>
                      </a:r>
                      <a:endParaRPr lang="zh-TW" sz="1800" kern="100">
                        <a:latin typeface="Calibri"/>
                        <a:ea typeface="新細明體"/>
                        <a:cs typeface="Times New Roman"/>
                      </a:endParaRPr>
                    </a:p>
                  </a:txBody>
                  <a:tcPr marL="105826" marR="1058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800" u="sng" kern="100">
                          <a:latin typeface="標楷體"/>
                          <a:ea typeface="新細明體"/>
                          <a:cs typeface="Times New Roman"/>
                        </a:rPr>
                        <a:t>0.030</a:t>
                      </a:r>
                      <a:endParaRPr lang="zh-TW" sz="1800" kern="100">
                        <a:latin typeface="Calibri"/>
                        <a:ea typeface="新細明體"/>
                        <a:cs typeface="Times New Roman"/>
                      </a:endParaRPr>
                    </a:p>
                  </a:txBody>
                  <a:tcPr marL="105826" marR="1058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82201">
                <a:tc vMerge="1">
                  <a:txBody>
                    <a:bodyPr/>
                    <a:lstStyle/>
                    <a:p>
                      <a:endParaRPr lang="zh-TW" altLang="en-US"/>
                    </a:p>
                  </a:txBody>
                  <a:tcPr/>
                </a:tc>
                <a:tc>
                  <a:txBody>
                    <a:bodyPr/>
                    <a:lstStyle/>
                    <a:p>
                      <a:pPr algn="ctr">
                        <a:spcAft>
                          <a:spcPts val="0"/>
                        </a:spcAft>
                      </a:pPr>
                      <a:r>
                        <a:rPr lang="zh-TW" sz="1800" kern="100">
                          <a:latin typeface="Calibri"/>
                          <a:ea typeface="標楷體"/>
                          <a:cs typeface="Times New Roman"/>
                        </a:rPr>
                        <a:t>凱利公式</a:t>
                      </a:r>
                      <a:endParaRPr lang="zh-TW" sz="1800" kern="100">
                        <a:latin typeface="Calibri"/>
                        <a:ea typeface="新細明體"/>
                        <a:cs typeface="Times New Roman"/>
                      </a:endParaRPr>
                    </a:p>
                  </a:txBody>
                  <a:tcPr marL="105826" marR="1058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smtClean="0">
                          <a:latin typeface="標楷體"/>
                          <a:ea typeface="新細明體"/>
                          <a:cs typeface="Times New Roman"/>
                        </a:rPr>
                        <a:t>71</a:t>
                      </a:r>
                      <a:endParaRPr lang="zh-TW" sz="1800" kern="100" dirty="0">
                        <a:latin typeface="Calibri"/>
                        <a:ea typeface="新細明體"/>
                        <a:cs typeface="Times New Roman"/>
                      </a:endParaRPr>
                    </a:p>
                  </a:txBody>
                  <a:tcPr marL="105826" marR="1058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ctr">
                        <a:spcAft>
                          <a:spcPts val="0"/>
                        </a:spcAft>
                      </a:pPr>
                      <a:r>
                        <a:rPr lang="en-US" sz="1800" kern="100">
                          <a:latin typeface="標楷體"/>
                          <a:ea typeface="新細明體"/>
                          <a:cs typeface="Times New Roman"/>
                        </a:rPr>
                        <a:t>0.052</a:t>
                      </a:r>
                      <a:endParaRPr lang="zh-TW" sz="1800" kern="100">
                        <a:latin typeface="Calibri"/>
                        <a:ea typeface="新細明體"/>
                        <a:cs typeface="Times New Roman"/>
                      </a:endParaRPr>
                    </a:p>
                  </a:txBody>
                  <a:tcPr marL="105826" marR="1058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201">
                <a:tc rowSpan="2">
                  <a:txBody>
                    <a:bodyPr/>
                    <a:lstStyle/>
                    <a:p>
                      <a:pPr algn="ctr">
                        <a:spcAft>
                          <a:spcPts val="0"/>
                        </a:spcAft>
                      </a:pPr>
                      <a:r>
                        <a:rPr lang="zh-TW" sz="1900" b="1" kern="100" dirty="0">
                          <a:latin typeface="Calibri"/>
                          <a:ea typeface="標楷體"/>
                          <a:cs typeface="Times New Roman"/>
                        </a:rPr>
                        <a:t>總獲利</a:t>
                      </a:r>
                      <a:r>
                        <a:rPr lang="zh-TW" sz="1900" b="1" kern="100" dirty="0" smtClean="0">
                          <a:latin typeface="Calibri"/>
                          <a:ea typeface="標楷體"/>
                          <a:cs typeface="Times New Roman"/>
                        </a:rPr>
                        <a:t>點數</a:t>
                      </a:r>
                      <a:endParaRPr lang="en-US" altLang="zh-TW" sz="1900" b="1" kern="100" dirty="0" smtClean="0">
                        <a:latin typeface="Calibri"/>
                        <a:ea typeface="標楷體"/>
                        <a:cs typeface="Times New Roman"/>
                      </a:endParaRPr>
                    </a:p>
                    <a:p>
                      <a:pPr algn="ctr">
                        <a:spcAft>
                          <a:spcPts val="0"/>
                        </a:spcAft>
                      </a:pPr>
                      <a:r>
                        <a:rPr lang="en-US" altLang="zh-TW" sz="1900" b="1" kern="100" dirty="0" smtClean="0">
                          <a:latin typeface="Calibri"/>
                          <a:ea typeface="標楷體"/>
                          <a:cs typeface="Times New Roman"/>
                        </a:rPr>
                        <a:t>(</a:t>
                      </a:r>
                      <a:r>
                        <a:rPr lang="zh-TW" altLang="en-US" sz="1900" b="1" kern="100" dirty="0" smtClean="0">
                          <a:latin typeface="Calibri"/>
                          <a:ea typeface="標楷體"/>
                          <a:cs typeface="Times New Roman"/>
                        </a:rPr>
                        <a:t>點</a:t>
                      </a:r>
                      <a:r>
                        <a:rPr lang="en-US" altLang="zh-TW" sz="1900" b="1" kern="100" dirty="0" smtClean="0">
                          <a:latin typeface="Calibri"/>
                          <a:ea typeface="標楷體"/>
                          <a:cs typeface="Times New Roman"/>
                        </a:rPr>
                        <a:t>)</a:t>
                      </a:r>
                      <a:endParaRPr lang="zh-TW" sz="1900" kern="100" dirty="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800" kern="100">
                          <a:latin typeface="標楷體"/>
                          <a:ea typeface="新細明體"/>
                          <a:cs typeface="Times New Roman"/>
                        </a:rPr>
                        <a:t>GEP</a:t>
                      </a:r>
                      <a:r>
                        <a:rPr lang="zh-TW" sz="1800" kern="100">
                          <a:latin typeface="Calibri"/>
                          <a:ea typeface="標楷體"/>
                          <a:cs typeface="Times New Roman"/>
                        </a:rPr>
                        <a:t>資金配置</a:t>
                      </a:r>
                      <a:endParaRPr lang="zh-TW" sz="1800" kern="100">
                        <a:latin typeface="Calibri"/>
                        <a:ea typeface="新細明體"/>
                        <a:cs typeface="Times New Roman"/>
                      </a:endParaRPr>
                    </a:p>
                  </a:txBody>
                  <a:tcPr marL="105826" marR="1058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800" kern="100">
                          <a:latin typeface="標楷體"/>
                          <a:ea typeface="新細明體"/>
                          <a:cs typeface="Times New Roman"/>
                        </a:rPr>
                        <a:t>7923</a:t>
                      </a:r>
                      <a:endParaRPr lang="zh-TW" sz="1800" kern="100">
                        <a:latin typeface="Calibri"/>
                        <a:ea typeface="新細明體"/>
                        <a:cs typeface="Times New Roman"/>
                      </a:endParaRPr>
                    </a:p>
                  </a:txBody>
                  <a:tcPr marL="105826" marR="1058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rowSpan="2">
                  <a:txBody>
                    <a:bodyPr/>
                    <a:lstStyle/>
                    <a:p>
                      <a:pPr algn="ctr">
                        <a:spcAft>
                          <a:spcPts val="0"/>
                        </a:spcAft>
                      </a:pPr>
                      <a:r>
                        <a:rPr lang="en-US" sz="1800" kern="100">
                          <a:latin typeface="標楷體"/>
                          <a:ea typeface="新細明體"/>
                          <a:cs typeface="Times New Roman"/>
                        </a:rPr>
                        <a:t>-10.65</a:t>
                      </a:r>
                      <a:r>
                        <a:rPr lang="zh-TW" sz="1800" kern="100">
                          <a:latin typeface="Calibri"/>
                          <a:ea typeface="標楷體"/>
                          <a:cs typeface="Times New Roman"/>
                        </a:rPr>
                        <a:t>％</a:t>
                      </a:r>
                      <a:endParaRPr lang="zh-TW" sz="1800" kern="100">
                        <a:latin typeface="Calibri"/>
                        <a:ea typeface="新細明體"/>
                        <a:cs typeface="Times New Roman"/>
                      </a:endParaRPr>
                    </a:p>
                  </a:txBody>
                  <a:tcPr marL="105826" marR="1058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800" u="sng" kern="100">
                          <a:latin typeface="標楷體"/>
                          <a:ea typeface="新細明體"/>
                          <a:cs typeface="Times New Roman"/>
                        </a:rPr>
                        <a:t>3040</a:t>
                      </a:r>
                      <a:endParaRPr lang="zh-TW" sz="1800" kern="100">
                        <a:latin typeface="Calibri"/>
                        <a:ea typeface="新細明體"/>
                        <a:cs typeface="Times New Roman"/>
                      </a:endParaRPr>
                    </a:p>
                  </a:txBody>
                  <a:tcPr marL="105826" marR="1058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82201">
                <a:tc vMerge="1">
                  <a:txBody>
                    <a:bodyPr/>
                    <a:lstStyle/>
                    <a:p>
                      <a:endParaRPr lang="zh-TW" altLang="en-US"/>
                    </a:p>
                  </a:txBody>
                  <a:tcPr/>
                </a:tc>
                <a:tc>
                  <a:txBody>
                    <a:bodyPr/>
                    <a:lstStyle/>
                    <a:p>
                      <a:pPr algn="ctr">
                        <a:spcAft>
                          <a:spcPts val="0"/>
                        </a:spcAft>
                      </a:pPr>
                      <a:r>
                        <a:rPr lang="zh-TW" sz="1800" kern="100">
                          <a:latin typeface="Calibri"/>
                          <a:ea typeface="標楷體"/>
                          <a:cs typeface="Times New Roman"/>
                        </a:rPr>
                        <a:t>凱利公式</a:t>
                      </a:r>
                      <a:endParaRPr lang="zh-TW" sz="1800" kern="100">
                        <a:latin typeface="Calibri"/>
                        <a:ea typeface="新細明體"/>
                        <a:cs typeface="Times New Roman"/>
                      </a:endParaRPr>
                    </a:p>
                  </a:txBody>
                  <a:tcPr marL="105826" marR="1058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u="sng" kern="100">
                          <a:latin typeface="標楷體"/>
                          <a:ea typeface="新細明體"/>
                          <a:cs typeface="Times New Roman"/>
                        </a:rPr>
                        <a:t>8867</a:t>
                      </a:r>
                      <a:endParaRPr lang="zh-TW" sz="1800" kern="100">
                        <a:latin typeface="Calibri"/>
                        <a:ea typeface="新細明體"/>
                        <a:cs typeface="Times New Roman"/>
                      </a:endParaRPr>
                    </a:p>
                  </a:txBody>
                  <a:tcPr marL="105826" marR="1058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ctr">
                        <a:spcAft>
                          <a:spcPts val="0"/>
                        </a:spcAft>
                      </a:pPr>
                      <a:r>
                        <a:rPr lang="en-US" sz="1800" kern="100" dirty="0">
                          <a:latin typeface="標楷體"/>
                          <a:ea typeface="新細明體"/>
                          <a:cs typeface="Times New Roman"/>
                        </a:rPr>
                        <a:t>5041</a:t>
                      </a:r>
                      <a:endParaRPr lang="zh-TW" sz="1800" kern="100" dirty="0">
                        <a:latin typeface="Calibri"/>
                        <a:ea typeface="新細明體"/>
                        <a:cs typeface="Times New Roman"/>
                      </a:endParaRPr>
                    </a:p>
                  </a:txBody>
                  <a:tcPr marL="105826" marR="1058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201">
                <a:tc rowSpan="2">
                  <a:txBody>
                    <a:bodyPr/>
                    <a:lstStyle/>
                    <a:p>
                      <a:pPr algn="ctr">
                        <a:spcAft>
                          <a:spcPts val="0"/>
                        </a:spcAft>
                      </a:pPr>
                      <a:r>
                        <a:rPr lang="zh-TW" sz="1900" b="1" kern="100" dirty="0">
                          <a:latin typeface="Calibri"/>
                          <a:ea typeface="標楷體"/>
                          <a:cs typeface="Times New Roman"/>
                        </a:rPr>
                        <a:t>平均獲利</a:t>
                      </a:r>
                      <a:r>
                        <a:rPr lang="zh-TW" sz="1900" b="1" kern="100" dirty="0" smtClean="0">
                          <a:latin typeface="Calibri"/>
                          <a:ea typeface="標楷體"/>
                          <a:cs typeface="Times New Roman"/>
                        </a:rPr>
                        <a:t>點數</a:t>
                      </a:r>
                      <a:endParaRPr lang="en-US" altLang="zh-TW" sz="1900" b="1" kern="100" dirty="0" smtClean="0">
                        <a:latin typeface="Calibri"/>
                        <a:ea typeface="標楷體"/>
                        <a:cs typeface="Times New Roman"/>
                      </a:endParaRPr>
                    </a:p>
                    <a:p>
                      <a:pPr algn="ctr">
                        <a:spcAft>
                          <a:spcPts val="0"/>
                        </a:spcAft>
                      </a:pPr>
                      <a:r>
                        <a:rPr lang="en-US" altLang="zh-TW" sz="1900" b="1" kern="100" dirty="0" smtClean="0">
                          <a:latin typeface="+mn-lt"/>
                          <a:ea typeface="標楷體"/>
                          <a:cs typeface="Times New Roman"/>
                        </a:rPr>
                        <a:t>(</a:t>
                      </a:r>
                      <a:r>
                        <a:rPr lang="zh-TW" altLang="en-US" sz="1900" b="1" kern="100" dirty="0" smtClean="0">
                          <a:latin typeface="+mn-lt"/>
                          <a:ea typeface="標楷體"/>
                          <a:cs typeface="Times New Roman"/>
                        </a:rPr>
                        <a:t>點</a:t>
                      </a:r>
                      <a:r>
                        <a:rPr lang="en-US" altLang="zh-TW" sz="1900" b="1" kern="100" dirty="0" smtClean="0">
                          <a:latin typeface="+mn-lt"/>
                          <a:ea typeface="標楷體"/>
                          <a:cs typeface="Times New Roman"/>
                        </a:rPr>
                        <a:t>)</a:t>
                      </a:r>
                      <a:endParaRPr lang="zh-TW" sz="1900" kern="100" dirty="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800" kern="100">
                          <a:latin typeface="標楷體"/>
                          <a:ea typeface="新細明體"/>
                          <a:cs typeface="Times New Roman"/>
                        </a:rPr>
                        <a:t>GEP</a:t>
                      </a:r>
                      <a:r>
                        <a:rPr lang="zh-TW" sz="1800" kern="100">
                          <a:latin typeface="Calibri"/>
                          <a:ea typeface="標楷體"/>
                          <a:cs typeface="Times New Roman"/>
                        </a:rPr>
                        <a:t>資金配置</a:t>
                      </a:r>
                      <a:endParaRPr lang="zh-TW" sz="1800" kern="100">
                        <a:latin typeface="Calibri"/>
                        <a:ea typeface="新細明體"/>
                        <a:cs typeface="Times New Roman"/>
                      </a:endParaRPr>
                    </a:p>
                  </a:txBody>
                  <a:tcPr marL="105826" marR="1058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800" u="sng" kern="100" dirty="0">
                          <a:latin typeface="標楷體"/>
                          <a:ea typeface="新細明體"/>
                          <a:cs typeface="Times New Roman"/>
                        </a:rPr>
                        <a:t>38.31</a:t>
                      </a:r>
                      <a:endParaRPr lang="zh-TW" sz="1800" kern="100" dirty="0">
                        <a:latin typeface="Calibri"/>
                        <a:ea typeface="新細明體"/>
                        <a:cs typeface="Times New Roman"/>
                      </a:endParaRPr>
                    </a:p>
                  </a:txBody>
                  <a:tcPr marL="105826" marR="1058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rowSpan="2">
                  <a:txBody>
                    <a:bodyPr/>
                    <a:lstStyle/>
                    <a:p>
                      <a:pPr algn="ctr">
                        <a:spcAft>
                          <a:spcPts val="0"/>
                        </a:spcAft>
                      </a:pPr>
                      <a:r>
                        <a:rPr lang="en-US" sz="1800" kern="100">
                          <a:latin typeface="標楷體"/>
                          <a:ea typeface="新細明體"/>
                          <a:cs typeface="Times New Roman"/>
                        </a:rPr>
                        <a:t>2.79</a:t>
                      </a:r>
                      <a:r>
                        <a:rPr lang="zh-TW" sz="1800" kern="100">
                          <a:latin typeface="Calibri"/>
                          <a:ea typeface="標楷體"/>
                          <a:cs typeface="Times New Roman"/>
                        </a:rPr>
                        <a:t>％</a:t>
                      </a:r>
                      <a:endParaRPr lang="zh-TW" sz="1800" kern="100">
                        <a:latin typeface="Calibri"/>
                        <a:ea typeface="新細明體"/>
                        <a:cs typeface="Times New Roman"/>
                      </a:endParaRPr>
                    </a:p>
                  </a:txBody>
                  <a:tcPr marL="105826" marR="1058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800" u="sng" kern="100">
                          <a:latin typeface="標楷體"/>
                          <a:ea typeface="新細明體"/>
                          <a:cs typeface="Times New Roman"/>
                        </a:rPr>
                        <a:t>11.94</a:t>
                      </a:r>
                      <a:endParaRPr lang="zh-TW" sz="1800" kern="100">
                        <a:latin typeface="Calibri"/>
                        <a:ea typeface="新細明體"/>
                        <a:cs typeface="Times New Roman"/>
                      </a:endParaRPr>
                    </a:p>
                  </a:txBody>
                  <a:tcPr marL="105826" marR="1058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82201">
                <a:tc vMerge="1">
                  <a:txBody>
                    <a:bodyPr/>
                    <a:lstStyle/>
                    <a:p>
                      <a:endParaRPr lang="zh-TW" altLang="en-US"/>
                    </a:p>
                  </a:txBody>
                  <a:tcPr/>
                </a:tc>
                <a:tc>
                  <a:txBody>
                    <a:bodyPr/>
                    <a:lstStyle/>
                    <a:p>
                      <a:pPr algn="ctr">
                        <a:spcAft>
                          <a:spcPts val="0"/>
                        </a:spcAft>
                      </a:pPr>
                      <a:r>
                        <a:rPr lang="zh-TW" sz="1800" kern="100">
                          <a:latin typeface="Calibri"/>
                          <a:ea typeface="標楷體"/>
                          <a:cs typeface="Times New Roman"/>
                        </a:rPr>
                        <a:t>凱利公式</a:t>
                      </a:r>
                      <a:endParaRPr lang="zh-TW" sz="1800" kern="100">
                        <a:latin typeface="Calibri"/>
                        <a:ea typeface="新細明體"/>
                        <a:cs typeface="Times New Roman"/>
                      </a:endParaRPr>
                    </a:p>
                  </a:txBody>
                  <a:tcPr marL="105826" marR="1058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標楷體"/>
                          <a:ea typeface="新細明體"/>
                          <a:cs typeface="Times New Roman"/>
                        </a:rPr>
                        <a:t>37.27</a:t>
                      </a:r>
                      <a:endParaRPr lang="zh-TW" sz="1800" kern="100" dirty="0">
                        <a:latin typeface="Calibri"/>
                        <a:ea typeface="新細明體"/>
                        <a:cs typeface="Times New Roman"/>
                      </a:endParaRPr>
                    </a:p>
                  </a:txBody>
                  <a:tcPr marL="105826" marR="1058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ctr">
                        <a:spcAft>
                          <a:spcPts val="0"/>
                        </a:spcAft>
                      </a:pPr>
                      <a:r>
                        <a:rPr lang="en-US" sz="1800" kern="100" dirty="0">
                          <a:latin typeface="標楷體"/>
                          <a:ea typeface="新細明體"/>
                          <a:cs typeface="Times New Roman"/>
                        </a:rPr>
                        <a:t>17.03</a:t>
                      </a:r>
                      <a:endParaRPr lang="zh-TW" sz="1800" kern="100" dirty="0">
                        <a:latin typeface="Calibri"/>
                        <a:ea typeface="新細明體"/>
                        <a:cs typeface="Times New Roman"/>
                      </a:endParaRPr>
                    </a:p>
                  </a:txBody>
                  <a:tcPr marL="105826" marR="1058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201">
                <a:tc rowSpan="2">
                  <a:txBody>
                    <a:bodyPr/>
                    <a:lstStyle/>
                    <a:p>
                      <a:pPr algn="ctr">
                        <a:spcAft>
                          <a:spcPts val="0"/>
                        </a:spcAft>
                      </a:pPr>
                      <a:r>
                        <a:rPr lang="zh-TW" sz="1900" b="1" kern="100" dirty="0">
                          <a:latin typeface="Calibri"/>
                          <a:ea typeface="標楷體"/>
                          <a:cs typeface="Times New Roman"/>
                        </a:rPr>
                        <a:t>風險</a:t>
                      </a:r>
                      <a:r>
                        <a:rPr lang="zh-TW" sz="1900" b="1" kern="100" dirty="0" smtClean="0">
                          <a:latin typeface="Calibri"/>
                          <a:ea typeface="標楷體"/>
                          <a:cs typeface="Times New Roman"/>
                        </a:rPr>
                        <a:t>報酬</a:t>
                      </a:r>
                      <a:endParaRPr lang="en-US" altLang="zh-TW" sz="1900" b="1" kern="100" dirty="0" smtClean="0">
                        <a:latin typeface="Calibri"/>
                        <a:ea typeface="標楷體"/>
                        <a:cs typeface="Times New Roman"/>
                      </a:endParaRPr>
                    </a:p>
                    <a:p>
                      <a:pPr algn="ctr">
                        <a:spcAft>
                          <a:spcPts val="0"/>
                        </a:spcAft>
                      </a:pPr>
                      <a:r>
                        <a:rPr lang="en-US" altLang="zh-TW" sz="1900" b="1" kern="100" dirty="0" smtClean="0">
                          <a:latin typeface="Calibri"/>
                          <a:ea typeface="標楷體"/>
                          <a:cs typeface="Times New Roman"/>
                        </a:rPr>
                        <a:t>(</a:t>
                      </a:r>
                      <a:r>
                        <a:rPr lang="zh-TW" altLang="en-US" sz="1900" b="1" kern="100" dirty="0" smtClean="0">
                          <a:latin typeface="Calibri"/>
                          <a:ea typeface="標楷體"/>
                          <a:cs typeface="Times New Roman"/>
                        </a:rPr>
                        <a:t>點</a:t>
                      </a:r>
                      <a:r>
                        <a:rPr lang="en-US" altLang="zh-TW" sz="1900" b="1" kern="100" dirty="0" smtClean="0">
                          <a:latin typeface="Calibri"/>
                          <a:ea typeface="標楷體"/>
                          <a:cs typeface="Times New Roman"/>
                        </a:rPr>
                        <a:t>)</a:t>
                      </a:r>
                      <a:endParaRPr lang="zh-TW" sz="1900" kern="100" dirty="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800" kern="100">
                          <a:latin typeface="標楷體"/>
                          <a:ea typeface="新細明體"/>
                          <a:cs typeface="Times New Roman"/>
                        </a:rPr>
                        <a:t>GEP</a:t>
                      </a:r>
                      <a:r>
                        <a:rPr lang="zh-TW" sz="1800" kern="100">
                          <a:latin typeface="Calibri"/>
                          <a:ea typeface="標楷體"/>
                          <a:cs typeface="Times New Roman"/>
                        </a:rPr>
                        <a:t>資金配置</a:t>
                      </a:r>
                      <a:endParaRPr lang="zh-TW" sz="1800" kern="100">
                        <a:latin typeface="Calibri"/>
                        <a:ea typeface="新細明體"/>
                        <a:cs typeface="Times New Roman"/>
                      </a:endParaRPr>
                    </a:p>
                  </a:txBody>
                  <a:tcPr marL="105826" marR="1058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800" u="sng" kern="100">
                          <a:latin typeface="標楷體"/>
                          <a:ea typeface="新細明體"/>
                          <a:cs typeface="Times New Roman"/>
                        </a:rPr>
                        <a:t>60.71</a:t>
                      </a:r>
                      <a:endParaRPr lang="zh-TW" sz="1800" kern="100">
                        <a:latin typeface="Calibri"/>
                        <a:ea typeface="新細明體"/>
                        <a:cs typeface="Times New Roman"/>
                      </a:endParaRPr>
                    </a:p>
                  </a:txBody>
                  <a:tcPr marL="105826" marR="1058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rowSpan="2">
                  <a:txBody>
                    <a:bodyPr/>
                    <a:lstStyle/>
                    <a:p>
                      <a:pPr algn="ctr">
                        <a:spcAft>
                          <a:spcPts val="0"/>
                        </a:spcAft>
                      </a:pPr>
                      <a:r>
                        <a:rPr lang="en-US" sz="1800" kern="100">
                          <a:latin typeface="標楷體"/>
                          <a:ea typeface="新細明體"/>
                          <a:cs typeface="Times New Roman"/>
                        </a:rPr>
                        <a:t>29.97</a:t>
                      </a:r>
                      <a:r>
                        <a:rPr lang="zh-TW" sz="1800" kern="100">
                          <a:latin typeface="Calibri"/>
                          <a:ea typeface="標楷體"/>
                          <a:cs typeface="Times New Roman"/>
                        </a:rPr>
                        <a:t>％</a:t>
                      </a:r>
                      <a:endParaRPr lang="zh-TW" sz="1800" kern="100">
                        <a:latin typeface="Calibri"/>
                        <a:ea typeface="新細明體"/>
                        <a:cs typeface="Times New Roman"/>
                      </a:endParaRPr>
                    </a:p>
                  </a:txBody>
                  <a:tcPr marL="105826" marR="1058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800" kern="100" dirty="0">
                          <a:latin typeface="標楷體"/>
                          <a:ea typeface="新細明體"/>
                          <a:cs typeface="Times New Roman"/>
                        </a:rPr>
                        <a:t>26.34</a:t>
                      </a:r>
                      <a:endParaRPr lang="zh-TW" sz="1800" kern="100" dirty="0">
                        <a:latin typeface="Calibri"/>
                        <a:ea typeface="新細明體"/>
                        <a:cs typeface="Times New Roman"/>
                      </a:endParaRPr>
                    </a:p>
                  </a:txBody>
                  <a:tcPr marL="105826" marR="1058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82201">
                <a:tc vMerge="1">
                  <a:txBody>
                    <a:bodyPr/>
                    <a:lstStyle/>
                    <a:p>
                      <a:endParaRPr lang="zh-TW" altLang="en-US"/>
                    </a:p>
                  </a:txBody>
                  <a:tcPr/>
                </a:tc>
                <a:tc>
                  <a:txBody>
                    <a:bodyPr/>
                    <a:lstStyle/>
                    <a:p>
                      <a:pPr algn="ctr">
                        <a:spcAft>
                          <a:spcPts val="0"/>
                        </a:spcAft>
                      </a:pPr>
                      <a:r>
                        <a:rPr lang="zh-TW" sz="1800" kern="100">
                          <a:latin typeface="Calibri"/>
                          <a:ea typeface="標楷體"/>
                          <a:cs typeface="Times New Roman"/>
                        </a:rPr>
                        <a:t>凱利公式</a:t>
                      </a:r>
                      <a:endParaRPr lang="zh-TW" sz="1800" kern="100">
                        <a:latin typeface="Calibri"/>
                        <a:ea typeface="新細明體"/>
                        <a:cs typeface="Times New Roman"/>
                      </a:endParaRPr>
                    </a:p>
                  </a:txBody>
                  <a:tcPr marL="105826" marR="1058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標楷體"/>
                          <a:ea typeface="新細明體"/>
                          <a:cs typeface="Times New Roman"/>
                        </a:rPr>
                        <a:t>46.71</a:t>
                      </a:r>
                      <a:endParaRPr lang="zh-TW" sz="1800" kern="100">
                        <a:latin typeface="Calibri"/>
                        <a:ea typeface="新細明體"/>
                        <a:cs typeface="Times New Roman"/>
                      </a:endParaRPr>
                    </a:p>
                  </a:txBody>
                  <a:tcPr marL="105826" marR="1058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ctr">
                        <a:spcAft>
                          <a:spcPts val="0"/>
                        </a:spcAft>
                      </a:pPr>
                      <a:r>
                        <a:rPr lang="en-US" sz="1800" u="sng" kern="100">
                          <a:latin typeface="標楷體"/>
                          <a:ea typeface="新細明體"/>
                          <a:cs typeface="Times New Roman"/>
                        </a:rPr>
                        <a:t>26.14</a:t>
                      </a:r>
                      <a:endParaRPr lang="zh-TW" sz="1800" kern="100">
                        <a:latin typeface="Calibri"/>
                        <a:ea typeface="新細明體"/>
                        <a:cs typeface="Times New Roman"/>
                      </a:endParaRPr>
                    </a:p>
                  </a:txBody>
                  <a:tcPr marL="105826" marR="1058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201">
                <a:tc gridSpan="3">
                  <a:txBody>
                    <a:bodyPr/>
                    <a:lstStyle/>
                    <a:p>
                      <a:pPr algn="ctr">
                        <a:spcAft>
                          <a:spcPts val="0"/>
                        </a:spcAft>
                      </a:pPr>
                      <a:r>
                        <a:rPr lang="en-US" sz="1800" kern="100">
                          <a:latin typeface="標楷體"/>
                          <a:ea typeface="新細明體"/>
                          <a:cs typeface="Times New Roman"/>
                        </a:rPr>
                        <a:t>GEP</a:t>
                      </a:r>
                      <a:r>
                        <a:rPr lang="zh-TW" sz="1800" kern="100">
                          <a:latin typeface="Calibri"/>
                          <a:ea typeface="標楷體"/>
                          <a:cs typeface="Times New Roman"/>
                        </a:rPr>
                        <a:t>資金配置較凱利公式模型總改善程度</a:t>
                      </a:r>
                      <a:endParaRPr lang="zh-TW" sz="1800" kern="100">
                        <a:latin typeface="Calibri"/>
                        <a:ea typeface="新細明體"/>
                        <a:cs typeface="Times New Roman"/>
                      </a:endParaRPr>
                    </a:p>
                  </a:txBody>
                  <a:tcPr marL="105826" marR="1058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hMerge="1">
                  <a:txBody>
                    <a:bodyPr/>
                    <a:lstStyle/>
                    <a:p>
                      <a:endParaRPr lang="zh-TW" altLang="en-US"/>
                    </a:p>
                  </a:txBody>
                  <a:tcPr/>
                </a:tc>
                <a:tc hMerge="1">
                  <a:txBody>
                    <a:bodyPr/>
                    <a:lstStyle/>
                    <a:p>
                      <a:endParaRPr lang="zh-TW" altLang="en-US"/>
                    </a:p>
                  </a:txBody>
                  <a:tcPr/>
                </a:tc>
                <a:tc gridSpan="2">
                  <a:txBody>
                    <a:bodyPr/>
                    <a:lstStyle/>
                    <a:p>
                      <a:pPr algn="ctr">
                        <a:spcAft>
                          <a:spcPts val="0"/>
                        </a:spcAft>
                      </a:pPr>
                      <a:r>
                        <a:rPr lang="en-US" sz="1800" i="1" u="sng" kern="100" dirty="0">
                          <a:latin typeface="標楷體"/>
                          <a:ea typeface="新細明體"/>
                          <a:cs typeface="Times New Roman"/>
                        </a:rPr>
                        <a:t>13.38%</a:t>
                      </a:r>
                      <a:endParaRPr lang="zh-TW" sz="1800" kern="100" dirty="0">
                        <a:latin typeface="Calibri"/>
                        <a:ea typeface="新細明體"/>
                        <a:cs typeface="Times New Roman"/>
                      </a:endParaRPr>
                    </a:p>
                  </a:txBody>
                  <a:tcPr marL="105826" marR="1058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hMerge="1">
                  <a:txBody>
                    <a:bodyPr/>
                    <a:lstStyle/>
                    <a:p>
                      <a:endParaRPr lang="zh-TW" altLang="en-US"/>
                    </a:p>
                  </a:txBody>
                  <a:tcPr/>
                </a:tc>
              </a:tr>
            </a:tbl>
          </a:graphicData>
        </a:graphic>
      </p:graphicFrame>
      <p:sp>
        <p:nvSpPr>
          <p:cNvPr id="6" name="圓角矩形 5"/>
          <p:cNvSpPr/>
          <p:nvPr/>
        </p:nvSpPr>
        <p:spPr>
          <a:xfrm>
            <a:off x="4891090" y="3844928"/>
            <a:ext cx="1000132" cy="285752"/>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7" name="圓角矩形 6"/>
          <p:cNvSpPr/>
          <p:nvPr/>
        </p:nvSpPr>
        <p:spPr>
          <a:xfrm>
            <a:off x="4883152" y="4156082"/>
            <a:ext cx="1000132"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8" name="圓角矩形 7"/>
          <p:cNvSpPr/>
          <p:nvPr/>
        </p:nvSpPr>
        <p:spPr>
          <a:xfrm>
            <a:off x="4892677" y="5013336"/>
            <a:ext cx="1000132" cy="285752"/>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9" name="圓角矩形 8"/>
          <p:cNvSpPr/>
          <p:nvPr/>
        </p:nvSpPr>
        <p:spPr>
          <a:xfrm>
            <a:off x="4891090" y="5313378"/>
            <a:ext cx="1000132"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0" name="圓角矩形 9"/>
          <p:cNvSpPr/>
          <p:nvPr/>
        </p:nvSpPr>
        <p:spPr>
          <a:xfrm>
            <a:off x="4891090" y="5880117"/>
            <a:ext cx="1000132"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1" name="圓角矩形 10"/>
          <p:cNvSpPr/>
          <p:nvPr/>
        </p:nvSpPr>
        <p:spPr>
          <a:xfrm>
            <a:off x="7329507" y="3571876"/>
            <a:ext cx="1000132"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2" name="圓角矩形 11"/>
          <p:cNvSpPr/>
          <p:nvPr/>
        </p:nvSpPr>
        <p:spPr>
          <a:xfrm>
            <a:off x="7321569" y="4143380"/>
            <a:ext cx="1000132"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3" name="圓角矩形 12"/>
          <p:cNvSpPr/>
          <p:nvPr/>
        </p:nvSpPr>
        <p:spPr>
          <a:xfrm>
            <a:off x="7321569" y="4727584"/>
            <a:ext cx="1000132"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4" name="圓角矩形 13"/>
          <p:cNvSpPr/>
          <p:nvPr/>
        </p:nvSpPr>
        <p:spPr>
          <a:xfrm>
            <a:off x="7315219" y="5307026"/>
            <a:ext cx="1000132"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5" name="圓角矩形 14"/>
          <p:cNvSpPr/>
          <p:nvPr/>
        </p:nvSpPr>
        <p:spPr>
          <a:xfrm>
            <a:off x="7319982" y="6172220"/>
            <a:ext cx="1000132" cy="285752"/>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16" name="圓角矩形 15"/>
          <p:cNvSpPr/>
          <p:nvPr/>
        </p:nvSpPr>
        <p:spPr>
          <a:xfrm>
            <a:off x="2000232" y="1428736"/>
            <a:ext cx="2000264"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lang="en-US" kern="100" dirty="0" smtClean="0">
                <a:latin typeface="標楷體"/>
                <a:ea typeface="新細明體"/>
                <a:cs typeface="Times New Roman"/>
              </a:rPr>
              <a:t>GEP</a:t>
            </a:r>
            <a:r>
              <a:rPr lang="zh-TW" altLang="en-US" kern="100" dirty="0" smtClean="0">
                <a:ea typeface="標楷體"/>
                <a:cs typeface="Times New Roman"/>
              </a:rPr>
              <a:t>資金配置</a:t>
            </a:r>
            <a:r>
              <a:rPr lang="zh-TW" altLang="en-US" dirty="0" smtClean="0">
                <a:latin typeface="標楷體" pitchFamily="65" charset="-120"/>
                <a:ea typeface="標楷體" pitchFamily="65" charset="-120"/>
              </a:rPr>
              <a:t>勝利</a:t>
            </a:r>
            <a:endParaRPr lang="zh-TW" altLang="en-US" dirty="0">
              <a:latin typeface="標楷體" pitchFamily="65" charset="-120"/>
              <a:ea typeface="標楷體" pitchFamily="65" charset="-120"/>
            </a:endParaRPr>
          </a:p>
        </p:txBody>
      </p:sp>
      <p:sp>
        <p:nvSpPr>
          <p:cNvPr id="17" name="圓角矩形 16"/>
          <p:cNvSpPr/>
          <p:nvPr/>
        </p:nvSpPr>
        <p:spPr>
          <a:xfrm>
            <a:off x="4357686" y="1428736"/>
            <a:ext cx="1643074" cy="285752"/>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kern="100" dirty="0" smtClean="0">
                <a:ea typeface="標楷體"/>
                <a:cs typeface="Times New Roman"/>
              </a:rPr>
              <a:t>凱利公式</a:t>
            </a:r>
            <a:r>
              <a:rPr lang="zh-TW" altLang="en-US" dirty="0" smtClean="0">
                <a:latin typeface="標楷體" pitchFamily="65" charset="-120"/>
                <a:ea typeface="標楷體" pitchFamily="65" charset="-120"/>
              </a:rPr>
              <a:t>勝利</a:t>
            </a:r>
            <a:endParaRPr lang="zh-TW" altLang="en-US" dirty="0">
              <a:latin typeface="標楷體" pitchFamily="65" charset="-120"/>
              <a:ea typeface="標楷體" pitchFamily="65" charset="-120"/>
            </a:endParaRPr>
          </a:p>
        </p:txBody>
      </p:sp>
      <p:sp>
        <p:nvSpPr>
          <p:cNvPr id="18" name="文字方塊 17"/>
          <p:cNvSpPr txBox="1"/>
          <p:nvPr/>
        </p:nvSpPr>
        <p:spPr>
          <a:xfrm>
            <a:off x="8395077" y="5865830"/>
            <a:ext cx="646331" cy="646331"/>
          </a:xfrm>
          <a:prstGeom prst="rect">
            <a:avLst/>
          </a:prstGeom>
          <a:noFill/>
        </p:spPr>
        <p:txBody>
          <a:bodyPr wrap="none" rtlCol="0">
            <a:spAutoFit/>
          </a:bodyPr>
          <a:lstStyle/>
          <a:p>
            <a:pPr algn="ctr"/>
            <a:r>
              <a:rPr lang="zh-TW" altLang="en-US" dirty="0" smtClean="0">
                <a:solidFill>
                  <a:srgbClr val="FF0000"/>
                </a:solidFill>
                <a:latin typeface="標楷體" pitchFamily="65" charset="-120"/>
                <a:ea typeface="標楷體" pitchFamily="65" charset="-120"/>
              </a:rPr>
              <a:t>小輸</a:t>
            </a:r>
            <a:endParaRPr lang="en-US" altLang="zh-TW" dirty="0" smtClean="0">
              <a:solidFill>
                <a:srgbClr val="FF0000"/>
              </a:solidFill>
              <a:latin typeface="標楷體" pitchFamily="65" charset="-120"/>
              <a:ea typeface="標楷體" pitchFamily="65" charset="-120"/>
            </a:endParaRPr>
          </a:p>
          <a:p>
            <a:pPr algn="ctr"/>
            <a:r>
              <a:rPr lang="en-US" altLang="zh-TW" dirty="0" smtClean="0">
                <a:solidFill>
                  <a:srgbClr val="FF0000"/>
                </a:solidFill>
                <a:latin typeface="標楷體" pitchFamily="65" charset="-120"/>
                <a:ea typeface="標楷體" pitchFamily="65" charset="-120"/>
              </a:rPr>
              <a:t>0.2</a:t>
            </a:r>
            <a:endParaRPr lang="zh-TW" altLang="en-US" dirty="0">
              <a:solidFill>
                <a:srgbClr val="FF0000"/>
              </a:solidFill>
              <a:latin typeface="標楷體" pitchFamily="65" charset="-120"/>
              <a:ea typeface="標楷體" pitchFamily="65"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grpId="1" nodeType="clickEffect">
                                  <p:stCondLst>
                                    <p:cond delay="0"/>
                                  </p:stCondLst>
                                  <p:childTnLst>
                                    <p:animEffect transition="out" filter="blinds(horizontal)">
                                      <p:cBhvr>
                                        <p:cTn id="23" dur="500"/>
                                        <p:tgtEl>
                                          <p:spTgt spid="10"/>
                                        </p:tgtEl>
                                      </p:cBhvr>
                                    </p:animEffect>
                                    <p:set>
                                      <p:cBhvr>
                                        <p:cTn id="24" dur="1" fill="hold">
                                          <p:stCondLst>
                                            <p:cond delay="499"/>
                                          </p:stCondLst>
                                        </p:cTn>
                                        <p:tgtEl>
                                          <p:spTgt spid="10"/>
                                        </p:tgtEl>
                                        <p:attrNameLst>
                                          <p:attrName>style.visibility</p:attrName>
                                        </p:attrNameLst>
                                      </p:cBhvr>
                                      <p:to>
                                        <p:strVal val="hidden"/>
                                      </p:to>
                                    </p:set>
                                  </p:childTnLst>
                                </p:cTn>
                              </p:par>
                              <p:par>
                                <p:cTn id="25" presetID="3" presetClass="exit" presetSubtype="10" fill="hold" grpId="1" nodeType="withEffect">
                                  <p:stCondLst>
                                    <p:cond delay="0"/>
                                  </p:stCondLst>
                                  <p:childTnLst>
                                    <p:animEffect transition="out" filter="blinds(horizontal)">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par>
                                <p:cTn id="28" presetID="3" presetClass="exit" presetSubtype="10" fill="hold" grpId="1" nodeType="withEffect">
                                  <p:stCondLst>
                                    <p:cond delay="0"/>
                                  </p:stCondLst>
                                  <p:childTnLst>
                                    <p:animEffect transition="out" filter="blinds(horizontal)">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par>
                                <p:cTn id="31" presetID="3" presetClass="exit" presetSubtype="10" fill="hold" grpId="1" nodeType="withEffect">
                                  <p:stCondLst>
                                    <p:cond delay="0"/>
                                  </p:stCondLst>
                                  <p:childTnLst>
                                    <p:animEffect transition="out" filter="blinds(horizontal)">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par>
                                <p:cTn id="34" presetID="3" presetClass="exit" presetSubtype="10" fill="hold" grpId="1" nodeType="withEffect">
                                  <p:stCondLst>
                                    <p:cond delay="0"/>
                                  </p:stCondLst>
                                  <p:childTnLst>
                                    <p:animEffect transition="out" filter="blinds(horizontal)">
                                      <p:cBhvr>
                                        <p:cTn id="35" dur="500"/>
                                        <p:tgtEl>
                                          <p:spTgt spid="6"/>
                                        </p:tgtEl>
                                      </p:cBhvr>
                                    </p:animEffect>
                                    <p:set>
                                      <p:cBhvr>
                                        <p:cTn id="36" dur="1" fill="hold">
                                          <p:stCondLst>
                                            <p:cond delay="499"/>
                                          </p:stCondLst>
                                        </p:cTn>
                                        <p:tgtEl>
                                          <p:spTgt spid="6"/>
                                        </p:tgtEl>
                                        <p:attrNameLst>
                                          <p:attrName>style.visibility</p:attrName>
                                        </p:attrNameLst>
                                      </p:cBhvr>
                                      <p:to>
                                        <p:strVal val="hidden"/>
                                      </p:to>
                                    </p:set>
                                  </p:childTnLst>
                                </p:cTn>
                              </p:par>
                              <p:par>
                                <p:cTn id="37" presetID="3" presetClass="entr" presetSubtype="1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linds(horizontal)">
                                      <p:cBhvr>
                                        <p:cTn id="39" dur="500"/>
                                        <p:tgtEl>
                                          <p:spTgt spid="15"/>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linds(horizontal)">
                                      <p:cBhvr>
                                        <p:cTn id="42" dur="500"/>
                                        <p:tgtEl>
                                          <p:spTgt spid="14"/>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blinds(horizontal)">
                                      <p:cBhvr>
                                        <p:cTn id="45" dur="500"/>
                                        <p:tgtEl>
                                          <p:spTgt spid="13"/>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linds(horizontal)">
                                      <p:cBhvr>
                                        <p:cTn id="48" dur="500"/>
                                        <p:tgtEl>
                                          <p:spTgt spid="12"/>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blinds(horizontal)">
                                      <p:cBhvr>
                                        <p:cTn id="51" dur="500"/>
                                        <p:tgtEl>
                                          <p:spTgt spid="11"/>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blinds(horizontal)">
                                      <p:cBhvr>
                                        <p:cTn id="5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2" grpId="0" animBg="1"/>
      <p:bldP spid="13" grpId="0" animBg="1"/>
      <p:bldP spid="14" grpId="0" animBg="1"/>
      <p:bldP spid="15" grpId="0" animBg="1"/>
      <p:bldP spid="18" grpId="0"/>
    </p:bld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914432" y="285736"/>
            <a:ext cx="8229600" cy="1143000"/>
          </a:xfrm>
        </p:spPr>
        <p:txBody>
          <a:bodyPr rtlCol="0">
            <a:normAutofit/>
          </a:bodyPr>
          <a:lstStyle/>
          <a:p>
            <a:pPr eaLnBrk="1" fontAlgn="auto" hangingPunct="1">
              <a:spcAft>
                <a:spcPts val="0"/>
              </a:spcAft>
              <a:defRPr/>
            </a:pPr>
            <a:r>
              <a:rPr lang="zh-TW" altLang="en-US" sz="3600" dirty="0" smtClean="0">
                <a:latin typeface="標楷體" pitchFamily="65" charset="-120"/>
                <a:ea typeface="標楷體" pitchFamily="65" charset="-120"/>
              </a:rPr>
              <a:t>第四節 籌碼指標避險效果測試</a:t>
            </a:r>
            <a:endParaRPr lang="en-US" altLang="zh-TW" sz="3600" dirty="0" smtClean="0">
              <a:latin typeface="標楷體" pitchFamily="65" charset="-120"/>
              <a:ea typeface="標楷體" pitchFamily="65" charset="-120"/>
            </a:endParaRPr>
          </a:p>
        </p:txBody>
      </p:sp>
      <p:sp>
        <p:nvSpPr>
          <p:cNvPr id="5" name="Espace réservé du contenu 2"/>
          <p:cNvSpPr>
            <a:spLocks noGrp="1"/>
          </p:cNvSpPr>
          <p:nvPr>
            <p:ph idx="1"/>
          </p:nvPr>
        </p:nvSpPr>
        <p:spPr>
          <a:xfrm>
            <a:off x="457200" y="1831975"/>
            <a:ext cx="8229600" cy="4525963"/>
          </a:xfrm>
        </p:spPr>
        <p:txBody>
          <a:bodyPr rtlCol="0">
            <a:normAutofit/>
          </a:bodyPr>
          <a:lstStyle/>
          <a:p>
            <a:pPr eaLnBrk="1" fontAlgn="auto" hangingPunct="1">
              <a:spcAft>
                <a:spcPts val="0"/>
              </a:spcAft>
              <a:buFont typeface="Arial" pitchFamily="34" charset="0"/>
              <a:buChar char="•"/>
              <a:defRPr/>
            </a:pPr>
            <a:r>
              <a:rPr lang="zh-TW" altLang="en-US" sz="2800" dirty="0" smtClean="0">
                <a:latin typeface="標楷體" pitchFamily="65" charset="-120"/>
                <a:ea typeface="標楷體" pitchFamily="65" charset="-120"/>
              </a:rPr>
              <a:t>無籌碼避險擁有較佳的絕對報酬，但有籌碼避險有較好的風險控管能力。</a:t>
            </a:r>
            <a:endParaRPr lang="en-US" altLang="zh-TW" sz="2800" dirty="0" smtClean="0">
              <a:latin typeface="標楷體" pitchFamily="65" charset="-120"/>
              <a:ea typeface="標楷體" pitchFamily="65" charset="-120"/>
            </a:endParaRPr>
          </a:p>
        </p:txBody>
      </p:sp>
      <p:graphicFrame>
        <p:nvGraphicFramePr>
          <p:cNvPr id="4" name="表格 3"/>
          <p:cNvGraphicFramePr>
            <a:graphicFrameLocks noGrp="1"/>
          </p:cNvGraphicFramePr>
          <p:nvPr/>
        </p:nvGraphicFramePr>
        <p:xfrm>
          <a:off x="785786" y="2857496"/>
          <a:ext cx="7727882" cy="3764280"/>
        </p:xfrm>
        <a:graphic>
          <a:graphicData uri="http://schemas.openxmlformats.org/drawingml/2006/table">
            <a:tbl>
              <a:tblPr/>
              <a:tblGrid>
                <a:gridCol w="2061706"/>
                <a:gridCol w="2061706"/>
                <a:gridCol w="1121190"/>
                <a:gridCol w="1362090"/>
                <a:gridCol w="1121190"/>
              </a:tblGrid>
              <a:tr h="218122">
                <a:tc>
                  <a:txBody>
                    <a:bodyPr/>
                    <a:lstStyle/>
                    <a:p>
                      <a:pPr algn="ctr">
                        <a:spcAft>
                          <a:spcPts val="0"/>
                        </a:spcAft>
                      </a:pPr>
                      <a:r>
                        <a:rPr lang="zh-TW" sz="1900" b="1" kern="100" dirty="0">
                          <a:latin typeface="Calibri"/>
                          <a:ea typeface="標楷體"/>
                          <a:cs typeface="Times New Roman"/>
                        </a:rPr>
                        <a:t>評估指標</a:t>
                      </a:r>
                      <a:endParaRPr lang="zh-TW" sz="1900" kern="100" dirty="0">
                        <a:latin typeface="Calibri"/>
                        <a:ea typeface="新細明體"/>
                        <a:cs typeface="Times New Roman"/>
                      </a:endParaRPr>
                    </a:p>
                  </a:txBody>
                  <a:tcPr marL="108476" marR="1084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TW" sz="1900" b="1" kern="100">
                          <a:latin typeface="Calibri"/>
                          <a:ea typeface="標楷體"/>
                          <a:cs typeface="Times New Roman"/>
                        </a:rPr>
                        <a:t>有</a:t>
                      </a:r>
                      <a:r>
                        <a:rPr lang="en-US" sz="1900" b="1" kern="100">
                          <a:latin typeface="Calibri"/>
                          <a:ea typeface="標楷體"/>
                          <a:cs typeface="Times New Roman"/>
                        </a:rPr>
                        <a:t>/</a:t>
                      </a:r>
                      <a:r>
                        <a:rPr lang="zh-TW" sz="1900" b="1" kern="100">
                          <a:latin typeface="Calibri"/>
                          <a:ea typeface="標楷體"/>
                          <a:cs typeface="Times New Roman"/>
                        </a:rPr>
                        <a:t>無籌碼避險</a:t>
                      </a:r>
                      <a:endParaRPr lang="zh-TW" sz="1900" kern="100">
                        <a:latin typeface="Calibri"/>
                        <a:ea typeface="新細明體"/>
                        <a:cs typeface="Times New Roman"/>
                      </a:endParaRPr>
                    </a:p>
                  </a:txBody>
                  <a:tcPr marL="108476" marR="1084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TW" sz="1900" b="1" kern="100">
                          <a:latin typeface="Calibri"/>
                          <a:ea typeface="標楷體"/>
                          <a:cs typeface="Times New Roman"/>
                        </a:rPr>
                        <a:t>平均</a:t>
                      </a:r>
                      <a:endParaRPr lang="zh-TW" sz="1900" kern="100">
                        <a:latin typeface="Calibri"/>
                        <a:ea typeface="新細明體"/>
                        <a:cs typeface="Times New Roman"/>
                      </a:endParaRPr>
                    </a:p>
                  </a:txBody>
                  <a:tcPr marL="108476" marR="1084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TW" sz="1900" b="1" kern="100">
                          <a:latin typeface="Calibri"/>
                          <a:ea typeface="標楷體"/>
                          <a:cs typeface="Times New Roman"/>
                        </a:rPr>
                        <a:t>改善程度</a:t>
                      </a:r>
                      <a:endParaRPr lang="zh-TW" sz="1900" kern="100">
                        <a:latin typeface="Calibri"/>
                        <a:ea typeface="新細明體"/>
                        <a:cs typeface="Times New Roman"/>
                      </a:endParaRPr>
                    </a:p>
                  </a:txBody>
                  <a:tcPr marL="108476" marR="1084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TW" sz="1900" b="1" kern="100">
                          <a:latin typeface="Calibri"/>
                          <a:ea typeface="標楷體"/>
                          <a:cs typeface="Times New Roman"/>
                        </a:rPr>
                        <a:t>標準差</a:t>
                      </a:r>
                      <a:endParaRPr lang="zh-TW" sz="1900" kern="100">
                        <a:latin typeface="Calibri"/>
                        <a:ea typeface="新細明體"/>
                        <a:cs typeface="Times New Roman"/>
                      </a:endParaRPr>
                    </a:p>
                  </a:txBody>
                  <a:tcPr marL="108476" marR="1084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89268">
                <a:tc rowSpan="2">
                  <a:txBody>
                    <a:bodyPr/>
                    <a:lstStyle/>
                    <a:p>
                      <a:pPr algn="ctr">
                        <a:spcAft>
                          <a:spcPts val="0"/>
                        </a:spcAft>
                      </a:pPr>
                      <a:r>
                        <a:rPr lang="zh-TW" sz="1900" b="1" kern="100" dirty="0">
                          <a:latin typeface="Calibri"/>
                          <a:ea typeface="標楷體"/>
                          <a:cs typeface="Times New Roman"/>
                        </a:rPr>
                        <a:t>交易</a:t>
                      </a:r>
                      <a:r>
                        <a:rPr lang="zh-TW" sz="1900" b="1" kern="100" dirty="0" smtClean="0">
                          <a:latin typeface="Calibri"/>
                          <a:ea typeface="標楷體"/>
                          <a:cs typeface="Times New Roman"/>
                        </a:rPr>
                        <a:t>次數</a:t>
                      </a:r>
                      <a:endParaRPr lang="en-US" altLang="zh-TW" sz="1900" b="1" kern="100" dirty="0" smtClean="0">
                        <a:latin typeface="Calibri"/>
                        <a:ea typeface="標楷體"/>
                        <a:cs typeface="Times New Roman"/>
                      </a:endParaRPr>
                    </a:p>
                    <a:p>
                      <a:pPr algn="ctr">
                        <a:spcAft>
                          <a:spcPts val="0"/>
                        </a:spcAft>
                      </a:pPr>
                      <a:r>
                        <a:rPr lang="en-US" altLang="zh-TW" sz="1900" b="1" kern="100" dirty="0" smtClean="0">
                          <a:latin typeface="Calibri"/>
                          <a:ea typeface="標楷體"/>
                          <a:cs typeface="Times New Roman"/>
                        </a:rPr>
                        <a:t>(</a:t>
                      </a:r>
                      <a:r>
                        <a:rPr lang="zh-TW" altLang="en-US" sz="1900" b="1" kern="100" dirty="0" smtClean="0">
                          <a:latin typeface="Calibri"/>
                          <a:ea typeface="標楷體"/>
                          <a:cs typeface="Times New Roman"/>
                        </a:rPr>
                        <a:t>次</a:t>
                      </a:r>
                      <a:r>
                        <a:rPr lang="en-US" altLang="zh-TW" sz="1900" b="1" kern="100" dirty="0" smtClean="0">
                          <a:latin typeface="Calibri"/>
                          <a:ea typeface="標楷體"/>
                          <a:cs typeface="Times New Roman"/>
                        </a:rPr>
                        <a:t>)</a:t>
                      </a:r>
                      <a:endParaRPr lang="zh-TW" sz="1900" kern="100" dirty="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zh-TW" sz="1900" kern="100" dirty="0">
                          <a:latin typeface="Calibri"/>
                          <a:ea typeface="標楷體"/>
                          <a:cs typeface="Times New Roman"/>
                        </a:rPr>
                        <a:t>有籌碼避險</a:t>
                      </a:r>
                      <a:endParaRPr lang="zh-TW" sz="1900" kern="100" dirty="0">
                        <a:latin typeface="Calibri"/>
                        <a:ea typeface="新細明體"/>
                        <a:cs typeface="Times New Roman"/>
                      </a:endParaRPr>
                    </a:p>
                  </a:txBody>
                  <a:tcPr marL="108476" marR="1084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900" kern="100">
                          <a:latin typeface="標楷體"/>
                          <a:ea typeface="新細明體"/>
                          <a:cs typeface="Times New Roman"/>
                        </a:rPr>
                        <a:t>205.29</a:t>
                      </a:r>
                      <a:endParaRPr lang="zh-TW" sz="1900" kern="100">
                        <a:latin typeface="Calibri"/>
                        <a:ea typeface="新細明體"/>
                        <a:cs typeface="Times New Roman"/>
                      </a:endParaRPr>
                    </a:p>
                  </a:txBody>
                  <a:tcPr marL="108476" marR="1084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rowSpan="2">
                  <a:txBody>
                    <a:bodyPr/>
                    <a:lstStyle/>
                    <a:p>
                      <a:pPr algn="ctr">
                        <a:spcAft>
                          <a:spcPts val="0"/>
                        </a:spcAft>
                      </a:pPr>
                      <a:r>
                        <a:rPr lang="en-US" sz="1900" kern="100">
                          <a:latin typeface="標楷體"/>
                          <a:ea typeface="新細明體"/>
                          <a:cs typeface="Times New Roman"/>
                        </a:rPr>
                        <a:t>-14.48</a:t>
                      </a:r>
                      <a:r>
                        <a:rPr lang="zh-TW" sz="1900" kern="100">
                          <a:latin typeface="Calibri"/>
                          <a:ea typeface="標楷體"/>
                          <a:cs typeface="Times New Roman"/>
                        </a:rPr>
                        <a:t>％</a:t>
                      </a:r>
                      <a:endParaRPr lang="zh-TW" sz="1900" kern="100">
                        <a:latin typeface="Calibri"/>
                        <a:ea typeface="新細明體"/>
                        <a:cs typeface="Times New Roman"/>
                      </a:endParaRPr>
                    </a:p>
                  </a:txBody>
                  <a:tcPr marL="108476" marR="1084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900" u="sng" kern="100">
                          <a:latin typeface="標楷體"/>
                          <a:ea typeface="新細明體"/>
                          <a:cs typeface="Times New Roman"/>
                        </a:rPr>
                        <a:t>39.77</a:t>
                      </a:r>
                      <a:endParaRPr lang="zh-TW" sz="1900" kern="100">
                        <a:latin typeface="Calibri"/>
                        <a:ea typeface="新細明體"/>
                        <a:cs typeface="Times New Roman"/>
                      </a:endParaRPr>
                    </a:p>
                  </a:txBody>
                  <a:tcPr marL="108476" marR="1084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89268">
                <a:tc vMerge="1">
                  <a:txBody>
                    <a:bodyPr/>
                    <a:lstStyle/>
                    <a:p>
                      <a:endParaRPr lang="zh-TW" altLang="en-US"/>
                    </a:p>
                  </a:txBody>
                  <a:tcPr/>
                </a:tc>
                <a:tc>
                  <a:txBody>
                    <a:bodyPr/>
                    <a:lstStyle/>
                    <a:p>
                      <a:pPr algn="ctr">
                        <a:spcAft>
                          <a:spcPts val="0"/>
                        </a:spcAft>
                      </a:pPr>
                      <a:r>
                        <a:rPr lang="zh-TW" sz="1900" kern="100" dirty="0">
                          <a:latin typeface="Calibri"/>
                          <a:ea typeface="標楷體"/>
                          <a:cs typeface="Times New Roman"/>
                        </a:rPr>
                        <a:t>無籌碼避險</a:t>
                      </a:r>
                      <a:endParaRPr lang="zh-TW" sz="1900" kern="100" dirty="0">
                        <a:latin typeface="Calibri"/>
                        <a:ea typeface="新細明體"/>
                        <a:cs typeface="Times New Roman"/>
                      </a:endParaRPr>
                    </a:p>
                  </a:txBody>
                  <a:tcPr marL="108476" marR="1084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900" u="sng" kern="100">
                          <a:latin typeface="標楷體"/>
                          <a:ea typeface="新細明體"/>
                          <a:cs typeface="Times New Roman"/>
                        </a:rPr>
                        <a:t>240.04</a:t>
                      </a:r>
                      <a:endParaRPr lang="zh-TW" sz="1900" kern="100">
                        <a:latin typeface="Calibri"/>
                        <a:ea typeface="新細明體"/>
                        <a:cs typeface="Times New Roman"/>
                      </a:endParaRPr>
                    </a:p>
                  </a:txBody>
                  <a:tcPr marL="108476" marR="1084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ctr">
                        <a:spcAft>
                          <a:spcPts val="0"/>
                        </a:spcAft>
                      </a:pPr>
                      <a:r>
                        <a:rPr lang="en-US" sz="1900" kern="100">
                          <a:latin typeface="標楷體"/>
                          <a:ea typeface="新細明體"/>
                          <a:cs typeface="Times New Roman"/>
                        </a:rPr>
                        <a:t>52.73</a:t>
                      </a:r>
                      <a:endParaRPr lang="zh-TW" sz="1900" kern="100">
                        <a:latin typeface="Calibri"/>
                        <a:ea typeface="新細明體"/>
                        <a:cs typeface="Times New Roman"/>
                      </a:endParaRPr>
                    </a:p>
                  </a:txBody>
                  <a:tcPr marL="108476" marR="1084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268">
                <a:tc rowSpan="2">
                  <a:txBody>
                    <a:bodyPr/>
                    <a:lstStyle/>
                    <a:p>
                      <a:pPr algn="ctr">
                        <a:spcAft>
                          <a:spcPts val="0"/>
                        </a:spcAft>
                      </a:pPr>
                      <a:r>
                        <a:rPr lang="zh-TW" sz="1900" b="1" kern="100" dirty="0">
                          <a:latin typeface="Calibri"/>
                          <a:ea typeface="標楷體"/>
                          <a:cs typeface="Times New Roman"/>
                        </a:rPr>
                        <a:t>勝</a:t>
                      </a:r>
                      <a:r>
                        <a:rPr lang="zh-TW" sz="1900" b="1" kern="100" dirty="0" smtClean="0">
                          <a:latin typeface="Calibri"/>
                          <a:ea typeface="標楷體"/>
                          <a:cs typeface="Times New Roman"/>
                        </a:rPr>
                        <a:t>率</a:t>
                      </a:r>
                      <a:endParaRPr lang="en-US" altLang="zh-TW" sz="1900" b="1" kern="100" dirty="0" smtClean="0">
                        <a:latin typeface="Calibri"/>
                        <a:ea typeface="標楷體"/>
                        <a:cs typeface="Times New Roman"/>
                      </a:endParaRPr>
                    </a:p>
                    <a:p>
                      <a:pPr algn="ctr">
                        <a:spcAft>
                          <a:spcPts val="0"/>
                        </a:spcAft>
                      </a:pPr>
                      <a:r>
                        <a:rPr lang="en-US" altLang="zh-TW" sz="1900" b="1" kern="100" dirty="0" smtClean="0">
                          <a:latin typeface="Calibri"/>
                          <a:ea typeface="標楷體"/>
                          <a:cs typeface="Times New Roman"/>
                        </a:rPr>
                        <a:t>(</a:t>
                      </a:r>
                      <a:r>
                        <a:rPr lang="zh-TW" altLang="en-US" sz="1900" b="1" kern="100" dirty="0" smtClean="0">
                          <a:latin typeface="Calibri"/>
                          <a:ea typeface="標楷體"/>
                          <a:cs typeface="Times New Roman"/>
                        </a:rPr>
                        <a:t>％</a:t>
                      </a:r>
                      <a:r>
                        <a:rPr lang="en-US" altLang="zh-TW" sz="1900" b="1" kern="100" dirty="0" smtClean="0">
                          <a:latin typeface="Calibri"/>
                          <a:ea typeface="標楷體"/>
                          <a:cs typeface="Times New Roman"/>
                        </a:rPr>
                        <a:t>)</a:t>
                      </a:r>
                      <a:endParaRPr lang="zh-TW" sz="1900" kern="100" dirty="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zh-TW" sz="1900" kern="100">
                          <a:latin typeface="Calibri"/>
                          <a:ea typeface="標楷體"/>
                          <a:cs typeface="Times New Roman"/>
                        </a:rPr>
                        <a:t>有籌碼避險</a:t>
                      </a:r>
                      <a:endParaRPr lang="zh-TW" sz="1900" kern="100">
                        <a:latin typeface="Calibri"/>
                        <a:ea typeface="新細明體"/>
                        <a:cs typeface="Times New Roman"/>
                      </a:endParaRPr>
                    </a:p>
                  </a:txBody>
                  <a:tcPr marL="108476" marR="1084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900" u="sng" kern="100" dirty="0" smtClean="0">
                          <a:latin typeface="標楷體"/>
                          <a:ea typeface="新細明體"/>
                          <a:cs typeface="Times New Roman"/>
                        </a:rPr>
                        <a:t>74</a:t>
                      </a:r>
                      <a:endParaRPr lang="zh-TW" sz="1900" kern="100" dirty="0">
                        <a:latin typeface="Calibri"/>
                        <a:ea typeface="新細明體"/>
                        <a:cs typeface="Times New Roman"/>
                      </a:endParaRPr>
                    </a:p>
                  </a:txBody>
                  <a:tcPr marL="108476" marR="1084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rowSpan="2">
                  <a:txBody>
                    <a:bodyPr/>
                    <a:lstStyle/>
                    <a:p>
                      <a:pPr algn="ctr">
                        <a:spcAft>
                          <a:spcPts val="0"/>
                        </a:spcAft>
                      </a:pPr>
                      <a:r>
                        <a:rPr lang="en-US" sz="1900" kern="100">
                          <a:latin typeface="標楷體"/>
                          <a:ea typeface="新細明體"/>
                          <a:cs typeface="Times New Roman"/>
                        </a:rPr>
                        <a:t>5.71</a:t>
                      </a:r>
                      <a:r>
                        <a:rPr lang="zh-TW" sz="1900" kern="100">
                          <a:latin typeface="Calibri"/>
                          <a:ea typeface="標楷體"/>
                          <a:cs typeface="Times New Roman"/>
                        </a:rPr>
                        <a:t>％</a:t>
                      </a:r>
                      <a:endParaRPr lang="zh-TW" sz="1900" kern="100">
                        <a:latin typeface="Calibri"/>
                        <a:ea typeface="新細明體"/>
                        <a:cs typeface="Times New Roman"/>
                      </a:endParaRPr>
                    </a:p>
                  </a:txBody>
                  <a:tcPr marL="108476" marR="1084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900" u="sng" kern="100">
                          <a:latin typeface="標楷體"/>
                          <a:ea typeface="新細明體"/>
                          <a:cs typeface="Times New Roman"/>
                        </a:rPr>
                        <a:t>0.030</a:t>
                      </a:r>
                      <a:endParaRPr lang="zh-TW" sz="1900" kern="100">
                        <a:latin typeface="Calibri"/>
                        <a:ea typeface="新細明體"/>
                        <a:cs typeface="Times New Roman"/>
                      </a:endParaRPr>
                    </a:p>
                  </a:txBody>
                  <a:tcPr marL="108476" marR="1084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89268">
                <a:tc vMerge="1">
                  <a:txBody>
                    <a:bodyPr/>
                    <a:lstStyle/>
                    <a:p>
                      <a:endParaRPr lang="zh-TW" altLang="en-US"/>
                    </a:p>
                  </a:txBody>
                  <a:tcPr/>
                </a:tc>
                <a:tc>
                  <a:txBody>
                    <a:bodyPr/>
                    <a:lstStyle/>
                    <a:p>
                      <a:pPr algn="ctr">
                        <a:spcAft>
                          <a:spcPts val="0"/>
                        </a:spcAft>
                      </a:pPr>
                      <a:r>
                        <a:rPr lang="zh-TW" sz="1900" kern="100">
                          <a:latin typeface="Calibri"/>
                          <a:ea typeface="標楷體"/>
                          <a:cs typeface="Times New Roman"/>
                        </a:rPr>
                        <a:t>無籌碼避險</a:t>
                      </a:r>
                      <a:endParaRPr lang="zh-TW" sz="1900" kern="100">
                        <a:latin typeface="Calibri"/>
                        <a:ea typeface="新細明體"/>
                        <a:cs typeface="Times New Roman"/>
                      </a:endParaRPr>
                    </a:p>
                  </a:txBody>
                  <a:tcPr marL="108476" marR="1084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900" kern="100" dirty="0" smtClean="0">
                          <a:latin typeface="標楷體"/>
                          <a:ea typeface="新細明體"/>
                          <a:cs typeface="Times New Roman"/>
                        </a:rPr>
                        <a:t>70</a:t>
                      </a:r>
                      <a:endParaRPr lang="zh-TW" sz="1900" kern="100" dirty="0">
                        <a:latin typeface="Calibri"/>
                        <a:ea typeface="新細明體"/>
                        <a:cs typeface="Times New Roman"/>
                      </a:endParaRPr>
                    </a:p>
                  </a:txBody>
                  <a:tcPr marL="108476" marR="1084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ctr">
                        <a:spcAft>
                          <a:spcPts val="0"/>
                        </a:spcAft>
                      </a:pPr>
                      <a:r>
                        <a:rPr lang="en-US" sz="1900" kern="100">
                          <a:latin typeface="標楷體"/>
                          <a:ea typeface="新細明體"/>
                          <a:cs typeface="Times New Roman"/>
                        </a:rPr>
                        <a:t>0.049</a:t>
                      </a:r>
                      <a:endParaRPr lang="zh-TW" sz="1900" kern="100">
                        <a:latin typeface="Calibri"/>
                        <a:ea typeface="新細明體"/>
                        <a:cs typeface="Times New Roman"/>
                      </a:endParaRPr>
                    </a:p>
                  </a:txBody>
                  <a:tcPr marL="108476" marR="1084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268">
                <a:tc rowSpan="2">
                  <a:txBody>
                    <a:bodyPr/>
                    <a:lstStyle/>
                    <a:p>
                      <a:pPr algn="ctr">
                        <a:spcAft>
                          <a:spcPts val="0"/>
                        </a:spcAft>
                      </a:pPr>
                      <a:r>
                        <a:rPr lang="zh-TW" sz="1900" b="1" kern="100" dirty="0">
                          <a:latin typeface="Calibri"/>
                          <a:ea typeface="標楷體"/>
                          <a:cs typeface="Times New Roman"/>
                        </a:rPr>
                        <a:t>總獲利</a:t>
                      </a:r>
                      <a:r>
                        <a:rPr lang="zh-TW" sz="1900" b="1" kern="100" dirty="0" smtClean="0">
                          <a:latin typeface="Calibri"/>
                          <a:ea typeface="標楷體"/>
                          <a:cs typeface="Times New Roman"/>
                        </a:rPr>
                        <a:t>點數</a:t>
                      </a:r>
                      <a:endParaRPr lang="en-US" altLang="zh-TW" sz="1900" b="1" kern="100" dirty="0" smtClean="0">
                        <a:latin typeface="Calibri"/>
                        <a:ea typeface="標楷體"/>
                        <a:cs typeface="Times New Roman"/>
                      </a:endParaRPr>
                    </a:p>
                    <a:p>
                      <a:pPr algn="ctr">
                        <a:spcAft>
                          <a:spcPts val="0"/>
                        </a:spcAft>
                      </a:pPr>
                      <a:r>
                        <a:rPr lang="en-US" altLang="zh-TW" sz="1900" b="1" kern="100" dirty="0" smtClean="0">
                          <a:latin typeface="Calibri"/>
                          <a:ea typeface="標楷體"/>
                          <a:cs typeface="Times New Roman"/>
                        </a:rPr>
                        <a:t>(</a:t>
                      </a:r>
                      <a:r>
                        <a:rPr lang="zh-TW" altLang="en-US" sz="1900" b="1" kern="100" dirty="0" smtClean="0">
                          <a:latin typeface="Calibri"/>
                          <a:ea typeface="標楷體"/>
                          <a:cs typeface="Times New Roman"/>
                        </a:rPr>
                        <a:t>點</a:t>
                      </a:r>
                      <a:r>
                        <a:rPr lang="en-US" altLang="zh-TW" sz="1900" b="1" kern="100" dirty="0" smtClean="0">
                          <a:latin typeface="Calibri"/>
                          <a:ea typeface="標楷體"/>
                          <a:cs typeface="Times New Roman"/>
                        </a:rPr>
                        <a:t>)</a:t>
                      </a:r>
                      <a:endParaRPr lang="zh-TW" sz="1900" kern="100" dirty="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zh-TW" sz="1900" kern="100">
                          <a:latin typeface="Calibri"/>
                          <a:ea typeface="標楷體"/>
                          <a:cs typeface="Times New Roman"/>
                        </a:rPr>
                        <a:t>有籌碼避險</a:t>
                      </a:r>
                      <a:endParaRPr lang="zh-TW" sz="1900" kern="100">
                        <a:latin typeface="Calibri"/>
                        <a:ea typeface="新細明體"/>
                        <a:cs typeface="Times New Roman"/>
                      </a:endParaRPr>
                    </a:p>
                  </a:txBody>
                  <a:tcPr marL="108476" marR="1084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900" kern="100">
                          <a:latin typeface="標楷體"/>
                          <a:ea typeface="新細明體"/>
                          <a:cs typeface="Times New Roman"/>
                        </a:rPr>
                        <a:t>7923</a:t>
                      </a:r>
                      <a:endParaRPr lang="zh-TW" sz="1900" kern="100">
                        <a:latin typeface="Calibri"/>
                        <a:ea typeface="新細明體"/>
                        <a:cs typeface="Times New Roman"/>
                      </a:endParaRPr>
                    </a:p>
                  </a:txBody>
                  <a:tcPr marL="108476" marR="1084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rowSpan="2">
                  <a:txBody>
                    <a:bodyPr/>
                    <a:lstStyle/>
                    <a:p>
                      <a:pPr algn="ctr">
                        <a:spcAft>
                          <a:spcPts val="0"/>
                        </a:spcAft>
                      </a:pPr>
                      <a:r>
                        <a:rPr lang="en-US" sz="1900" kern="100">
                          <a:latin typeface="標楷體"/>
                          <a:ea typeface="新細明體"/>
                          <a:cs typeface="Times New Roman"/>
                        </a:rPr>
                        <a:t>-3.59</a:t>
                      </a:r>
                      <a:r>
                        <a:rPr lang="zh-TW" sz="1900" kern="100">
                          <a:latin typeface="Calibri"/>
                          <a:ea typeface="標楷體"/>
                          <a:cs typeface="Times New Roman"/>
                        </a:rPr>
                        <a:t>％</a:t>
                      </a:r>
                      <a:endParaRPr lang="zh-TW" sz="1900" kern="100">
                        <a:latin typeface="Calibri"/>
                        <a:ea typeface="新細明體"/>
                        <a:cs typeface="Times New Roman"/>
                      </a:endParaRPr>
                    </a:p>
                  </a:txBody>
                  <a:tcPr marL="108476" marR="1084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900" u="sng" kern="100">
                          <a:latin typeface="標楷體"/>
                          <a:ea typeface="新細明體"/>
                          <a:cs typeface="Times New Roman"/>
                        </a:rPr>
                        <a:t>3040</a:t>
                      </a:r>
                      <a:endParaRPr lang="zh-TW" sz="1900" kern="100">
                        <a:latin typeface="Calibri"/>
                        <a:ea typeface="新細明體"/>
                        <a:cs typeface="Times New Roman"/>
                      </a:endParaRPr>
                    </a:p>
                  </a:txBody>
                  <a:tcPr marL="108476" marR="1084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89268">
                <a:tc vMerge="1">
                  <a:txBody>
                    <a:bodyPr/>
                    <a:lstStyle/>
                    <a:p>
                      <a:endParaRPr lang="zh-TW" altLang="en-US"/>
                    </a:p>
                  </a:txBody>
                  <a:tcPr/>
                </a:tc>
                <a:tc>
                  <a:txBody>
                    <a:bodyPr/>
                    <a:lstStyle/>
                    <a:p>
                      <a:pPr algn="ctr">
                        <a:spcAft>
                          <a:spcPts val="0"/>
                        </a:spcAft>
                      </a:pPr>
                      <a:r>
                        <a:rPr lang="zh-TW" sz="1900" kern="100">
                          <a:latin typeface="Calibri"/>
                          <a:ea typeface="標楷體"/>
                          <a:cs typeface="Times New Roman"/>
                        </a:rPr>
                        <a:t>無籌碼避險</a:t>
                      </a:r>
                      <a:endParaRPr lang="zh-TW" sz="1900" kern="100">
                        <a:latin typeface="Calibri"/>
                        <a:ea typeface="新細明體"/>
                        <a:cs typeface="Times New Roman"/>
                      </a:endParaRPr>
                    </a:p>
                  </a:txBody>
                  <a:tcPr marL="108476" marR="1084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900" u="sng" kern="100" dirty="0">
                          <a:latin typeface="標楷體"/>
                          <a:ea typeface="新細明體"/>
                          <a:cs typeface="Times New Roman"/>
                        </a:rPr>
                        <a:t>8218</a:t>
                      </a:r>
                      <a:endParaRPr lang="zh-TW" sz="1900" kern="100" dirty="0">
                        <a:latin typeface="Calibri"/>
                        <a:ea typeface="新細明體"/>
                        <a:cs typeface="Times New Roman"/>
                      </a:endParaRPr>
                    </a:p>
                  </a:txBody>
                  <a:tcPr marL="108476" marR="1084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ctr">
                        <a:spcAft>
                          <a:spcPts val="0"/>
                        </a:spcAft>
                      </a:pPr>
                      <a:r>
                        <a:rPr lang="en-US" sz="1900" kern="100">
                          <a:latin typeface="標楷體"/>
                          <a:ea typeface="新細明體"/>
                          <a:cs typeface="Times New Roman"/>
                        </a:rPr>
                        <a:t>5400</a:t>
                      </a:r>
                      <a:endParaRPr lang="zh-TW" sz="1900" kern="100">
                        <a:latin typeface="Calibri"/>
                        <a:ea typeface="新細明體"/>
                        <a:cs typeface="Times New Roman"/>
                      </a:endParaRPr>
                    </a:p>
                  </a:txBody>
                  <a:tcPr marL="108476" marR="1084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268">
                <a:tc rowSpan="2">
                  <a:txBody>
                    <a:bodyPr/>
                    <a:lstStyle/>
                    <a:p>
                      <a:pPr algn="ctr">
                        <a:spcAft>
                          <a:spcPts val="0"/>
                        </a:spcAft>
                      </a:pPr>
                      <a:r>
                        <a:rPr lang="zh-TW" sz="1900" b="1" kern="100" dirty="0">
                          <a:latin typeface="Calibri"/>
                          <a:ea typeface="標楷體"/>
                          <a:cs typeface="Times New Roman"/>
                        </a:rPr>
                        <a:t>平均獲利</a:t>
                      </a:r>
                      <a:r>
                        <a:rPr lang="zh-TW" sz="1900" b="1" kern="100" dirty="0" smtClean="0">
                          <a:latin typeface="Calibri"/>
                          <a:ea typeface="標楷體"/>
                          <a:cs typeface="Times New Roman"/>
                        </a:rPr>
                        <a:t>點數</a:t>
                      </a:r>
                      <a:endParaRPr lang="en-US" altLang="zh-TW" sz="1900" b="1" kern="100" dirty="0" smtClean="0">
                        <a:latin typeface="Calibri"/>
                        <a:ea typeface="標楷體"/>
                        <a:cs typeface="Times New Roman"/>
                      </a:endParaRPr>
                    </a:p>
                    <a:p>
                      <a:pPr algn="ctr">
                        <a:spcAft>
                          <a:spcPts val="0"/>
                        </a:spcAft>
                      </a:pPr>
                      <a:r>
                        <a:rPr lang="en-US" altLang="zh-TW" sz="1900" b="1" kern="100" dirty="0" smtClean="0">
                          <a:latin typeface="+mn-lt"/>
                          <a:ea typeface="標楷體"/>
                          <a:cs typeface="Times New Roman"/>
                        </a:rPr>
                        <a:t>(</a:t>
                      </a:r>
                      <a:r>
                        <a:rPr lang="zh-TW" altLang="en-US" sz="1900" b="1" kern="100" dirty="0" smtClean="0">
                          <a:latin typeface="+mn-lt"/>
                          <a:ea typeface="標楷體"/>
                          <a:cs typeface="Times New Roman"/>
                        </a:rPr>
                        <a:t>點</a:t>
                      </a:r>
                      <a:r>
                        <a:rPr lang="en-US" altLang="zh-TW" sz="1900" b="1" kern="100" dirty="0" smtClean="0">
                          <a:latin typeface="+mn-lt"/>
                          <a:ea typeface="標楷體"/>
                          <a:cs typeface="Times New Roman"/>
                        </a:rPr>
                        <a:t>)</a:t>
                      </a:r>
                      <a:endParaRPr lang="zh-TW" sz="1900" kern="100" dirty="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zh-TW" sz="1900" kern="100">
                          <a:latin typeface="Calibri"/>
                          <a:ea typeface="標楷體"/>
                          <a:cs typeface="Times New Roman"/>
                        </a:rPr>
                        <a:t>有籌碼避險</a:t>
                      </a:r>
                      <a:endParaRPr lang="zh-TW" sz="1900" kern="100">
                        <a:latin typeface="Calibri"/>
                        <a:ea typeface="新細明體"/>
                        <a:cs typeface="Times New Roman"/>
                      </a:endParaRPr>
                    </a:p>
                  </a:txBody>
                  <a:tcPr marL="108476" marR="1084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900" u="sng" kern="100">
                          <a:latin typeface="標楷體"/>
                          <a:ea typeface="新細明體"/>
                          <a:cs typeface="Times New Roman"/>
                        </a:rPr>
                        <a:t>38.31</a:t>
                      </a:r>
                      <a:endParaRPr lang="zh-TW" sz="1900" kern="100">
                        <a:latin typeface="Calibri"/>
                        <a:ea typeface="新細明體"/>
                        <a:cs typeface="Times New Roman"/>
                      </a:endParaRPr>
                    </a:p>
                  </a:txBody>
                  <a:tcPr marL="108476" marR="1084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rowSpan="2">
                  <a:txBody>
                    <a:bodyPr/>
                    <a:lstStyle/>
                    <a:p>
                      <a:pPr algn="ctr">
                        <a:spcAft>
                          <a:spcPts val="0"/>
                        </a:spcAft>
                      </a:pPr>
                      <a:r>
                        <a:rPr lang="en-US" sz="1900" kern="100">
                          <a:latin typeface="標楷體"/>
                          <a:ea typeface="新細明體"/>
                          <a:cs typeface="Times New Roman"/>
                        </a:rPr>
                        <a:t>12.31</a:t>
                      </a:r>
                      <a:r>
                        <a:rPr lang="zh-TW" sz="1900" kern="100">
                          <a:latin typeface="Calibri"/>
                          <a:ea typeface="標楷體"/>
                          <a:cs typeface="Times New Roman"/>
                        </a:rPr>
                        <a:t>％</a:t>
                      </a:r>
                      <a:endParaRPr lang="zh-TW" sz="1900" kern="100">
                        <a:latin typeface="Calibri"/>
                        <a:ea typeface="新細明體"/>
                        <a:cs typeface="Times New Roman"/>
                      </a:endParaRPr>
                    </a:p>
                  </a:txBody>
                  <a:tcPr marL="108476" marR="1084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900" u="sng" kern="100">
                          <a:latin typeface="標楷體"/>
                          <a:ea typeface="新細明體"/>
                          <a:cs typeface="Times New Roman"/>
                        </a:rPr>
                        <a:t>11.94</a:t>
                      </a:r>
                      <a:endParaRPr lang="zh-TW" sz="1900" kern="100">
                        <a:latin typeface="Calibri"/>
                        <a:ea typeface="新細明體"/>
                        <a:cs typeface="Times New Roman"/>
                      </a:endParaRPr>
                    </a:p>
                  </a:txBody>
                  <a:tcPr marL="108476" marR="1084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89268">
                <a:tc vMerge="1">
                  <a:txBody>
                    <a:bodyPr/>
                    <a:lstStyle/>
                    <a:p>
                      <a:endParaRPr lang="zh-TW" altLang="en-US"/>
                    </a:p>
                  </a:txBody>
                  <a:tcPr/>
                </a:tc>
                <a:tc>
                  <a:txBody>
                    <a:bodyPr/>
                    <a:lstStyle/>
                    <a:p>
                      <a:pPr algn="ctr">
                        <a:spcAft>
                          <a:spcPts val="0"/>
                        </a:spcAft>
                      </a:pPr>
                      <a:r>
                        <a:rPr lang="zh-TW" sz="1900" kern="100">
                          <a:latin typeface="Calibri"/>
                          <a:ea typeface="標楷體"/>
                          <a:cs typeface="Times New Roman"/>
                        </a:rPr>
                        <a:t>無籌碼避險</a:t>
                      </a:r>
                      <a:endParaRPr lang="zh-TW" sz="1900" kern="100">
                        <a:latin typeface="Calibri"/>
                        <a:ea typeface="新細明體"/>
                        <a:cs typeface="Times New Roman"/>
                      </a:endParaRPr>
                    </a:p>
                  </a:txBody>
                  <a:tcPr marL="108476" marR="1084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900" kern="100">
                          <a:latin typeface="標楷體"/>
                          <a:ea typeface="新細明體"/>
                          <a:cs typeface="Times New Roman"/>
                        </a:rPr>
                        <a:t>34.11</a:t>
                      </a:r>
                      <a:endParaRPr lang="zh-TW" sz="1900" kern="100">
                        <a:latin typeface="Calibri"/>
                        <a:ea typeface="新細明體"/>
                        <a:cs typeface="Times New Roman"/>
                      </a:endParaRPr>
                    </a:p>
                  </a:txBody>
                  <a:tcPr marL="108476" marR="1084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ctr">
                        <a:spcAft>
                          <a:spcPts val="0"/>
                        </a:spcAft>
                      </a:pPr>
                      <a:r>
                        <a:rPr lang="en-US" sz="1900" kern="100">
                          <a:latin typeface="標楷體"/>
                          <a:ea typeface="新細明體"/>
                          <a:cs typeface="Times New Roman"/>
                        </a:rPr>
                        <a:t>19.18</a:t>
                      </a:r>
                      <a:endParaRPr lang="zh-TW" sz="1900" kern="100">
                        <a:latin typeface="Calibri"/>
                        <a:ea typeface="新細明體"/>
                        <a:cs typeface="Times New Roman"/>
                      </a:endParaRPr>
                    </a:p>
                  </a:txBody>
                  <a:tcPr marL="108476" marR="1084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268">
                <a:tc rowSpan="2">
                  <a:txBody>
                    <a:bodyPr/>
                    <a:lstStyle/>
                    <a:p>
                      <a:pPr algn="ctr">
                        <a:spcAft>
                          <a:spcPts val="0"/>
                        </a:spcAft>
                      </a:pPr>
                      <a:r>
                        <a:rPr lang="zh-TW" sz="1900" b="1" kern="100" dirty="0">
                          <a:latin typeface="Calibri"/>
                          <a:ea typeface="標楷體"/>
                          <a:cs typeface="Times New Roman"/>
                        </a:rPr>
                        <a:t>風險</a:t>
                      </a:r>
                      <a:r>
                        <a:rPr lang="zh-TW" sz="1900" b="1" kern="100" dirty="0" smtClean="0">
                          <a:latin typeface="Calibri"/>
                          <a:ea typeface="標楷體"/>
                          <a:cs typeface="Times New Roman"/>
                        </a:rPr>
                        <a:t>報酬</a:t>
                      </a:r>
                      <a:endParaRPr lang="en-US" altLang="zh-TW" sz="1900" b="1" kern="100" dirty="0" smtClean="0">
                        <a:latin typeface="Calibri"/>
                        <a:ea typeface="標楷體"/>
                        <a:cs typeface="Times New Roman"/>
                      </a:endParaRPr>
                    </a:p>
                    <a:p>
                      <a:pPr algn="ctr">
                        <a:spcAft>
                          <a:spcPts val="0"/>
                        </a:spcAft>
                      </a:pPr>
                      <a:r>
                        <a:rPr lang="en-US" altLang="zh-TW" sz="1900" b="1" kern="100" dirty="0" smtClean="0">
                          <a:latin typeface="Calibri"/>
                          <a:ea typeface="標楷體"/>
                          <a:cs typeface="Times New Roman"/>
                        </a:rPr>
                        <a:t>(</a:t>
                      </a:r>
                      <a:r>
                        <a:rPr lang="zh-TW" altLang="en-US" sz="1900" b="1" kern="100" dirty="0" smtClean="0">
                          <a:latin typeface="Calibri"/>
                          <a:ea typeface="標楷體"/>
                          <a:cs typeface="Times New Roman"/>
                        </a:rPr>
                        <a:t>點</a:t>
                      </a:r>
                      <a:r>
                        <a:rPr lang="en-US" altLang="zh-TW" sz="1900" b="1" kern="100" dirty="0" smtClean="0">
                          <a:latin typeface="Calibri"/>
                          <a:ea typeface="標楷體"/>
                          <a:cs typeface="Times New Roman"/>
                        </a:rPr>
                        <a:t>)</a:t>
                      </a:r>
                      <a:endParaRPr lang="zh-TW" sz="1900" kern="100" dirty="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zh-TW" sz="1900" kern="100">
                          <a:latin typeface="Calibri"/>
                          <a:ea typeface="標楷體"/>
                          <a:cs typeface="Times New Roman"/>
                        </a:rPr>
                        <a:t>有籌碼避險</a:t>
                      </a:r>
                      <a:endParaRPr lang="zh-TW" sz="1900" kern="100">
                        <a:latin typeface="Calibri"/>
                        <a:ea typeface="新細明體"/>
                        <a:cs typeface="Times New Roman"/>
                      </a:endParaRPr>
                    </a:p>
                  </a:txBody>
                  <a:tcPr marL="108476" marR="1084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900" u="sng" kern="100">
                          <a:latin typeface="標楷體"/>
                          <a:ea typeface="新細明體"/>
                          <a:cs typeface="Times New Roman"/>
                        </a:rPr>
                        <a:t>60.71</a:t>
                      </a:r>
                      <a:endParaRPr lang="zh-TW" sz="1900" kern="100">
                        <a:latin typeface="Calibri"/>
                        <a:ea typeface="新細明體"/>
                        <a:cs typeface="Times New Roman"/>
                      </a:endParaRPr>
                    </a:p>
                  </a:txBody>
                  <a:tcPr marL="108476" marR="1084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rowSpan="2">
                  <a:txBody>
                    <a:bodyPr/>
                    <a:lstStyle/>
                    <a:p>
                      <a:pPr algn="ctr">
                        <a:spcAft>
                          <a:spcPts val="0"/>
                        </a:spcAft>
                      </a:pPr>
                      <a:r>
                        <a:rPr lang="en-US" sz="1900" kern="100">
                          <a:latin typeface="標楷體"/>
                          <a:ea typeface="新細明體"/>
                          <a:cs typeface="Times New Roman"/>
                        </a:rPr>
                        <a:t>50.83</a:t>
                      </a:r>
                      <a:r>
                        <a:rPr lang="zh-TW" sz="1900" kern="100">
                          <a:latin typeface="Calibri"/>
                          <a:ea typeface="標楷體"/>
                          <a:cs typeface="Times New Roman"/>
                        </a:rPr>
                        <a:t>％</a:t>
                      </a:r>
                      <a:endParaRPr lang="zh-TW" sz="1900" kern="100">
                        <a:latin typeface="Calibri"/>
                        <a:ea typeface="新細明體"/>
                        <a:cs typeface="Times New Roman"/>
                      </a:endParaRPr>
                    </a:p>
                  </a:txBody>
                  <a:tcPr marL="108476" marR="1084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900" u="sng" kern="100">
                          <a:latin typeface="標楷體"/>
                          <a:ea typeface="新細明體"/>
                          <a:cs typeface="Times New Roman"/>
                        </a:rPr>
                        <a:t>26.34</a:t>
                      </a:r>
                      <a:endParaRPr lang="zh-TW" sz="1900" kern="100">
                        <a:latin typeface="Calibri"/>
                        <a:ea typeface="新細明體"/>
                        <a:cs typeface="Times New Roman"/>
                      </a:endParaRPr>
                    </a:p>
                  </a:txBody>
                  <a:tcPr marL="108476" marR="1084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89268">
                <a:tc vMerge="1">
                  <a:txBody>
                    <a:bodyPr/>
                    <a:lstStyle/>
                    <a:p>
                      <a:endParaRPr lang="zh-TW" altLang="en-US"/>
                    </a:p>
                  </a:txBody>
                  <a:tcPr/>
                </a:tc>
                <a:tc>
                  <a:txBody>
                    <a:bodyPr/>
                    <a:lstStyle/>
                    <a:p>
                      <a:pPr algn="ctr">
                        <a:spcAft>
                          <a:spcPts val="0"/>
                        </a:spcAft>
                      </a:pPr>
                      <a:r>
                        <a:rPr lang="zh-TW" sz="1900" kern="100">
                          <a:latin typeface="Calibri"/>
                          <a:ea typeface="標楷體"/>
                          <a:cs typeface="Times New Roman"/>
                        </a:rPr>
                        <a:t>無籌碼避險</a:t>
                      </a:r>
                      <a:endParaRPr lang="zh-TW" sz="1900" kern="100">
                        <a:latin typeface="Calibri"/>
                        <a:ea typeface="新細明體"/>
                        <a:cs typeface="Times New Roman"/>
                      </a:endParaRPr>
                    </a:p>
                  </a:txBody>
                  <a:tcPr marL="108476" marR="1084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900" kern="100">
                          <a:latin typeface="標楷體"/>
                          <a:ea typeface="新細明體"/>
                          <a:cs typeface="Times New Roman"/>
                        </a:rPr>
                        <a:t>40.25</a:t>
                      </a:r>
                      <a:endParaRPr lang="zh-TW" sz="1900" kern="100">
                        <a:latin typeface="Calibri"/>
                        <a:ea typeface="新細明體"/>
                        <a:cs typeface="Times New Roman"/>
                      </a:endParaRPr>
                    </a:p>
                  </a:txBody>
                  <a:tcPr marL="108476" marR="1084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ctr">
                        <a:spcAft>
                          <a:spcPts val="0"/>
                        </a:spcAft>
                      </a:pPr>
                      <a:r>
                        <a:rPr lang="en-US" sz="1900" kern="100">
                          <a:latin typeface="標楷體"/>
                          <a:ea typeface="新細明體"/>
                          <a:cs typeface="Times New Roman"/>
                        </a:rPr>
                        <a:t>26.39</a:t>
                      </a:r>
                      <a:endParaRPr lang="zh-TW" sz="1900" kern="100">
                        <a:latin typeface="Calibri"/>
                        <a:ea typeface="新細明體"/>
                        <a:cs typeface="Times New Roman"/>
                      </a:endParaRPr>
                    </a:p>
                  </a:txBody>
                  <a:tcPr marL="108476" marR="1084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578537">
                <a:tc gridSpan="3">
                  <a:txBody>
                    <a:bodyPr/>
                    <a:lstStyle/>
                    <a:p>
                      <a:pPr algn="ctr">
                        <a:spcAft>
                          <a:spcPts val="0"/>
                        </a:spcAft>
                      </a:pPr>
                      <a:r>
                        <a:rPr lang="zh-TW" sz="1900" kern="100">
                          <a:latin typeface="Calibri"/>
                          <a:ea typeface="標楷體"/>
                          <a:cs typeface="Times New Roman"/>
                        </a:rPr>
                        <a:t>有籌碼避險模型較無籌碼避險模型</a:t>
                      </a:r>
                      <a:endParaRPr lang="zh-TW" sz="1900" kern="100">
                        <a:latin typeface="Calibri"/>
                        <a:ea typeface="新細明體"/>
                        <a:cs typeface="Times New Roman"/>
                      </a:endParaRPr>
                    </a:p>
                    <a:p>
                      <a:pPr algn="ctr">
                        <a:spcAft>
                          <a:spcPts val="0"/>
                        </a:spcAft>
                      </a:pPr>
                      <a:r>
                        <a:rPr lang="zh-TW" sz="1900" kern="100">
                          <a:latin typeface="Calibri"/>
                          <a:ea typeface="標楷體"/>
                          <a:cs typeface="Times New Roman"/>
                        </a:rPr>
                        <a:t>總改善程度</a:t>
                      </a:r>
                      <a:endParaRPr lang="zh-TW" sz="1900" kern="100">
                        <a:latin typeface="Calibri"/>
                        <a:ea typeface="新細明體"/>
                        <a:cs typeface="Times New Roman"/>
                      </a:endParaRPr>
                    </a:p>
                  </a:txBody>
                  <a:tcPr marL="108476" marR="108476"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0C0C0"/>
                    </a:solidFill>
                  </a:tcPr>
                </a:tc>
                <a:tc hMerge="1">
                  <a:txBody>
                    <a:bodyPr/>
                    <a:lstStyle/>
                    <a:p>
                      <a:endParaRPr lang="zh-TW" altLang="en-US"/>
                    </a:p>
                  </a:txBody>
                  <a:tcPr/>
                </a:tc>
                <a:tc hMerge="1">
                  <a:txBody>
                    <a:bodyPr/>
                    <a:lstStyle/>
                    <a:p>
                      <a:endParaRPr lang="zh-TW" altLang="en-US"/>
                    </a:p>
                  </a:txBody>
                  <a:tcPr/>
                </a:tc>
                <a:tc gridSpan="2">
                  <a:txBody>
                    <a:bodyPr/>
                    <a:lstStyle/>
                    <a:p>
                      <a:pPr algn="ctr">
                        <a:spcAft>
                          <a:spcPts val="0"/>
                        </a:spcAft>
                      </a:pPr>
                      <a:r>
                        <a:rPr lang="en-US" sz="1900" i="1" u="sng" kern="100" dirty="0">
                          <a:latin typeface="標楷體"/>
                          <a:ea typeface="新細明體"/>
                          <a:cs typeface="Times New Roman"/>
                        </a:rPr>
                        <a:t>25.03</a:t>
                      </a:r>
                      <a:r>
                        <a:rPr lang="zh-TW" sz="1900" i="1" u="sng" kern="100" dirty="0">
                          <a:latin typeface="Calibri"/>
                          <a:ea typeface="標楷體"/>
                          <a:cs typeface="Times New Roman"/>
                        </a:rPr>
                        <a:t>％</a:t>
                      </a:r>
                      <a:endParaRPr lang="zh-TW" sz="1900" kern="100" dirty="0">
                        <a:latin typeface="Calibri"/>
                        <a:ea typeface="新細明體"/>
                        <a:cs typeface="Times New Roman"/>
                      </a:endParaRPr>
                    </a:p>
                  </a:txBody>
                  <a:tcPr marL="108476" marR="108476"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0C0C0"/>
                    </a:solidFill>
                  </a:tcPr>
                </a:tc>
                <a:tc hMerge="1">
                  <a:txBody>
                    <a:bodyPr/>
                    <a:lstStyle/>
                    <a:p>
                      <a:endParaRPr lang="zh-TW" altLang="en-US"/>
                    </a:p>
                  </a:txBody>
                  <a:tcPr/>
                </a:tc>
              </a:tr>
            </a:tbl>
          </a:graphicData>
        </a:graphic>
      </p:graphicFrame>
      <p:sp>
        <p:nvSpPr>
          <p:cNvPr id="6" name="圓角矩形 5"/>
          <p:cNvSpPr/>
          <p:nvPr/>
        </p:nvSpPr>
        <p:spPr>
          <a:xfrm>
            <a:off x="4981578" y="3429000"/>
            <a:ext cx="1000132" cy="285752"/>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7" name="圓角矩形 6"/>
          <p:cNvSpPr/>
          <p:nvPr/>
        </p:nvSpPr>
        <p:spPr>
          <a:xfrm>
            <a:off x="4973640" y="3733803"/>
            <a:ext cx="1000132"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8" name="圓角矩形 7"/>
          <p:cNvSpPr/>
          <p:nvPr/>
        </p:nvSpPr>
        <p:spPr>
          <a:xfrm>
            <a:off x="4973640" y="4591057"/>
            <a:ext cx="1000132" cy="285752"/>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9" name="圓角矩形 8"/>
          <p:cNvSpPr/>
          <p:nvPr/>
        </p:nvSpPr>
        <p:spPr>
          <a:xfrm>
            <a:off x="4981578" y="4881574"/>
            <a:ext cx="1000132"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0" name="圓角矩形 9"/>
          <p:cNvSpPr/>
          <p:nvPr/>
        </p:nvSpPr>
        <p:spPr>
          <a:xfrm>
            <a:off x="4981578" y="5457840"/>
            <a:ext cx="1000132"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1" name="圓角矩形 10"/>
          <p:cNvSpPr/>
          <p:nvPr/>
        </p:nvSpPr>
        <p:spPr>
          <a:xfrm>
            <a:off x="7453333" y="3143248"/>
            <a:ext cx="1000132"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2" name="圓角矩形 11"/>
          <p:cNvSpPr/>
          <p:nvPr/>
        </p:nvSpPr>
        <p:spPr>
          <a:xfrm>
            <a:off x="7445395" y="3729040"/>
            <a:ext cx="1000132"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3" name="圓角矩形 12"/>
          <p:cNvSpPr/>
          <p:nvPr/>
        </p:nvSpPr>
        <p:spPr>
          <a:xfrm>
            <a:off x="7445395" y="4316419"/>
            <a:ext cx="1000132"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4" name="圓角矩形 13"/>
          <p:cNvSpPr/>
          <p:nvPr/>
        </p:nvSpPr>
        <p:spPr>
          <a:xfrm>
            <a:off x="7453333" y="4891098"/>
            <a:ext cx="1000132"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5" name="圓角矩形 14"/>
          <p:cNvSpPr/>
          <p:nvPr/>
        </p:nvSpPr>
        <p:spPr>
          <a:xfrm>
            <a:off x="7453333" y="5467365"/>
            <a:ext cx="1000132"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6" name="圓角矩形 15"/>
          <p:cNvSpPr/>
          <p:nvPr/>
        </p:nvSpPr>
        <p:spPr>
          <a:xfrm>
            <a:off x="2000232" y="1428736"/>
            <a:ext cx="1857388"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lang="zh-TW" altLang="en-US" kern="100" dirty="0" smtClean="0">
                <a:ea typeface="標楷體"/>
                <a:cs typeface="Times New Roman"/>
              </a:rPr>
              <a:t>有籌碼避險</a:t>
            </a:r>
            <a:r>
              <a:rPr lang="zh-TW" altLang="en-US" dirty="0" smtClean="0">
                <a:latin typeface="標楷體" pitchFamily="65" charset="-120"/>
                <a:ea typeface="標楷體" pitchFamily="65" charset="-120"/>
              </a:rPr>
              <a:t>勝利</a:t>
            </a:r>
            <a:endParaRPr lang="zh-TW" altLang="en-US" dirty="0">
              <a:latin typeface="標楷體" pitchFamily="65" charset="-120"/>
              <a:ea typeface="標楷體" pitchFamily="65" charset="-120"/>
            </a:endParaRPr>
          </a:p>
        </p:txBody>
      </p:sp>
      <p:sp>
        <p:nvSpPr>
          <p:cNvPr id="17" name="圓角矩形 16"/>
          <p:cNvSpPr/>
          <p:nvPr/>
        </p:nvSpPr>
        <p:spPr>
          <a:xfrm>
            <a:off x="4214810" y="1428736"/>
            <a:ext cx="1857388" cy="285752"/>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kern="100" dirty="0" smtClean="0">
                <a:ea typeface="標楷體"/>
                <a:cs typeface="Times New Roman"/>
              </a:rPr>
              <a:t>無籌碼避險</a:t>
            </a:r>
            <a:r>
              <a:rPr lang="zh-TW" altLang="en-US" dirty="0" smtClean="0">
                <a:latin typeface="標楷體" pitchFamily="65" charset="-120"/>
                <a:ea typeface="標楷體" pitchFamily="65" charset="-120"/>
              </a:rPr>
              <a:t>勝利</a:t>
            </a:r>
            <a:endParaRPr lang="zh-TW" altLang="en-US" dirty="0">
              <a:latin typeface="標楷體" pitchFamily="65" charset="-120"/>
              <a:ea typeface="標楷體" pitchFamily="65"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grpId="1" nodeType="clickEffect">
                                  <p:stCondLst>
                                    <p:cond delay="0"/>
                                  </p:stCondLst>
                                  <p:childTnLst>
                                    <p:animEffect transition="out" filter="blinds(horizontal)">
                                      <p:cBhvr>
                                        <p:cTn id="23" dur="500"/>
                                        <p:tgtEl>
                                          <p:spTgt spid="10"/>
                                        </p:tgtEl>
                                      </p:cBhvr>
                                    </p:animEffect>
                                    <p:set>
                                      <p:cBhvr>
                                        <p:cTn id="24" dur="1" fill="hold">
                                          <p:stCondLst>
                                            <p:cond delay="499"/>
                                          </p:stCondLst>
                                        </p:cTn>
                                        <p:tgtEl>
                                          <p:spTgt spid="10"/>
                                        </p:tgtEl>
                                        <p:attrNameLst>
                                          <p:attrName>style.visibility</p:attrName>
                                        </p:attrNameLst>
                                      </p:cBhvr>
                                      <p:to>
                                        <p:strVal val="hidden"/>
                                      </p:to>
                                    </p:set>
                                  </p:childTnLst>
                                </p:cTn>
                              </p:par>
                              <p:par>
                                <p:cTn id="25" presetID="3" presetClass="exit" presetSubtype="10" fill="hold" grpId="1" nodeType="withEffect">
                                  <p:stCondLst>
                                    <p:cond delay="0"/>
                                  </p:stCondLst>
                                  <p:childTnLst>
                                    <p:animEffect transition="out" filter="blinds(horizontal)">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par>
                                <p:cTn id="28" presetID="3" presetClass="exit" presetSubtype="10" fill="hold" grpId="1" nodeType="withEffect">
                                  <p:stCondLst>
                                    <p:cond delay="0"/>
                                  </p:stCondLst>
                                  <p:childTnLst>
                                    <p:animEffect transition="out" filter="blinds(horizontal)">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par>
                                <p:cTn id="31" presetID="3" presetClass="exit" presetSubtype="10" fill="hold" grpId="1" nodeType="withEffect">
                                  <p:stCondLst>
                                    <p:cond delay="0"/>
                                  </p:stCondLst>
                                  <p:childTnLst>
                                    <p:animEffect transition="out" filter="blinds(horizontal)">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par>
                                <p:cTn id="34" presetID="3" presetClass="exit" presetSubtype="10" fill="hold" grpId="1" nodeType="withEffect">
                                  <p:stCondLst>
                                    <p:cond delay="0"/>
                                  </p:stCondLst>
                                  <p:childTnLst>
                                    <p:animEffect transition="out" filter="blinds(horizontal)">
                                      <p:cBhvr>
                                        <p:cTn id="35" dur="500"/>
                                        <p:tgtEl>
                                          <p:spTgt spid="6"/>
                                        </p:tgtEl>
                                      </p:cBhvr>
                                    </p:animEffect>
                                    <p:set>
                                      <p:cBhvr>
                                        <p:cTn id="36" dur="1" fill="hold">
                                          <p:stCondLst>
                                            <p:cond delay="499"/>
                                          </p:stCondLst>
                                        </p:cTn>
                                        <p:tgtEl>
                                          <p:spTgt spid="6"/>
                                        </p:tgtEl>
                                        <p:attrNameLst>
                                          <p:attrName>style.visibility</p:attrName>
                                        </p:attrNameLst>
                                      </p:cBhvr>
                                      <p:to>
                                        <p:strVal val="hidden"/>
                                      </p:to>
                                    </p:set>
                                  </p:childTnLst>
                                </p:cTn>
                              </p:par>
                              <p:par>
                                <p:cTn id="37" presetID="3" presetClass="entr" presetSubtype="1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linds(horizontal)">
                                      <p:cBhvr>
                                        <p:cTn id="39" dur="500"/>
                                        <p:tgtEl>
                                          <p:spTgt spid="15"/>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linds(horizontal)">
                                      <p:cBhvr>
                                        <p:cTn id="42" dur="500"/>
                                        <p:tgtEl>
                                          <p:spTgt spid="14"/>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blinds(horizontal)">
                                      <p:cBhvr>
                                        <p:cTn id="45" dur="500"/>
                                        <p:tgtEl>
                                          <p:spTgt spid="13"/>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linds(horizontal)">
                                      <p:cBhvr>
                                        <p:cTn id="48" dur="500"/>
                                        <p:tgtEl>
                                          <p:spTgt spid="12"/>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blinds(horizontal)">
                                      <p:cBhvr>
                                        <p:cTn id="5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2" grpId="0" animBg="1"/>
      <p:bldP spid="13" grpId="0" animBg="1"/>
      <p:bldP spid="14" grpId="0" animBg="1"/>
      <p:bldP spid="1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914432" y="274638"/>
            <a:ext cx="8229600" cy="1143000"/>
          </a:xfrm>
        </p:spPr>
        <p:txBody>
          <a:bodyPr rtlCol="0">
            <a:normAutofit/>
          </a:bodyPr>
          <a:lstStyle/>
          <a:p>
            <a:pPr eaLnBrk="1" fontAlgn="auto" hangingPunct="1">
              <a:spcAft>
                <a:spcPts val="0"/>
              </a:spcAft>
              <a:defRPr/>
            </a:pPr>
            <a:r>
              <a:rPr lang="zh-TW" altLang="en-US" sz="3600" dirty="0" smtClean="0">
                <a:latin typeface="標楷體" pitchFamily="65" charset="-120"/>
                <a:ea typeface="標楷體" pitchFamily="65" charset="-120"/>
              </a:rPr>
              <a:t>第五節 停損停利策略效果測試</a:t>
            </a:r>
            <a:endParaRPr lang="en-US" altLang="zh-TW" sz="3600" dirty="0" smtClean="0">
              <a:latin typeface="標楷體" pitchFamily="65" charset="-120"/>
              <a:ea typeface="標楷體" pitchFamily="65" charset="-120"/>
            </a:endParaRPr>
          </a:p>
        </p:txBody>
      </p:sp>
      <p:sp>
        <p:nvSpPr>
          <p:cNvPr id="5" name="Espace réservé du contenu 2"/>
          <p:cNvSpPr>
            <a:spLocks noGrp="1"/>
          </p:cNvSpPr>
          <p:nvPr>
            <p:ph idx="1"/>
          </p:nvPr>
        </p:nvSpPr>
        <p:spPr>
          <a:xfrm>
            <a:off x="457200" y="1831975"/>
            <a:ext cx="8229600" cy="4525963"/>
          </a:xfrm>
        </p:spPr>
        <p:txBody>
          <a:bodyPr rtlCol="0">
            <a:normAutofit/>
          </a:bodyPr>
          <a:lstStyle/>
          <a:p>
            <a:pPr eaLnBrk="1" fontAlgn="auto" hangingPunct="1">
              <a:spcAft>
                <a:spcPts val="0"/>
              </a:spcAft>
              <a:buFont typeface="Arial" pitchFamily="34" charset="0"/>
              <a:buChar char="•"/>
              <a:defRPr/>
            </a:pPr>
            <a:r>
              <a:rPr lang="zh-TW" altLang="en-US" sz="2800" dirty="0" smtClean="0">
                <a:latin typeface="標楷體" pitchFamily="65" charset="-120"/>
                <a:ea typeface="標楷體" pitchFamily="65" charset="-120"/>
              </a:rPr>
              <a:t>停損停利策略在投資策略當中扮演關鍵的角色。</a:t>
            </a:r>
            <a:endParaRPr lang="en-US" altLang="zh-TW" sz="2800" dirty="0" smtClean="0">
              <a:latin typeface="標楷體" pitchFamily="65" charset="-120"/>
              <a:ea typeface="標楷體" pitchFamily="65" charset="-120"/>
            </a:endParaRPr>
          </a:p>
        </p:txBody>
      </p:sp>
      <p:graphicFrame>
        <p:nvGraphicFramePr>
          <p:cNvPr id="4" name="表格 3"/>
          <p:cNvGraphicFramePr>
            <a:graphicFrameLocks noGrp="1"/>
          </p:cNvGraphicFramePr>
          <p:nvPr/>
        </p:nvGraphicFramePr>
        <p:xfrm>
          <a:off x="785786" y="2571744"/>
          <a:ext cx="7581077" cy="3764280"/>
        </p:xfrm>
        <a:graphic>
          <a:graphicData uri="http://schemas.openxmlformats.org/drawingml/2006/table">
            <a:tbl>
              <a:tblPr/>
              <a:tblGrid>
                <a:gridCol w="2022540"/>
                <a:gridCol w="2022540"/>
                <a:gridCol w="1099891"/>
                <a:gridCol w="1336215"/>
                <a:gridCol w="1099891"/>
              </a:tblGrid>
              <a:tr h="283773">
                <a:tc>
                  <a:txBody>
                    <a:bodyPr/>
                    <a:lstStyle/>
                    <a:p>
                      <a:pPr algn="ctr">
                        <a:spcAft>
                          <a:spcPts val="0"/>
                        </a:spcAft>
                      </a:pPr>
                      <a:r>
                        <a:rPr lang="zh-TW" sz="1900" b="1" kern="100" dirty="0">
                          <a:latin typeface="Calibri"/>
                          <a:ea typeface="標楷體"/>
                          <a:cs typeface="Times New Roman"/>
                        </a:rPr>
                        <a:t>評估指標</a:t>
                      </a:r>
                      <a:endParaRPr lang="zh-TW" sz="1900" kern="100" dirty="0">
                        <a:latin typeface="Calibri"/>
                        <a:ea typeface="新細明體"/>
                        <a:cs typeface="Times New Roman"/>
                      </a:endParaRPr>
                    </a:p>
                  </a:txBody>
                  <a:tcPr marL="106415" marR="106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TW" sz="1900" b="1" kern="100">
                          <a:latin typeface="Calibri"/>
                          <a:ea typeface="標楷體"/>
                          <a:cs typeface="Times New Roman"/>
                        </a:rPr>
                        <a:t>有</a:t>
                      </a:r>
                      <a:r>
                        <a:rPr lang="en-US" sz="1900" b="1" kern="100">
                          <a:latin typeface="Calibri"/>
                          <a:ea typeface="標楷體"/>
                          <a:cs typeface="Times New Roman"/>
                        </a:rPr>
                        <a:t>/</a:t>
                      </a:r>
                      <a:r>
                        <a:rPr lang="zh-TW" sz="1900" b="1" kern="100">
                          <a:latin typeface="Calibri"/>
                          <a:ea typeface="標楷體"/>
                          <a:cs typeface="Times New Roman"/>
                        </a:rPr>
                        <a:t>無停損停利</a:t>
                      </a:r>
                      <a:endParaRPr lang="zh-TW" sz="1900" kern="100">
                        <a:latin typeface="Calibri"/>
                        <a:ea typeface="新細明體"/>
                        <a:cs typeface="Times New Roman"/>
                      </a:endParaRPr>
                    </a:p>
                  </a:txBody>
                  <a:tcPr marL="106415" marR="106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TW" sz="1900" b="1" kern="100">
                          <a:latin typeface="Calibri"/>
                          <a:ea typeface="標楷體"/>
                          <a:cs typeface="Times New Roman"/>
                        </a:rPr>
                        <a:t>平均</a:t>
                      </a:r>
                      <a:endParaRPr lang="zh-TW" sz="1900" kern="100">
                        <a:latin typeface="Calibri"/>
                        <a:ea typeface="新細明體"/>
                        <a:cs typeface="Times New Roman"/>
                      </a:endParaRPr>
                    </a:p>
                  </a:txBody>
                  <a:tcPr marL="106415" marR="106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TW" sz="1900" b="1" kern="100">
                          <a:latin typeface="Calibri"/>
                          <a:ea typeface="標楷體"/>
                          <a:cs typeface="Times New Roman"/>
                        </a:rPr>
                        <a:t>改善程度</a:t>
                      </a:r>
                      <a:endParaRPr lang="zh-TW" sz="1900" kern="100">
                        <a:latin typeface="Calibri"/>
                        <a:ea typeface="新細明體"/>
                        <a:cs typeface="Times New Roman"/>
                      </a:endParaRPr>
                    </a:p>
                  </a:txBody>
                  <a:tcPr marL="106415" marR="1064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TW" sz="1900" b="1" kern="100">
                          <a:latin typeface="Calibri"/>
                          <a:ea typeface="標楷體"/>
                          <a:cs typeface="Times New Roman"/>
                        </a:rPr>
                        <a:t>標準差</a:t>
                      </a:r>
                      <a:endParaRPr lang="zh-TW" sz="1900" kern="100">
                        <a:latin typeface="Calibri"/>
                        <a:ea typeface="新細明體"/>
                        <a:cs typeface="Times New Roman"/>
                      </a:endParaRPr>
                    </a:p>
                  </a:txBody>
                  <a:tcPr marL="106415" marR="106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83773">
                <a:tc rowSpan="2">
                  <a:txBody>
                    <a:bodyPr/>
                    <a:lstStyle/>
                    <a:p>
                      <a:pPr algn="ctr">
                        <a:spcAft>
                          <a:spcPts val="0"/>
                        </a:spcAft>
                      </a:pPr>
                      <a:r>
                        <a:rPr lang="zh-TW" sz="1900" b="1" kern="100" dirty="0">
                          <a:latin typeface="Calibri"/>
                          <a:ea typeface="標楷體"/>
                          <a:cs typeface="Times New Roman"/>
                        </a:rPr>
                        <a:t>交易</a:t>
                      </a:r>
                      <a:r>
                        <a:rPr lang="zh-TW" sz="1900" b="1" kern="100" dirty="0" smtClean="0">
                          <a:latin typeface="Calibri"/>
                          <a:ea typeface="標楷體"/>
                          <a:cs typeface="Times New Roman"/>
                        </a:rPr>
                        <a:t>次數</a:t>
                      </a:r>
                      <a:endParaRPr lang="en-US" altLang="zh-TW" sz="1900" b="1" kern="100" dirty="0" smtClean="0">
                        <a:latin typeface="Calibri"/>
                        <a:ea typeface="標楷體"/>
                        <a:cs typeface="Times New Roman"/>
                      </a:endParaRPr>
                    </a:p>
                    <a:p>
                      <a:pPr algn="ctr">
                        <a:spcAft>
                          <a:spcPts val="0"/>
                        </a:spcAft>
                      </a:pPr>
                      <a:r>
                        <a:rPr lang="en-US" altLang="zh-TW" sz="1900" b="1" kern="100" dirty="0" smtClean="0">
                          <a:latin typeface="Calibri"/>
                          <a:ea typeface="標楷體"/>
                          <a:cs typeface="Times New Roman"/>
                        </a:rPr>
                        <a:t>(</a:t>
                      </a:r>
                      <a:r>
                        <a:rPr lang="zh-TW" altLang="en-US" sz="1900" b="1" kern="100" dirty="0" smtClean="0">
                          <a:latin typeface="Calibri"/>
                          <a:ea typeface="標楷體"/>
                          <a:cs typeface="Times New Roman"/>
                        </a:rPr>
                        <a:t>次</a:t>
                      </a:r>
                      <a:r>
                        <a:rPr lang="en-US" altLang="zh-TW" sz="1900" b="1" kern="100" dirty="0" smtClean="0">
                          <a:latin typeface="Calibri"/>
                          <a:ea typeface="標楷體"/>
                          <a:cs typeface="Times New Roman"/>
                        </a:rPr>
                        <a:t>)</a:t>
                      </a:r>
                      <a:endParaRPr lang="zh-TW" sz="1900" kern="100" dirty="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zh-TW" sz="1900" kern="100" dirty="0">
                          <a:latin typeface="Calibri"/>
                          <a:ea typeface="標楷體"/>
                          <a:cs typeface="Times New Roman"/>
                        </a:rPr>
                        <a:t>有停損停利</a:t>
                      </a:r>
                      <a:endParaRPr lang="zh-TW" sz="1900" kern="100" dirty="0">
                        <a:latin typeface="Calibri"/>
                        <a:ea typeface="新細明體"/>
                        <a:cs typeface="Times New Roman"/>
                      </a:endParaRPr>
                    </a:p>
                  </a:txBody>
                  <a:tcPr marL="106415" marR="106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900" u="sng" kern="100">
                          <a:latin typeface="標楷體"/>
                          <a:ea typeface="新細明體"/>
                          <a:cs typeface="Times New Roman"/>
                        </a:rPr>
                        <a:t>205.29</a:t>
                      </a:r>
                      <a:endParaRPr lang="zh-TW" sz="1900" kern="100">
                        <a:latin typeface="Calibri"/>
                        <a:ea typeface="新細明體"/>
                        <a:cs typeface="Times New Roman"/>
                      </a:endParaRPr>
                    </a:p>
                  </a:txBody>
                  <a:tcPr marL="106415" marR="106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rowSpan="2">
                  <a:txBody>
                    <a:bodyPr/>
                    <a:lstStyle/>
                    <a:p>
                      <a:pPr algn="ctr">
                        <a:spcAft>
                          <a:spcPts val="0"/>
                        </a:spcAft>
                      </a:pPr>
                      <a:r>
                        <a:rPr lang="en-US" sz="1900" kern="100">
                          <a:latin typeface="標楷體"/>
                          <a:ea typeface="新細明體"/>
                          <a:cs typeface="Times New Roman"/>
                        </a:rPr>
                        <a:t>23.11</a:t>
                      </a:r>
                      <a:r>
                        <a:rPr lang="zh-TW" sz="1900" kern="100">
                          <a:latin typeface="Calibri"/>
                          <a:ea typeface="標楷體"/>
                          <a:cs typeface="Times New Roman"/>
                        </a:rPr>
                        <a:t>％</a:t>
                      </a:r>
                      <a:endParaRPr lang="zh-TW" sz="1900" kern="100">
                        <a:latin typeface="Calibri"/>
                        <a:ea typeface="新細明體"/>
                        <a:cs typeface="Times New Roman"/>
                      </a:endParaRPr>
                    </a:p>
                  </a:txBody>
                  <a:tcPr marL="106415" marR="106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900" kern="100">
                          <a:latin typeface="標楷體"/>
                          <a:ea typeface="新細明體"/>
                          <a:cs typeface="Times New Roman"/>
                        </a:rPr>
                        <a:t>39.77</a:t>
                      </a:r>
                      <a:endParaRPr lang="zh-TW" sz="1900" kern="100">
                        <a:latin typeface="Calibri"/>
                        <a:ea typeface="新細明體"/>
                        <a:cs typeface="Times New Roman"/>
                      </a:endParaRPr>
                    </a:p>
                  </a:txBody>
                  <a:tcPr marL="106415" marR="106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83773">
                <a:tc vMerge="1">
                  <a:txBody>
                    <a:bodyPr/>
                    <a:lstStyle/>
                    <a:p>
                      <a:endParaRPr lang="zh-TW" altLang="en-US"/>
                    </a:p>
                  </a:txBody>
                  <a:tcPr/>
                </a:tc>
                <a:tc>
                  <a:txBody>
                    <a:bodyPr/>
                    <a:lstStyle/>
                    <a:p>
                      <a:pPr algn="ctr">
                        <a:spcAft>
                          <a:spcPts val="0"/>
                        </a:spcAft>
                      </a:pPr>
                      <a:r>
                        <a:rPr lang="zh-TW" sz="1900" kern="100" dirty="0">
                          <a:latin typeface="Calibri"/>
                          <a:ea typeface="標楷體"/>
                          <a:cs typeface="Times New Roman"/>
                        </a:rPr>
                        <a:t>無停損停利</a:t>
                      </a:r>
                      <a:endParaRPr lang="zh-TW" sz="1900" kern="100" dirty="0">
                        <a:latin typeface="Calibri"/>
                        <a:ea typeface="新細明體"/>
                        <a:cs typeface="Times New Roman"/>
                      </a:endParaRPr>
                    </a:p>
                  </a:txBody>
                  <a:tcPr marL="106415" marR="106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900" kern="100">
                          <a:latin typeface="標楷體"/>
                          <a:ea typeface="新細明體"/>
                          <a:cs typeface="Times New Roman"/>
                        </a:rPr>
                        <a:t>166.75</a:t>
                      </a:r>
                      <a:endParaRPr lang="zh-TW" sz="1900" kern="100">
                        <a:latin typeface="Calibri"/>
                        <a:ea typeface="新細明體"/>
                        <a:cs typeface="Times New Roman"/>
                      </a:endParaRPr>
                    </a:p>
                  </a:txBody>
                  <a:tcPr marL="106415" marR="106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ctr">
                        <a:spcAft>
                          <a:spcPts val="0"/>
                        </a:spcAft>
                      </a:pPr>
                      <a:r>
                        <a:rPr lang="en-US" sz="1900" u="sng" kern="100">
                          <a:latin typeface="標楷體"/>
                          <a:ea typeface="新細明體"/>
                          <a:cs typeface="Times New Roman"/>
                        </a:rPr>
                        <a:t>38.20</a:t>
                      </a:r>
                      <a:endParaRPr lang="zh-TW" sz="1900" kern="100">
                        <a:latin typeface="Calibri"/>
                        <a:ea typeface="新細明體"/>
                        <a:cs typeface="Times New Roman"/>
                      </a:endParaRPr>
                    </a:p>
                  </a:txBody>
                  <a:tcPr marL="106415" marR="106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773">
                <a:tc rowSpan="2">
                  <a:txBody>
                    <a:bodyPr/>
                    <a:lstStyle/>
                    <a:p>
                      <a:pPr algn="ctr">
                        <a:spcAft>
                          <a:spcPts val="0"/>
                        </a:spcAft>
                      </a:pPr>
                      <a:r>
                        <a:rPr lang="zh-TW" sz="1900" b="1" kern="100" dirty="0">
                          <a:latin typeface="Calibri"/>
                          <a:ea typeface="標楷體"/>
                          <a:cs typeface="Times New Roman"/>
                        </a:rPr>
                        <a:t>勝</a:t>
                      </a:r>
                      <a:r>
                        <a:rPr lang="zh-TW" sz="1900" b="1" kern="100" dirty="0" smtClean="0">
                          <a:latin typeface="Calibri"/>
                          <a:ea typeface="標楷體"/>
                          <a:cs typeface="Times New Roman"/>
                        </a:rPr>
                        <a:t>率</a:t>
                      </a:r>
                      <a:endParaRPr lang="en-US" altLang="zh-TW" sz="1900" b="1" kern="100" dirty="0" smtClean="0">
                        <a:latin typeface="Calibri"/>
                        <a:ea typeface="標楷體"/>
                        <a:cs typeface="Times New Roman"/>
                      </a:endParaRPr>
                    </a:p>
                    <a:p>
                      <a:pPr algn="ctr">
                        <a:spcAft>
                          <a:spcPts val="0"/>
                        </a:spcAft>
                      </a:pPr>
                      <a:r>
                        <a:rPr lang="en-US" altLang="zh-TW" sz="1900" b="1" kern="100" dirty="0" smtClean="0">
                          <a:latin typeface="Calibri"/>
                          <a:ea typeface="標楷體"/>
                          <a:cs typeface="Times New Roman"/>
                        </a:rPr>
                        <a:t>(</a:t>
                      </a:r>
                      <a:r>
                        <a:rPr lang="zh-TW" altLang="en-US" sz="1900" b="1" kern="100" dirty="0" smtClean="0">
                          <a:latin typeface="Calibri"/>
                          <a:ea typeface="標楷體"/>
                          <a:cs typeface="Times New Roman"/>
                        </a:rPr>
                        <a:t>％</a:t>
                      </a:r>
                      <a:r>
                        <a:rPr lang="en-US" altLang="zh-TW" sz="1900" b="1" kern="100" dirty="0" smtClean="0">
                          <a:latin typeface="Calibri"/>
                          <a:ea typeface="標楷體"/>
                          <a:cs typeface="Times New Roman"/>
                        </a:rPr>
                        <a:t>)</a:t>
                      </a:r>
                      <a:endParaRPr lang="zh-TW" sz="1900" kern="100" dirty="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zh-TW" sz="1900" kern="100">
                          <a:latin typeface="Calibri"/>
                          <a:ea typeface="標楷體"/>
                          <a:cs typeface="Times New Roman"/>
                        </a:rPr>
                        <a:t>有停損停利</a:t>
                      </a:r>
                      <a:endParaRPr lang="zh-TW" sz="1900" kern="100">
                        <a:latin typeface="Calibri"/>
                        <a:ea typeface="新細明體"/>
                        <a:cs typeface="Times New Roman"/>
                      </a:endParaRPr>
                    </a:p>
                  </a:txBody>
                  <a:tcPr marL="106415" marR="106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900" u="sng" kern="100" dirty="0" smtClean="0">
                          <a:latin typeface="標楷體"/>
                          <a:ea typeface="新細明體"/>
                          <a:cs typeface="Times New Roman"/>
                        </a:rPr>
                        <a:t>74</a:t>
                      </a:r>
                      <a:endParaRPr lang="zh-TW" sz="1900" kern="100" dirty="0">
                        <a:latin typeface="Calibri"/>
                        <a:ea typeface="新細明體"/>
                        <a:cs typeface="Times New Roman"/>
                      </a:endParaRPr>
                    </a:p>
                  </a:txBody>
                  <a:tcPr marL="106415" marR="106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rowSpan="2">
                  <a:txBody>
                    <a:bodyPr/>
                    <a:lstStyle/>
                    <a:p>
                      <a:pPr algn="ctr">
                        <a:spcAft>
                          <a:spcPts val="0"/>
                        </a:spcAft>
                      </a:pPr>
                      <a:r>
                        <a:rPr lang="en-US" sz="1900" kern="100">
                          <a:latin typeface="標楷體"/>
                          <a:ea typeface="新細明體"/>
                          <a:cs typeface="Times New Roman"/>
                        </a:rPr>
                        <a:t>17.46</a:t>
                      </a:r>
                      <a:r>
                        <a:rPr lang="zh-TW" sz="1900" kern="100">
                          <a:latin typeface="Calibri"/>
                          <a:ea typeface="標楷體"/>
                          <a:cs typeface="Times New Roman"/>
                        </a:rPr>
                        <a:t>％</a:t>
                      </a:r>
                      <a:endParaRPr lang="zh-TW" sz="1900" kern="100">
                        <a:latin typeface="Calibri"/>
                        <a:ea typeface="新細明體"/>
                        <a:cs typeface="Times New Roman"/>
                      </a:endParaRPr>
                    </a:p>
                  </a:txBody>
                  <a:tcPr marL="106415" marR="106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900" u="sng" kern="100">
                          <a:latin typeface="標楷體"/>
                          <a:ea typeface="新細明體"/>
                          <a:cs typeface="Times New Roman"/>
                        </a:rPr>
                        <a:t>0.030</a:t>
                      </a:r>
                      <a:endParaRPr lang="zh-TW" sz="1900" kern="100">
                        <a:latin typeface="Calibri"/>
                        <a:ea typeface="新細明體"/>
                        <a:cs typeface="Times New Roman"/>
                      </a:endParaRPr>
                    </a:p>
                  </a:txBody>
                  <a:tcPr marL="106415" marR="106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83773">
                <a:tc vMerge="1">
                  <a:txBody>
                    <a:bodyPr/>
                    <a:lstStyle/>
                    <a:p>
                      <a:endParaRPr lang="zh-TW" altLang="en-US"/>
                    </a:p>
                  </a:txBody>
                  <a:tcPr/>
                </a:tc>
                <a:tc>
                  <a:txBody>
                    <a:bodyPr/>
                    <a:lstStyle/>
                    <a:p>
                      <a:pPr algn="ctr">
                        <a:spcAft>
                          <a:spcPts val="0"/>
                        </a:spcAft>
                      </a:pPr>
                      <a:r>
                        <a:rPr lang="zh-TW" sz="1900" kern="100">
                          <a:latin typeface="Calibri"/>
                          <a:ea typeface="標楷體"/>
                          <a:cs typeface="Times New Roman"/>
                        </a:rPr>
                        <a:t>無停損停利</a:t>
                      </a:r>
                      <a:endParaRPr lang="zh-TW" sz="1900" kern="100">
                        <a:latin typeface="Calibri"/>
                        <a:ea typeface="新細明體"/>
                        <a:cs typeface="Times New Roman"/>
                      </a:endParaRPr>
                    </a:p>
                  </a:txBody>
                  <a:tcPr marL="106415" marR="106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900" kern="100" dirty="0" smtClean="0">
                          <a:latin typeface="標楷體"/>
                          <a:ea typeface="新細明體"/>
                          <a:cs typeface="Times New Roman"/>
                        </a:rPr>
                        <a:t>63</a:t>
                      </a:r>
                      <a:endParaRPr lang="zh-TW" sz="1900" kern="100" dirty="0">
                        <a:latin typeface="Calibri"/>
                        <a:ea typeface="新細明體"/>
                        <a:cs typeface="Times New Roman"/>
                      </a:endParaRPr>
                    </a:p>
                  </a:txBody>
                  <a:tcPr marL="106415" marR="106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ctr">
                        <a:spcAft>
                          <a:spcPts val="0"/>
                        </a:spcAft>
                      </a:pPr>
                      <a:r>
                        <a:rPr lang="en-US" sz="1900" kern="100">
                          <a:latin typeface="標楷體"/>
                          <a:ea typeface="新細明體"/>
                          <a:cs typeface="Times New Roman"/>
                        </a:rPr>
                        <a:t>0.034</a:t>
                      </a:r>
                      <a:endParaRPr lang="zh-TW" sz="1900" kern="100">
                        <a:latin typeface="Calibri"/>
                        <a:ea typeface="新細明體"/>
                        <a:cs typeface="Times New Roman"/>
                      </a:endParaRPr>
                    </a:p>
                  </a:txBody>
                  <a:tcPr marL="106415" marR="106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773">
                <a:tc rowSpan="2">
                  <a:txBody>
                    <a:bodyPr/>
                    <a:lstStyle/>
                    <a:p>
                      <a:pPr algn="ctr">
                        <a:spcAft>
                          <a:spcPts val="0"/>
                        </a:spcAft>
                      </a:pPr>
                      <a:r>
                        <a:rPr lang="zh-TW" sz="1900" b="1" kern="100" dirty="0">
                          <a:latin typeface="Calibri"/>
                          <a:ea typeface="標楷體"/>
                          <a:cs typeface="Times New Roman"/>
                        </a:rPr>
                        <a:t>總獲利</a:t>
                      </a:r>
                      <a:r>
                        <a:rPr lang="zh-TW" sz="1900" b="1" kern="100" dirty="0" smtClean="0">
                          <a:latin typeface="Calibri"/>
                          <a:ea typeface="標楷體"/>
                          <a:cs typeface="Times New Roman"/>
                        </a:rPr>
                        <a:t>點數</a:t>
                      </a:r>
                      <a:endParaRPr lang="en-US" altLang="zh-TW" sz="1900" b="1" kern="100" dirty="0" smtClean="0">
                        <a:latin typeface="Calibri"/>
                        <a:ea typeface="標楷體"/>
                        <a:cs typeface="Times New Roman"/>
                      </a:endParaRPr>
                    </a:p>
                    <a:p>
                      <a:pPr algn="ctr">
                        <a:spcAft>
                          <a:spcPts val="0"/>
                        </a:spcAft>
                      </a:pPr>
                      <a:r>
                        <a:rPr lang="en-US" altLang="zh-TW" sz="1900" b="1" kern="100" dirty="0" smtClean="0">
                          <a:latin typeface="Calibri"/>
                          <a:ea typeface="標楷體"/>
                          <a:cs typeface="Times New Roman"/>
                        </a:rPr>
                        <a:t>(</a:t>
                      </a:r>
                      <a:r>
                        <a:rPr lang="zh-TW" altLang="en-US" sz="1900" b="1" kern="100" dirty="0" smtClean="0">
                          <a:latin typeface="Calibri"/>
                          <a:ea typeface="標楷體"/>
                          <a:cs typeface="Times New Roman"/>
                        </a:rPr>
                        <a:t>點</a:t>
                      </a:r>
                      <a:r>
                        <a:rPr lang="en-US" altLang="zh-TW" sz="1900" b="1" kern="100" dirty="0" smtClean="0">
                          <a:latin typeface="Calibri"/>
                          <a:ea typeface="標楷體"/>
                          <a:cs typeface="Times New Roman"/>
                        </a:rPr>
                        <a:t>)</a:t>
                      </a:r>
                      <a:endParaRPr lang="zh-TW" sz="1900" kern="100" dirty="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zh-TW" sz="1900" kern="100">
                          <a:latin typeface="Calibri"/>
                          <a:ea typeface="標楷體"/>
                          <a:cs typeface="Times New Roman"/>
                        </a:rPr>
                        <a:t>有停損停利</a:t>
                      </a:r>
                      <a:endParaRPr lang="zh-TW" sz="1900" kern="100">
                        <a:latin typeface="Calibri"/>
                        <a:ea typeface="新細明體"/>
                        <a:cs typeface="Times New Roman"/>
                      </a:endParaRPr>
                    </a:p>
                  </a:txBody>
                  <a:tcPr marL="106415" marR="106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900" u="sng" kern="100">
                          <a:latin typeface="標楷體"/>
                          <a:ea typeface="新細明體"/>
                          <a:cs typeface="Times New Roman"/>
                        </a:rPr>
                        <a:t>7923</a:t>
                      </a:r>
                      <a:endParaRPr lang="zh-TW" sz="1900" kern="100">
                        <a:latin typeface="Calibri"/>
                        <a:ea typeface="新細明體"/>
                        <a:cs typeface="Times New Roman"/>
                      </a:endParaRPr>
                    </a:p>
                  </a:txBody>
                  <a:tcPr marL="106415" marR="106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rowSpan="2">
                  <a:txBody>
                    <a:bodyPr/>
                    <a:lstStyle/>
                    <a:p>
                      <a:pPr algn="ctr">
                        <a:spcAft>
                          <a:spcPts val="0"/>
                        </a:spcAft>
                      </a:pPr>
                      <a:r>
                        <a:rPr lang="en-US" sz="1900" kern="100">
                          <a:latin typeface="標楷體"/>
                          <a:ea typeface="新細明體"/>
                          <a:cs typeface="Times New Roman"/>
                        </a:rPr>
                        <a:t>1382</a:t>
                      </a:r>
                      <a:r>
                        <a:rPr lang="zh-TW" sz="1900" kern="100">
                          <a:latin typeface="Calibri"/>
                          <a:ea typeface="標楷體"/>
                          <a:cs typeface="Times New Roman"/>
                        </a:rPr>
                        <a:t>％</a:t>
                      </a:r>
                      <a:endParaRPr lang="zh-TW" sz="1900" kern="100">
                        <a:latin typeface="Calibri"/>
                        <a:ea typeface="新細明體"/>
                        <a:cs typeface="Times New Roman"/>
                      </a:endParaRPr>
                    </a:p>
                  </a:txBody>
                  <a:tcPr marL="106415" marR="106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900" kern="100">
                          <a:latin typeface="標楷體"/>
                          <a:ea typeface="新細明體"/>
                          <a:cs typeface="Times New Roman"/>
                        </a:rPr>
                        <a:t>3040</a:t>
                      </a:r>
                      <a:endParaRPr lang="zh-TW" sz="1900" kern="100">
                        <a:latin typeface="Calibri"/>
                        <a:ea typeface="新細明體"/>
                        <a:cs typeface="Times New Roman"/>
                      </a:endParaRPr>
                    </a:p>
                  </a:txBody>
                  <a:tcPr marL="106415" marR="106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83773">
                <a:tc vMerge="1">
                  <a:txBody>
                    <a:bodyPr/>
                    <a:lstStyle/>
                    <a:p>
                      <a:endParaRPr lang="zh-TW" altLang="en-US"/>
                    </a:p>
                  </a:txBody>
                  <a:tcPr/>
                </a:tc>
                <a:tc>
                  <a:txBody>
                    <a:bodyPr/>
                    <a:lstStyle/>
                    <a:p>
                      <a:pPr algn="ctr">
                        <a:spcAft>
                          <a:spcPts val="0"/>
                        </a:spcAft>
                      </a:pPr>
                      <a:r>
                        <a:rPr lang="zh-TW" sz="1900" kern="100">
                          <a:latin typeface="Calibri"/>
                          <a:ea typeface="標楷體"/>
                          <a:cs typeface="Times New Roman"/>
                        </a:rPr>
                        <a:t>無停損停利</a:t>
                      </a:r>
                      <a:endParaRPr lang="zh-TW" sz="1900" kern="100">
                        <a:latin typeface="Calibri"/>
                        <a:ea typeface="新細明體"/>
                        <a:cs typeface="Times New Roman"/>
                      </a:endParaRPr>
                    </a:p>
                  </a:txBody>
                  <a:tcPr marL="106415" marR="106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900" kern="100">
                          <a:latin typeface="標楷體"/>
                          <a:ea typeface="新細明體"/>
                          <a:cs typeface="Times New Roman"/>
                        </a:rPr>
                        <a:t>-618</a:t>
                      </a:r>
                      <a:endParaRPr lang="zh-TW" sz="1900" kern="100">
                        <a:latin typeface="Calibri"/>
                        <a:ea typeface="新細明體"/>
                        <a:cs typeface="Times New Roman"/>
                      </a:endParaRPr>
                    </a:p>
                  </a:txBody>
                  <a:tcPr marL="106415" marR="106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ctr">
                        <a:spcAft>
                          <a:spcPts val="0"/>
                        </a:spcAft>
                      </a:pPr>
                      <a:r>
                        <a:rPr lang="en-US" sz="1900" u="sng" kern="100">
                          <a:latin typeface="標楷體"/>
                          <a:ea typeface="新細明體"/>
                          <a:cs typeface="Times New Roman"/>
                        </a:rPr>
                        <a:t>2313</a:t>
                      </a:r>
                      <a:endParaRPr lang="zh-TW" sz="1900" kern="100">
                        <a:latin typeface="Calibri"/>
                        <a:ea typeface="新細明體"/>
                        <a:cs typeface="Times New Roman"/>
                      </a:endParaRPr>
                    </a:p>
                  </a:txBody>
                  <a:tcPr marL="106415" marR="106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773">
                <a:tc rowSpan="2">
                  <a:txBody>
                    <a:bodyPr/>
                    <a:lstStyle/>
                    <a:p>
                      <a:pPr algn="ctr">
                        <a:spcAft>
                          <a:spcPts val="0"/>
                        </a:spcAft>
                      </a:pPr>
                      <a:r>
                        <a:rPr lang="zh-TW" sz="1900" b="1" kern="100" dirty="0">
                          <a:latin typeface="Calibri"/>
                          <a:ea typeface="標楷體"/>
                          <a:cs typeface="Times New Roman"/>
                        </a:rPr>
                        <a:t>平均獲利</a:t>
                      </a:r>
                      <a:r>
                        <a:rPr lang="zh-TW" sz="1900" b="1" kern="100" dirty="0" smtClean="0">
                          <a:latin typeface="Calibri"/>
                          <a:ea typeface="標楷體"/>
                          <a:cs typeface="Times New Roman"/>
                        </a:rPr>
                        <a:t>點數</a:t>
                      </a:r>
                      <a:endParaRPr lang="en-US" altLang="zh-TW" sz="1900" b="1" kern="100" dirty="0" smtClean="0">
                        <a:latin typeface="Calibri"/>
                        <a:ea typeface="標楷體"/>
                        <a:cs typeface="Times New Roman"/>
                      </a:endParaRPr>
                    </a:p>
                    <a:p>
                      <a:pPr algn="ctr">
                        <a:spcAft>
                          <a:spcPts val="0"/>
                        </a:spcAft>
                      </a:pPr>
                      <a:r>
                        <a:rPr lang="en-US" altLang="zh-TW" sz="1900" b="1" kern="100" dirty="0" smtClean="0">
                          <a:latin typeface="+mn-lt"/>
                          <a:ea typeface="標楷體"/>
                          <a:cs typeface="Times New Roman"/>
                        </a:rPr>
                        <a:t>(</a:t>
                      </a:r>
                      <a:r>
                        <a:rPr lang="zh-TW" altLang="en-US" sz="1900" b="1" kern="100" dirty="0" smtClean="0">
                          <a:latin typeface="+mn-lt"/>
                          <a:ea typeface="標楷體"/>
                          <a:cs typeface="Times New Roman"/>
                        </a:rPr>
                        <a:t>點</a:t>
                      </a:r>
                      <a:r>
                        <a:rPr lang="en-US" altLang="zh-TW" sz="1900" b="1" kern="100" dirty="0" smtClean="0">
                          <a:latin typeface="+mn-lt"/>
                          <a:ea typeface="標楷體"/>
                          <a:cs typeface="Times New Roman"/>
                        </a:rPr>
                        <a:t>)</a:t>
                      </a:r>
                      <a:endParaRPr lang="zh-TW" sz="1900" kern="100" dirty="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zh-TW" sz="1900" kern="100">
                          <a:latin typeface="Calibri"/>
                          <a:ea typeface="標楷體"/>
                          <a:cs typeface="Times New Roman"/>
                        </a:rPr>
                        <a:t>有停損停利</a:t>
                      </a:r>
                      <a:endParaRPr lang="zh-TW" sz="1900" kern="100">
                        <a:latin typeface="Calibri"/>
                        <a:ea typeface="新細明體"/>
                        <a:cs typeface="Times New Roman"/>
                      </a:endParaRPr>
                    </a:p>
                  </a:txBody>
                  <a:tcPr marL="106415" marR="106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900" u="sng" kern="100">
                          <a:latin typeface="標楷體"/>
                          <a:ea typeface="新細明體"/>
                          <a:cs typeface="Times New Roman"/>
                        </a:rPr>
                        <a:t>38.31</a:t>
                      </a:r>
                      <a:endParaRPr lang="zh-TW" sz="1900" kern="100">
                        <a:latin typeface="Calibri"/>
                        <a:ea typeface="新細明體"/>
                        <a:cs typeface="Times New Roman"/>
                      </a:endParaRPr>
                    </a:p>
                  </a:txBody>
                  <a:tcPr marL="106415" marR="106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rowSpan="2">
                  <a:txBody>
                    <a:bodyPr/>
                    <a:lstStyle/>
                    <a:p>
                      <a:pPr algn="ctr">
                        <a:spcAft>
                          <a:spcPts val="0"/>
                        </a:spcAft>
                      </a:pPr>
                      <a:r>
                        <a:rPr lang="en-US" sz="1900" kern="100">
                          <a:latin typeface="標楷體"/>
                          <a:ea typeface="新細明體"/>
                          <a:cs typeface="Times New Roman"/>
                        </a:rPr>
                        <a:t>1048</a:t>
                      </a:r>
                      <a:r>
                        <a:rPr lang="zh-TW" sz="1900" kern="100">
                          <a:latin typeface="Calibri"/>
                          <a:ea typeface="標楷體"/>
                          <a:cs typeface="Times New Roman"/>
                        </a:rPr>
                        <a:t>％</a:t>
                      </a:r>
                      <a:endParaRPr lang="zh-TW" sz="1900" kern="100">
                        <a:latin typeface="Calibri"/>
                        <a:ea typeface="新細明體"/>
                        <a:cs typeface="Times New Roman"/>
                      </a:endParaRPr>
                    </a:p>
                  </a:txBody>
                  <a:tcPr marL="106415" marR="106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900" u="sng" kern="100">
                          <a:latin typeface="標楷體"/>
                          <a:ea typeface="新細明體"/>
                          <a:cs typeface="Times New Roman"/>
                        </a:rPr>
                        <a:t>11.94</a:t>
                      </a:r>
                      <a:endParaRPr lang="zh-TW" sz="1900" kern="100">
                        <a:latin typeface="Calibri"/>
                        <a:ea typeface="新細明體"/>
                        <a:cs typeface="Times New Roman"/>
                      </a:endParaRPr>
                    </a:p>
                  </a:txBody>
                  <a:tcPr marL="106415" marR="106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83773">
                <a:tc vMerge="1">
                  <a:txBody>
                    <a:bodyPr/>
                    <a:lstStyle/>
                    <a:p>
                      <a:endParaRPr lang="zh-TW" altLang="en-US"/>
                    </a:p>
                  </a:txBody>
                  <a:tcPr/>
                </a:tc>
                <a:tc>
                  <a:txBody>
                    <a:bodyPr/>
                    <a:lstStyle/>
                    <a:p>
                      <a:pPr algn="ctr">
                        <a:spcAft>
                          <a:spcPts val="0"/>
                        </a:spcAft>
                      </a:pPr>
                      <a:r>
                        <a:rPr lang="zh-TW" sz="1900" kern="100">
                          <a:latin typeface="Calibri"/>
                          <a:ea typeface="標楷體"/>
                          <a:cs typeface="Times New Roman"/>
                        </a:rPr>
                        <a:t>無停損停利</a:t>
                      </a:r>
                      <a:endParaRPr lang="zh-TW" sz="1900" kern="100">
                        <a:latin typeface="Calibri"/>
                        <a:ea typeface="新細明體"/>
                        <a:cs typeface="Times New Roman"/>
                      </a:endParaRPr>
                    </a:p>
                  </a:txBody>
                  <a:tcPr marL="106415" marR="106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900" kern="100">
                          <a:latin typeface="標楷體"/>
                          <a:ea typeface="新細明體"/>
                          <a:cs typeface="Times New Roman"/>
                        </a:rPr>
                        <a:t>-4.04</a:t>
                      </a:r>
                      <a:endParaRPr lang="zh-TW" sz="1900" kern="100">
                        <a:latin typeface="Calibri"/>
                        <a:ea typeface="新細明體"/>
                        <a:cs typeface="Times New Roman"/>
                      </a:endParaRPr>
                    </a:p>
                  </a:txBody>
                  <a:tcPr marL="106415" marR="106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ctr">
                        <a:spcAft>
                          <a:spcPts val="0"/>
                        </a:spcAft>
                      </a:pPr>
                      <a:r>
                        <a:rPr lang="en-US" sz="1900" kern="100">
                          <a:latin typeface="標楷體"/>
                          <a:ea typeface="新細明體"/>
                          <a:cs typeface="Times New Roman"/>
                        </a:rPr>
                        <a:t>14.26</a:t>
                      </a:r>
                      <a:endParaRPr lang="zh-TW" sz="1900" kern="100">
                        <a:latin typeface="Calibri"/>
                        <a:ea typeface="新細明體"/>
                        <a:cs typeface="Times New Roman"/>
                      </a:endParaRPr>
                    </a:p>
                  </a:txBody>
                  <a:tcPr marL="106415" marR="106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773">
                <a:tc rowSpan="2">
                  <a:txBody>
                    <a:bodyPr/>
                    <a:lstStyle/>
                    <a:p>
                      <a:pPr algn="ctr">
                        <a:spcAft>
                          <a:spcPts val="0"/>
                        </a:spcAft>
                      </a:pPr>
                      <a:r>
                        <a:rPr lang="zh-TW" sz="1900" b="1" kern="100" dirty="0">
                          <a:latin typeface="Calibri"/>
                          <a:ea typeface="標楷體"/>
                          <a:cs typeface="Times New Roman"/>
                        </a:rPr>
                        <a:t>風險</a:t>
                      </a:r>
                      <a:r>
                        <a:rPr lang="zh-TW" sz="1900" b="1" kern="100" dirty="0" smtClean="0">
                          <a:latin typeface="Calibri"/>
                          <a:ea typeface="標楷體"/>
                          <a:cs typeface="Times New Roman"/>
                        </a:rPr>
                        <a:t>報酬</a:t>
                      </a:r>
                      <a:endParaRPr lang="en-US" altLang="zh-TW" sz="1900" b="1" kern="100" dirty="0" smtClean="0">
                        <a:latin typeface="Calibri"/>
                        <a:ea typeface="標楷體"/>
                        <a:cs typeface="Times New Roman"/>
                      </a:endParaRPr>
                    </a:p>
                    <a:p>
                      <a:pPr algn="ctr">
                        <a:spcAft>
                          <a:spcPts val="0"/>
                        </a:spcAft>
                      </a:pPr>
                      <a:r>
                        <a:rPr lang="en-US" altLang="zh-TW" sz="1900" b="1" kern="100" dirty="0" smtClean="0">
                          <a:latin typeface="Calibri"/>
                          <a:ea typeface="標楷體"/>
                          <a:cs typeface="Times New Roman"/>
                        </a:rPr>
                        <a:t>(</a:t>
                      </a:r>
                      <a:r>
                        <a:rPr lang="zh-TW" altLang="en-US" sz="1900" b="1" kern="100" dirty="0" smtClean="0">
                          <a:latin typeface="Calibri"/>
                          <a:ea typeface="標楷體"/>
                          <a:cs typeface="Times New Roman"/>
                        </a:rPr>
                        <a:t>點</a:t>
                      </a:r>
                      <a:r>
                        <a:rPr lang="en-US" altLang="zh-TW" sz="1900" b="1" kern="100" dirty="0" smtClean="0">
                          <a:latin typeface="Calibri"/>
                          <a:ea typeface="標楷體"/>
                          <a:cs typeface="Times New Roman"/>
                        </a:rPr>
                        <a:t>)</a:t>
                      </a:r>
                      <a:endParaRPr lang="zh-TW" sz="1900" kern="100" dirty="0">
                        <a:latin typeface="Calibri"/>
                        <a:ea typeface="新細明體"/>
                        <a:cs typeface="Times New Roman"/>
                      </a:endParaRPr>
                    </a:p>
                  </a:txBody>
                  <a:tcPr marL="105483" marR="1054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zh-TW" sz="1900" kern="100">
                          <a:latin typeface="Calibri"/>
                          <a:ea typeface="標楷體"/>
                          <a:cs typeface="Times New Roman"/>
                        </a:rPr>
                        <a:t>有停損停利</a:t>
                      </a:r>
                      <a:endParaRPr lang="zh-TW" sz="1900" kern="100">
                        <a:latin typeface="Calibri"/>
                        <a:ea typeface="新細明體"/>
                        <a:cs typeface="Times New Roman"/>
                      </a:endParaRPr>
                    </a:p>
                  </a:txBody>
                  <a:tcPr marL="106415" marR="106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900" u="sng" kern="100">
                          <a:latin typeface="標楷體"/>
                          <a:ea typeface="新細明體"/>
                          <a:cs typeface="Times New Roman"/>
                        </a:rPr>
                        <a:t>60.71</a:t>
                      </a:r>
                      <a:endParaRPr lang="zh-TW" sz="1900" kern="100">
                        <a:latin typeface="Calibri"/>
                        <a:ea typeface="新細明體"/>
                        <a:cs typeface="Times New Roman"/>
                      </a:endParaRPr>
                    </a:p>
                  </a:txBody>
                  <a:tcPr marL="106415" marR="106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rowSpan="2">
                  <a:txBody>
                    <a:bodyPr/>
                    <a:lstStyle/>
                    <a:p>
                      <a:pPr algn="ctr">
                        <a:spcAft>
                          <a:spcPts val="0"/>
                        </a:spcAft>
                      </a:pPr>
                      <a:r>
                        <a:rPr lang="en-US" sz="1900" kern="100">
                          <a:latin typeface="標楷體"/>
                          <a:ea typeface="新細明體"/>
                          <a:cs typeface="Times New Roman"/>
                        </a:rPr>
                        <a:t>3918</a:t>
                      </a:r>
                      <a:r>
                        <a:rPr lang="zh-TW" sz="1900" kern="100">
                          <a:latin typeface="Calibri"/>
                          <a:ea typeface="標楷體"/>
                          <a:cs typeface="Times New Roman"/>
                        </a:rPr>
                        <a:t>％</a:t>
                      </a:r>
                      <a:endParaRPr lang="zh-TW" sz="1900" kern="100">
                        <a:latin typeface="Calibri"/>
                        <a:ea typeface="新細明體"/>
                        <a:cs typeface="Times New Roman"/>
                      </a:endParaRPr>
                    </a:p>
                  </a:txBody>
                  <a:tcPr marL="106415" marR="106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en-US" sz="1900" kern="100">
                          <a:latin typeface="標楷體"/>
                          <a:ea typeface="新細明體"/>
                          <a:cs typeface="Times New Roman"/>
                        </a:rPr>
                        <a:t>26.34</a:t>
                      </a:r>
                      <a:endParaRPr lang="zh-TW" sz="1900" kern="100">
                        <a:latin typeface="Calibri"/>
                        <a:ea typeface="新細明體"/>
                        <a:cs typeface="Times New Roman"/>
                      </a:endParaRPr>
                    </a:p>
                  </a:txBody>
                  <a:tcPr marL="106415" marR="106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83773">
                <a:tc vMerge="1">
                  <a:txBody>
                    <a:bodyPr/>
                    <a:lstStyle/>
                    <a:p>
                      <a:endParaRPr lang="zh-TW" altLang="en-US"/>
                    </a:p>
                  </a:txBody>
                  <a:tcPr/>
                </a:tc>
                <a:tc>
                  <a:txBody>
                    <a:bodyPr/>
                    <a:lstStyle/>
                    <a:p>
                      <a:pPr algn="ctr">
                        <a:spcAft>
                          <a:spcPts val="0"/>
                        </a:spcAft>
                      </a:pPr>
                      <a:r>
                        <a:rPr lang="zh-TW" sz="1900" kern="100">
                          <a:latin typeface="Calibri"/>
                          <a:ea typeface="標楷體"/>
                          <a:cs typeface="Times New Roman"/>
                        </a:rPr>
                        <a:t>無停損停利</a:t>
                      </a:r>
                      <a:endParaRPr lang="zh-TW" sz="1900" kern="100">
                        <a:latin typeface="Calibri"/>
                        <a:ea typeface="新細明體"/>
                        <a:cs typeface="Times New Roman"/>
                      </a:endParaRPr>
                    </a:p>
                  </a:txBody>
                  <a:tcPr marL="106415" marR="106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900" kern="100">
                          <a:latin typeface="標楷體"/>
                          <a:ea typeface="新細明體"/>
                          <a:cs typeface="Times New Roman"/>
                        </a:rPr>
                        <a:t>-1.59</a:t>
                      </a:r>
                      <a:endParaRPr lang="zh-TW" sz="1900" kern="100">
                        <a:latin typeface="Calibri"/>
                        <a:ea typeface="新細明體"/>
                        <a:cs typeface="Times New Roman"/>
                      </a:endParaRPr>
                    </a:p>
                  </a:txBody>
                  <a:tcPr marL="106415" marR="106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ctr">
                        <a:spcAft>
                          <a:spcPts val="0"/>
                        </a:spcAft>
                      </a:pPr>
                      <a:r>
                        <a:rPr lang="en-US" sz="1900" u="sng" kern="100">
                          <a:latin typeface="標楷體"/>
                          <a:ea typeface="新細明體"/>
                          <a:cs typeface="Times New Roman"/>
                        </a:rPr>
                        <a:t>12.92</a:t>
                      </a:r>
                      <a:endParaRPr lang="zh-TW" sz="1900" kern="100">
                        <a:latin typeface="Calibri"/>
                        <a:ea typeface="新細明體"/>
                        <a:cs typeface="Times New Roman"/>
                      </a:endParaRPr>
                    </a:p>
                  </a:txBody>
                  <a:tcPr marL="106415" marR="1064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567546">
                <a:tc gridSpan="3">
                  <a:txBody>
                    <a:bodyPr/>
                    <a:lstStyle/>
                    <a:p>
                      <a:pPr algn="ctr">
                        <a:spcAft>
                          <a:spcPts val="0"/>
                        </a:spcAft>
                      </a:pPr>
                      <a:r>
                        <a:rPr lang="zh-TW" sz="1900" kern="100" dirty="0">
                          <a:latin typeface="Calibri"/>
                          <a:ea typeface="標楷體"/>
                          <a:cs typeface="Times New Roman"/>
                        </a:rPr>
                        <a:t>有停損停利模型較無停損停利模型</a:t>
                      </a:r>
                      <a:endParaRPr lang="zh-TW" sz="1900" kern="100" dirty="0">
                        <a:latin typeface="Calibri"/>
                        <a:ea typeface="新細明體"/>
                        <a:cs typeface="Times New Roman"/>
                      </a:endParaRPr>
                    </a:p>
                    <a:p>
                      <a:pPr algn="ctr">
                        <a:spcAft>
                          <a:spcPts val="0"/>
                        </a:spcAft>
                      </a:pPr>
                      <a:r>
                        <a:rPr lang="zh-TW" sz="1900" kern="100" dirty="0">
                          <a:latin typeface="Calibri"/>
                          <a:ea typeface="標楷體"/>
                          <a:cs typeface="Times New Roman"/>
                        </a:rPr>
                        <a:t>總改善程度</a:t>
                      </a:r>
                      <a:endParaRPr lang="zh-TW" sz="1900" kern="100" dirty="0">
                        <a:latin typeface="Calibri"/>
                        <a:ea typeface="新細明體"/>
                        <a:cs typeface="Times New Roman"/>
                      </a:endParaRPr>
                    </a:p>
                  </a:txBody>
                  <a:tcPr marL="106415" marR="106415"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0C0C0"/>
                    </a:solidFill>
                  </a:tcPr>
                </a:tc>
                <a:tc hMerge="1">
                  <a:txBody>
                    <a:bodyPr/>
                    <a:lstStyle/>
                    <a:p>
                      <a:endParaRPr lang="zh-TW" altLang="en-US"/>
                    </a:p>
                  </a:txBody>
                  <a:tcPr/>
                </a:tc>
                <a:tc hMerge="1">
                  <a:txBody>
                    <a:bodyPr/>
                    <a:lstStyle/>
                    <a:p>
                      <a:endParaRPr lang="zh-TW" altLang="en-US"/>
                    </a:p>
                  </a:txBody>
                  <a:tcPr/>
                </a:tc>
                <a:tc gridSpan="2">
                  <a:txBody>
                    <a:bodyPr/>
                    <a:lstStyle/>
                    <a:p>
                      <a:pPr algn="ctr">
                        <a:spcAft>
                          <a:spcPts val="0"/>
                        </a:spcAft>
                      </a:pPr>
                      <a:r>
                        <a:rPr lang="zh-TW" sz="1900" i="1" u="sng" kern="100" dirty="0">
                          <a:latin typeface="Calibri"/>
                          <a:ea typeface="標楷體"/>
                          <a:cs typeface="Times New Roman"/>
                        </a:rPr>
                        <a:t>＞</a:t>
                      </a:r>
                      <a:r>
                        <a:rPr lang="en-US" sz="1900" i="1" u="sng" kern="100" dirty="0">
                          <a:latin typeface="Calibri"/>
                          <a:ea typeface="標楷體"/>
                          <a:cs typeface="Times New Roman"/>
                        </a:rPr>
                        <a:t>100</a:t>
                      </a:r>
                      <a:r>
                        <a:rPr lang="zh-TW" sz="1900" i="1" u="sng" kern="100" dirty="0">
                          <a:latin typeface="Calibri"/>
                          <a:ea typeface="標楷體"/>
                          <a:cs typeface="Times New Roman"/>
                        </a:rPr>
                        <a:t>％</a:t>
                      </a:r>
                      <a:endParaRPr lang="zh-TW" sz="1900" kern="100" dirty="0">
                        <a:latin typeface="Calibri"/>
                        <a:ea typeface="新細明體"/>
                        <a:cs typeface="Times New Roman"/>
                      </a:endParaRPr>
                    </a:p>
                  </a:txBody>
                  <a:tcPr marL="106415" marR="106415"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0C0C0"/>
                    </a:solidFill>
                  </a:tcPr>
                </a:tc>
                <a:tc hMerge="1">
                  <a:txBody>
                    <a:bodyPr/>
                    <a:lstStyle/>
                    <a:p>
                      <a:endParaRPr lang="zh-TW" altLang="en-US"/>
                    </a:p>
                  </a:txBody>
                  <a:tcPr/>
                </a:tc>
              </a:tr>
            </a:tbl>
          </a:graphicData>
        </a:graphic>
      </p:graphicFrame>
      <p:sp>
        <p:nvSpPr>
          <p:cNvPr id="6" name="圓角矩形 5"/>
          <p:cNvSpPr/>
          <p:nvPr/>
        </p:nvSpPr>
        <p:spPr>
          <a:xfrm>
            <a:off x="4881565" y="2857496"/>
            <a:ext cx="1000132"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7" name="圓角矩形 6"/>
          <p:cNvSpPr/>
          <p:nvPr/>
        </p:nvSpPr>
        <p:spPr>
          <a:xfrm>
            <a:off x="4873627" y="3435350"/>
            <a:ext cx="1000132"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8" name="圓角矩形 7"/>
          <p:cNvSpPr/>
          <p:nvPr/>
        </p:nvSpPr>
        <p:spPr>
          <a:xfrm>
            <a:off x="4873627" y="4019554"/>
            <a:ext cx="1000132"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9" name="圓角矩形 8"/>
          <p:cNvSpPr/>
          <p:nvPr/>
        </p:nvSpPr>
        <p:spPr>
          <a:xfrm>
            <a:off x="4881565" y="4608521"/>
            <a:ext cx="1000132"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0" name="圓角矩形 9"/>
          <p:cNvSpPr/>
          <p:nvPr/>
        </p:nvSpPr>
        <p:spPr>
          <a:xfrm>
            <a:off x="4881565" y="5175262"/>
            <a:ext cx="1000132"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1" name="圓角矩形 10"/>
          <p:cNvSpPr/>
          <p:nvPr/>
        </p:nvSpPr>
        <p:spPr>
          <a:xfrm>
            <a:off x="7319982" y="3143248"/>
            <a:ext cx="1000132" cy="285752"/>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12" name="圓角矩形 11"/>
          <p:cNvSpPr/>
          <p:nvPr/>
        </p:nvSpPr>
        <p:spPr>
          <a:xfrm>
            <a:off x="7312044" y="3429000"/>
            <a:ext cx="1000132"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3" name="圓角矩形 12"/>
          <p:cNvSpPr/>
          <p:nvPr/>
        </p:nvSpPr>
        <p:spPr>
          <a:xfrm>
            <a:off x="7312044" y="4316419"/>
            <a:ext cx="1000132" cy="285752"/>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14" name="圓角矩形 13"/>
          <p:cNvSpPr/>
          <p:nvPr/>
        </p:nvSpPr>
        <p:spPr>
          <a:xfrm>
            <a:off x="7319982" y="4614871"/>
            <a:ext cx="1000132"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5" name="圓角矩形 14"/>
          <p:cNvSpPr/>
          <p:nvPr/>
        </p:nvSpPr>
        <p:spPr>
          <a:xfrm>
            <a:off x="7319982" y="5480065"/>
            <a:ext cx="1000132" cy="285752"/>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16" name="圓角矩形 15"/>
          <p:cNvSpPr/>
          <p:nvPr/>
        </p:nvSpPr>
        <p:spPr>
          <a:xfrm>
            <a:off x="2000232" y="1428736"/>
            <a:ext cx="1857388"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lang="zh-TW" altLang="en-US" kern="100" dirty="0" smtClean="0">
                <a:ea typeface="標楷體"/>
                <a:cs typeface="Times New Roman"/>
              </a:rPr>
              <a:t>有停損停利</a:t>
            </a:r>
            <a:r>
              <a:rPr lang="zh-TW" altLang="en-US" dirty="0" smtClean="0">
                <a:latin typeface="標楷體" pitchFamily="65" charset="-120"/>
                <a:ea typeface="標楷體" pitchFamily="65" charset="-120"/>
              </a:rPr>
              <a:t>勝利</a:t>
            </a:r>
            <a:endParaRPr lang="zh-TW" altLang="en-US" dirty="0">
              <a:latin typeface="標楷體" pitchFamily="65" charset="-120"/>
              <a:ea typeface="標楷體" pitchFamily="65" charset="-120"/>
            </a:endParaRPr>
          </a:p>
        </p:txBody>
      </p:sp>
      <p:sp>
        <p:nvSpPr>
          <p:cNvPr id="17" name="圓角矩形 16"/>
          <p:cNvSpPr/>
          <p:nvPr/>
        </p:nvSpPr>
        <p:spPr>
          <a:xfrm>
            <a:off x="4214810" y="1428736"/>
            <a:ext cx="1857388" cy="285752"/>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kern="100" dirty="0" smtClean="0">
                <a:ea typeface="標楷體"/>
                <a:cs typeface="Times New Roman"/>
              </a:rPr>
              <a:t>無停損停利</a:t>
            </a:r>
            <a:r>
              <a:rPr lang="zh-TW" altLang="en-US" dirty="0" smtClean="0">
                <a:latin typeface="標楷體" pitchFamily="65" charset="-120"/>
                <a:ea typeface="標楷體" pitchFamily="65" charset="-120"/>
              </a:rPr>
              <a:t>勝利</a:t>
            </a:r>
            <a:endParaRPr lang="zh-TW" altLang="en-US" dirty="0">
              <a:latin typeface="標楷體" pitchFamily="65" charset="-120"/>
              <a:ea typeface="標楷體" pitchFamily="65" charset="-120"/>
            </a:endParaRPr>
          </a:p>
        </p:txBody>
      </p:sp>
      <p:sp>
        <p:nvSpPr>
          <p:cNvPr id="18" name="文字方塊 17"/>
          <p:cNvSpPr txBox="1"/>
          <p:nvPr/>
        </p:nvSpPr>
        <p:spPr>
          <a:xfrm>
            <a:off x="8445877" y="2967034"/>
            <a:ext cx="620683" cy="369332"/>
          </a:xfrm>
          <a:prstGeom prst="rect">
            <a:avLst/>
          </a:prstGeom>
          <a:noFill/>
        </p:spPr>
        <p:txBody>
          <a:bodyPr wrap="none" rtlCol="0">
            <a:spAutoFit/>
          </a:bodyPr>
          <a:lstStyle/>
          <a:p>
            <a:r>
              <a:rPr lang="en-US" altLang="zh-TW" dirty="0" smtClean="0">
                <a:solidFill>
                  <a:srgbClr val="FF0000"/>
                </a:solidFill>
              </a:rPr>
              <a:t>-4</a:t>
            </a:r>
            <a:r>
              <a:rPr lang="zh-TW" altLang="en-US" dirty="0" smtClean="0">
                <a:solidFill>
                  <a:srgbClr val="FF0000"/>
                </a:solidFill>
              </a:rPr>
              <a:t>％</a:t>
            </a:r>
            <a:endParaRPr lang="zh-TW" altLang="en-US" dirty="0">
              <a:solidFill>
                <a:srgbClr val="FF0000"/>
              </a:solidFill>
            </a:endParaRPr>
          </a:p>
        </p:txBody>
      </p:sp>
      <p:sp>
        <p:nvSpPr>
          <p:cNvPr id="19" name="文字方塊 18"/>
          <p:cNvSpPr txBox="1"/>
          <p:nvPr/>
        </p:nvSpPr>
        <p:spPr>
          <a:xfrm>
            <a:off x="8420477" y="3533776"/>
            <a:ext cx="671979" cy="369332"/>
          </a:xfrm>
          <a:prstGeom prst="rect">
            <a:avLst/>
          </a:prstGeom>
          <a:noFill/>
        </p:spPr>
        <p:txBody>
          <a:bodyPr wrap="none" rtlCol="0">
            <a:spAutoFit/>
          </a:bodyPr>
          <a:lstStyle/>
          <a:p>
            <a:r>
              <a:rPr lang="en-US" altLang="zh-TW" dirty="0" smtClean="0"/>
              <a:t>12</a:t>
            </a:r>
            <a:r>
              <a:rPr lang="zh-TW" altLang="en-US" dirty="0" smtClean="0"/>
              <a:t>％</a:t>
            </a:r>
            <a:endParaRPr lang="zh-TW" altLang="en-US" dirty="0"/>
          </a:p>
        </p:txBody>
      </p:sp>
      <p:sp>
        <p:nvSpPr>
          <p:cNvPr id="20" name="文字方塊 19"/>
          <p:cNvSpPr txBox="1"/>
          <p:nvPr/>
        </p:nvSpPr>
        <p:spPr>
          <a:xfrm>
            <a:off x="8383121" y="4125918"/>
            <a:ext cx="748923" cy="369332"/>
          </a:xfrm>
          <a:prstGeom prst="rect">
            <a:avLst/>
          </a:prstGeom>
          <a:noFill/>
        </p:spPr>
        <p:txBody>
          <a:bodyPr wrap="none" rtlCol="0">
            <a:spAutoFit/>
          </a:bodyPr>
          <a:lstStyle/>
          <a:p>
            <a:r>
              <a:rPr lang="en-US" altLang="zh-TW" dirty="0" smtClean="0">
                <a:solidFill>
                  <a:srgbClr val="FF0000"/>
                </a:solidFill>
              </a:rPr>
              <a:t>-24</a:t>
            </a:r>
            <a:r>
              <a:rPr lang="zh-TW" altLang="en-US" dirty="0" smtClean="0">
                <a:solidFill>
                  <a:srgbClr val="FF0000"/>
                </a:solidFill>
              </a:rPr>
              <a:t>％</a:t>
            </a:r>
            <a:endParaRPr lang="zh-TW" altLang="en-US" dirty="0">
              <a:solidFill>
                <a:srgbClr val="FF0000"/>
              </a:solidFill>
            </a:endParaRPr>
          </a:p>
        </p:txBody>
      </p:sp>
      <p:sp>
        <p:nvSpPr>
          <p:cNvPr id="21" name="文字方塊 20"/>
          <p:cNvSpPr txBox="1"/>
          <p:nvPr/>
        </p:nvSpPr>
        <p:spPr>
          <a:xfrm>
            <a:off x="8408521" y="4735522"/>
            <a:ext cx="671979" cy="369332"/>
          </a:xfrm>
          <a:prstGeom prst="rect">
            <a:avLst/>
          </a:prstGeom>
          <a:noFill/>
        </p:spPr>
        <p:txBody>
          <a:bodyPr wrap="none" rtlCol="0">
            <a:spAutoFit/>
          </a:bodyPr>
          <a:lstStyle/>
          <a:p>
            <a:r>
              <a:rPr lang="en-US" altLang="zh-TW" dirty="0" smtClean="0"/>
              <a:t>18</a:t>
            </a:r>
            <a:r>
              <a:rPr lang="zh-TW" altLang="en-US" dirty="0" smtClean="0"/>
              <a:t>％</a:t>
            </a:r>
            <a:endParaRPr lang="zh-TW" altLang="en-US" dirty="0"/>
          </a:p>
        </p:txBody>
      </p:sp>
      <p:sp>
        <p:nvSpPr>
          <p:cNvPr id="22" name="文字方塊 21"/>
          <p:cNvSpPr txBox="1"/>
          <p:nvPr/>
        </p:nvSpPr>
        <p:spPr>
          <a:xfrm>
            <a:off x="8369677" y="5294326"/>
            <a:ext cx="748923" cy="369332"/>
          </a:xfrm>
          <a:prstGeom prst="rect">
            <a:avLst/>
          </a:prstGeom>
          <a:noFill/>
        </p:spPr>
        <p:txBody>
          <a:bodyPr wrap="none" rtlCol="0">
            <a:spAutoFit/>
          </a:bodyPr>
          <a:lstStyle/>
          <a:p>
            <a:r>
              <a:rPr lang="en-US" altLang="zh-TW" dirty="0" smtClean="0">
                <a:solidFill>
                  <a:srgbClr val="FF0000"/>
                </a:solidFill>
              </a:rPr>
              <a:t>-51</a:t>
            </a:r>
            <a:r>
              <a:rPr lang="zh-TW" altLang="en-US" dirty="0" smtClean="0">
                <a:solidFill>
                  <a:srgbClr val="FF0000"/>
                </a:solidFill>
              </a:rPr>
              <a:t>％</a:t>
            </a:r>
            <a:endParaRPr lang="zh-TW"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grpId="1" nodeType="clickEffect">
                                  <p:stCondLst>
                                    <p:cond delay="0"/>
                                  </p:stCondLst>
                                  <p:childTnLst>
                                    <p:animEffect transition="out" filter="blinds(horizontal)">
                                      <p:cBhvr>
                                        <p:cTn id="23" dur="500"/>
                                        <p:tgtEl>
                                          <p:spTgt spid="10"/>
                                        </p:tgtEl>
                                      </p:cBhvr>
                                    </p:animEffect>
                                    <p:set>
                                      <p:cBhvr>
                                        <p:cTn id="24" dur="1" fill="hold">
                                          <p:stCondLst>
                                            <p:cond delay="499"/>
                                          </p:stCondLst>
                                        </p:cTn>
                                        <p:tgtEl>
                                          <p:spTgt spid="10"/>
                                        </p:tgtEl>
                                        <p:attrNameLst>
                                          <p:attrName>style.visibility</p:attrName>
                                        </p:attrNameLst>
                                      </p:cBhvr>
                                      <p:to>
                                        <p:strVal val="hidden"/>
                                      </p:to>
                                    </p:set>
                                  </p:childTnLst>
                                </p:cTn>
                              </p:par>
                              <p:par>
                                <p:cTn id="25" presetID="3" presetClass="exit" presetSubtype="10" fill="hold" grpId="1" nodeType="withEffect">
                                  <p:stCondLst>
                                    <p:cond delay="0"/>
                                  </p:stCondLst>
                                  <p:childTnLst>
                                    <p:animEffect transition="out" filter="blinds(horizontal)">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par>
                                <p:cTn id="28" presetID="3" presetClass="exit" presetSubtype="10" fill="hold" grpId="1" nodeType="withEffect">
                                  <p:stCondLst>
                                    <p:cond delay="0"/>
                                  </p:stCondLst>
                                  <p:childTnLst>
                                    <p:animEffect transition="out" filter="blinds(horizontal)">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par>
                                <p:cTn id="31" presetID="3" presetClass="exit" presetSubtype="10" fill="hold" grpId="1" nodeType="withEffect">
                                  <p:stCondLst>
                                    <p:cond delay="0"/>
                                  </p:stCondLst>
                                  <p:childTnLst>
                                    <p:animEffect transition="out" filter="blinds(horizontal)">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par>
                                <p:cTn id="34" presetID="3" presetClass="exit" presetSubtype="10" fill="hold" grpId="1" nodeType="withEffect">
                                  <p:stCondLst>
                                    <p:cond delay="0"/>
                                  </p:stCondLst>
                                  <p:childTnLst>
                                    <p:animEffect transition="out" filter="blinds(horizontal)">
                                      <p:cBhvr>
                                        <p:cTn id="35" dur="500"/>
                                        <p:tgtEl>
                                          <p:spTgt spid="6"/>
                                        </p:tgtEl>
                                      </p:cBhvr>
                                    </p:animEffect>
                                    <p:set>
                                      <p:cBhvr>
                                        <p:cTn id="36" dur="1" fill="hold">
                                          <p:stCondLst>
                                            <p:cond delay="499"/>
                                          </p:stCondLst>
                                        </p:cTn>
                                        <p:tgtEl>
                                          <p:spTgt spid="6"/>
                                        </p:tgtEl>
                                        <p:attrNameLst>
                                          <p:attrName>style.visibility</p:attrName>
                                        </p:attrNameLst>
                                      </p:cBhvr>
                                      <p:to>
                                        <p:strVal val="hidden"/>
                                      </p:to>
                                    </p:set>
                                  </p:childTnLst>
                                </p:cTn>
                              </p:par>
                              <p:par>
                                <p:cTn id="37" presetID="3" presetClass="entr" presetSubtype="1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linds(horizontal)">
                                      <p:cBhvr>
                                        <p:cTn id="39" dur="500"/>
                                        <p:tgtEl>
                                          <p:spTgt spid="15"/>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linds(horizontal)">
                                      <p:cBhvr>
                                        <p:cTn id="42" dur="500"/>
                                        <p:tgtEl>
                                          <p:spTgt spid="14"/>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blinds(horizontal)">
                                      <p:cBhvr>
                                        <p:cTn id="45" dur="500"/>
                                        <p:tgtEl>
                                          <p:spTgt spid="13"/>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linds(horizontal)">
                                      <p:cBhvr>
                                        <p:cTn id="48" dur="500"/>
                                        <p:tgtEl>
                                          <p:spTgt spid="12"/>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blinds(horizontal)">
                                      <p:cBhvr>
                                        <p:cTn id="51" dur="500"/>
                                        <p:tgtEl>
                                          <p:spTgt spid="11"/>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blinds(horizontal)">
                                      <p:cBhvr>
                                        <p:cTn id="54" dur="500"/>
                                        <p:tgtEl>
                                          <p:spTgt spid="18"/>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blinds(horizontal)">
                                      <p:cBhvr>
                                        <p:cTn id="57" dur="500"/>
                                        <p:tgtEl>
                                          <p:spTgt spid="19"/>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blinds(horizontal)">
                                      <p:cBhvr>
                                        <p:cTn id="60" dur="500"/>
                                        <p:tgtEl>
                                          <p:spTgt spid="20"/>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blinds(horizontal)">
                                      <p:cBhvr>
                                        <p:cTn id="63" dur="500"/>
                                        <p:tgtEl>
                                          <p:spTgt spid="21"/>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blinds(horizontal)">
                                      <p:cBhvr>
                                        <p:cTn id="6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2" grpId="0" animBg="1"/>
      <p:bldP spid="13" grpId="0" animBg="1"/>
      <p:bldP spid="14" grpId="0" animBg="1"/>
      <p:bldP spid="15" grpId="0" animBg="1"/>
      <p:bldP spid="18" grpId="0"/>
      <p:bldP spid="19" grpId="0"/>
      <p:bldP spid="20" grpId="0"/>
      <p:bldP spid="21" grpId="0"/>
      <p:bldP spid="22" grpId="0"/>
    </p:bld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zh-TW" altLang="en-US" dirty="0" smtClean="0">
                <a:latin typeface="標楷體" pitchFamily="65" charset="-120"/>
                <a:ea typeface="標楷體" pitchFamily="65" charset="-120"/>
              </a:rPr>
              <a:t>第六節 實驗綜合分析</a:t>
            </a:r>
            <a:endParaRPr lang="en-US" altLang="zh-TW" dirty="0" smtClean="0">
              <a:latin typeface="標楷體" pitchFamily="65" charset="-120"/>
              <a:ea typeface="標楷體" pitchFamily="65" charset="-120"/>
            </a:endParaRPr>
          </a:p>
        </p:txBody>
      </p:sp>
      <p:sp>
        <p:nvSpPr>
          <p:cNvPr id="5" name="Espace réservé du contenu 2"/>
          <p:cNvSpPr>
            <a:spLocks noGrp="1"/>
          </p:cNvSpPr>
          <p:nvPr>
            <p:ph idx="1"/>
          </p:nvPr>
        </p:nvSpPr>
        <p:spPr>
          <a:xfrm>
            <a:off x="457200" y="1831975"/>
            <a:ext cx="8229600" cy="4525963"/>
          </a:xfrm>
        </p:spPr>
        <p:txBody>
          <a:bodyPr rtlCol="0">
            <a:normAutofit/>
          </a:bodyPr>
          <a:lstStyle/>
          <a:p>
            <a:pPr eaLnBrk="1" fontAlgn="auto" hangingPunct="1">
              <a:spcAft>
                <a:spcPts val="0"/>
              </a:spcAft>
              <a:buFont typeface="Arial" pitchFamily="34" charset="0"/>
              <a:buChar char="•"/>
              <a:defRPr/>
            </a:pPr>
            <a:r>
              <a:rPr lang="zh-TW" altLang="en-US" sz="2800" dirty="0" smtClean="0">
                <a:latin typeface="標楷體" pitchFamily="65" charset="-120"/>
                <a:ea typeface="標楷體" pitchFamily="65" charset="-120"/>
              </a:rPr>
              <a:t>評估各個模型在不同評估指標下的情形。</a:t>
            </a:r>
            <a:endParaRPr lang="en-US" altLang="zh-TW" sz="2800" dirty="0" smtClean="0">
              <a:latin typeface="標楷體" pitchFamily="65" charset="-120"/>
              <a:ea typeface="標楷體" pitchFamily="65" charset="-120"/>
            </a:endParaRPr>
          </a:p>
          <a:p>
            <a:pPr eaLnBrk="1" fontAlgn="auto" hangingPunct="1">
              <a:spcAft>
                <a:spcPts val="0"/>
              </a:spcAft>
              <a:buFont typeface="Arial" pitchFamily="34" charset="0"/>
              <a:buChar char="•"/>
              <a:defRPr/>
            </a:pPr>
            <a:r>
              <a:rPr lang="zh-TW" altLang="en-US" sz="2800" dirty="0">
                <a:latin typeface="標楷體" pitchFamily="65" charset="-120"/>
                <a:ea typeface="標楷體" pitchFamily="65" charset="-120"/>
              </a:rPr>
              <a:t>交易次數比較</a:t>
            </a:r>
            <a:endParaRPr lang="en-US" altLang="zh-TW" sz="2800" dirty="0" smtClean="0">
              <a:latin typeface="標楷體" pitchFamily="65" charset="-120"/>
              <a:ea typeface="標楷體" pitchFamily="65" charset="-120"/>
            </a:endParaRPr>
          </a:p>
        </p:txBody>
      </p:sp>
      <p:graphicFrame>
        <p:nvGraphicFramePr>
          <p:cNvPr id="4" name="圖表 3"/>
          <p:cNvGraphicFramePr/>
          <p:nvPr>
            <p:extLst>
              <p:ext uri="{D42A27DB-BD31-4B8C-83A1-F6EECF244321}">
                <p14:modId xmlns:p14="http://schemas.microsoft.com/office/powerpoint/2010/main" xmlns="" val="719469395"/>
              </p:ext>
            </p:extLst>
          </p:nvPr>
        </p:nvGraphicFramePr>
        <p:xfrm>
          <a:off x="785786" y="3096320"/>
          <a:ext cx="7500990" cy="3429024"/>
        </p:xfrm>
        <a:graphic>
          <a:graphicData uri="http://schemas.openxmlformats.org/drawingml/2006/chart">
            <c:chart xmlns:c="http://schemas.openxmlformats.org/drawingml/2006/chart" xmlns:r="http://schemas.openxmlformats.org/officeDocument/2006/relationships" r:id="rId3"/>
          </a:graphicData>
        </a:graphic>
      </p:graphicFrame>
      <p:sp>
        <p:nvSpPr>
          <p:cNvPr id="3" name="橢圓 2"/>
          <p:cNvSpPr/>
          <p:nvPr/>
        </p:nvSpPr>
        <p:spPr>
          <a:xfrm>
            <a:off x="5074456" y="4120758"/>
            <a:ext cx="504056" cy="504056"/>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6" name="橢圓 5"/>
          <p:cNvSpPr/>
          <p:nvPr/>
        </p:nvSpPr>
        <p:spPr>
          <a:xfrm>
            <a:off x="3750196" y="3801286"/>
            <a:ext cx="504056" cy="504056"/>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7" name="矩形 6"/>
          <p:cNvSpPr/>
          <p:nvPr/>
        </p:nvSpPr>
        <p:spPr>
          <a:xfrm>
            <a:off x="6588224" y="4508490"/>
            <a:ext cx="1584176" cy="2880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8" name="矩形 7"/>
          <p:cNvSpPr/>
          <p:nvPr/>
        </p:nvSpPr>
        <p:spPr>
          <a:xfrm>
            <a:off x="6588224" y="4226230"/>
            <a:ext cx="1584176" cy="28803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9" name="橢圓 8"/>
          <p:cNvSpPr/>
          <p:nvPr/>
        </p:nvSpPr>
        <p:spPr>
          <a:xfrm>
            <a:off x="4418459" y="5447387"/>
            <a:ext cx="504056" cy="504056"/>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10" name="矩形 9"/>
          <p:cNvSpPr/>
          <p:nvPr/>
        </p:nvSpPr>
        <p:spPr>
          <a:xfrm>
            <a:off x="6578649" y="5656999"/>
            <a:ext cx="1584176" cy="288032"/>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1" nodeType="clickEffect">
                                  <p:stCondLst>
                                    <p:cond delay="0"/>
                                  </p:stCondLst>
                                  <p:childTnLst>
                                    <p:animEffect transition="out" filter="blinds(horizontal)">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3" presetClass="exit" presetSubtype="10" fill="hold" grpId="1" nodeType="withEffect">
                                  <p:stCondLst>
                                    <p:cond delay="0"/>
                                  </p:stCondLst>
                                  <p:childTnLst>
                                    <p:animEffect transition="out" filter="blinds(horizontal)">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par>
                                <p:cTn id="19" presetID="3"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linds(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xit" presetSubtype="10" fill="hold" grpId="1" nodeType="clickEffect">
                                  <p:stCondLst>
                                    <p:cond delay="0"/>
                                  </p:stCondLst>
                                  <p:childTnLst>
                                    <p:animEffect transition="out" filter="blinds(horizontal)">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par>
                                <p:cTn id="30" presetID="3" presetClass="exit" presetSubtype="10" fill="hold" grpId="1" nodeType="withEffect">
                                  <p:stCondLst>
                                    <p:cond delay="0"/>
                                  </p:stCondLst>
                                  <p:childTnLst>
                                    <p:animEffect transition="out" filter="blinds(horizontal)">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par>
                                <p:cTn id="33" presetID="3" presetClass="entr" presetSubtype="1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linds(horizontal)">
                                      <p:cBhvr>
                                        <p:cTn id="35" dur="500"/>
                                        <p:tgtEl>
                                          <p:spTgt spid="9"/>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linds(horizontal)">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6" grpId="0" animBg="1"/>
      <p:bldP spid="6" grpId="1" animBg="1"/>
      <p:bldP spid="7" grpId="0" animBg="1"/>
      <p:bldP spid="7" grpId="1" animBg="1"/>
      <p:bldP spid="8" grpId="0" animBg="1"/>
      <p:bldP spid="8" grpId="1"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re 1"/>
          <p:cNvSpPr>
            <a:spLocks noGrp="1"/>
          </p:cNvSpPr>
          <p:nvPr>
            <p:ph type="title"/>
          </p:nvPr>
        </p:nvSpPr>
        <p:spPr>
          <a:xfrm>
            <a:off x="457200" y="274638"/>
            <a:ext cx="8229600" cy="1143000"/>
          </a:xfrm>
        </p:spPr>
        <p:txBody>
          <a:bodyPr rtlCol="0">
            <a:normAutofit/>
          </a:bodyPr>
          <a:lstStyle/>
          <a:p>
            <a:pPr eaLnBrk="1" fontAlgn="auto" hangingPunct="1">
              <a:spcAft>
                <a:spcPts val="0"/>
              </a:spcAft>
              <a:defRPr/>
            </a:pPr>
            <a:r>
              <a:rPr lang="zh-TW" altLang="en-US" dirty="0" smtClean="0">
                <a:latin typeface="標楷體" pitchFamily="65" charset="-120"/>
                <a:ea typeface="標楷體" pitchFamily="65" charset="-120"/>
              </a:rPr>
              <a:t> 第一節 研究背景與動機</a:t>
            </a:r>
            <a:endParaRPr lang="fr-CA" dirty="0" smtClean="0">
              <a:latin typeface="標楷體" pitchFamily="65" charset="-120"/>
              <a:ea typeface="標楷體" pitchFamily="65" charset="-120"/>
            </a:endParaRPr>
          </a:p>
        </p:txBody>
      </p:sp>
      <p:graphicFrame>
        <p:nvGraphicFramePr>
          <p:cNvPr id="16" name="資料庫圖表 15"/>
          <p:cNvGraphicFramePr/>
          <p:nvPr/>
        </p:nvGraphicFramePr>
        <p:xfrm>
          <a:off x="1500166" y="235743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p:cNvPicPr>
            <a:picLocks noChangeAspect="1" noChangeArrowheads="1"/>
          </p:cNvPicPr>
          <p:nvPr/>
        </p:nvPicPr>
        <p:blipFill>
          <a:blip r:embed="rId7"/>
          <a:srcRect/>
          <a:stretch>
            <a:fillRect/>
          </a:stretch>
        </p:blipFill>
        <p:spPr bwMode="auto">
          <a:xfrm>
            <a:off x="1857356" y="3492472"/>
            <a:ext cx="1285867" cy="1210228"/>
          </a:xfrm>
          <a:prstGeom prst="rect">
            <a:avLst/>
          </a:prstGeom>
          <a:noFill/>
          <a:ln w="9525">
            <a:noFill/>
            <a:miter lim="800000"/>
            <a:headEnd/>
            <a:tailEnd/>
          </a:ln>
          <a:effectLst/>
        </p:spPr>
      </p:pic>
      <p:pic>
        <p:nvPicPr>
          <p:cNvPr id="1027" name="Picture 3"/>
          <p:cNvPicPr>
            <a:picLocks noChangeAspect="1" noChangeArrowheads="1"/>
          </p:cNvPicPr>
          <p:nvPr/>
        </p:nvPicPr>
        <p:blipFill>
          <a:blip r:embed="rId8"/>
          <a:srcRect/>
          <a:stretch>
            <a:fillRect/>
          </a:stretch>
        </p:blipFill>
        <p:spPr bwMode="auto">
          <a:xfrm>
            <a:off x="3773482" y="2433602"/>
            <a:ext cx="1535928" cy="1208084"/>
          </a:xfrm>
          <a:prstGeom prst="rect">
            <a:avLst/>
          </a:prstGeom>
          <a:noFill/>
          <a:ln w="9525">
            <a:noFill/>
            <a:miter lim="800000"/>
            <a:headEnd/>
            <a:tailEnd/>
          </a:ln>
          <a:effectLst/>
        </p:spPr>
      </p:pic>
      <p:sp>
        <p:nvSpPr>
          <p:cNvPr id="28" name="矩形 27"/>
          <p:cNvSpPr/>
          <p:nvPr/>
        </p:nvSpPr>
        <p:spPr>
          <a:xfrm>
            <a:off x="3513130" y="5005370"/>
            <a:ext cx="2071702" cy="1015663"/>
          </a:xfrm>
          <a:prstGeom prst="rect">
            <a:avLst/>
          </a:prstGeom>
          <a:noFill/>
        </p:spPr>
        <p:txBody>
          <a:bodyPr wrap="square" lIns="91440" tIns="45720" rIns="91440" bIns="45720">
            <a:spAutoFit/>
          </a:bodyPr>
          <a:lstStyle/>
          <a:p>
            <a:pPr algn="ctr"/>
            <a:r>
              <a:rPr lang="zh-TW" altLang="en-US" sz="3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標楷體" pitchFamily="65" charset="-120"/>
                <a:ea typeface="標楷體" pitchFamily="65" charset="-120"/>
              </a:rPr>
              <a:t>台指期貨</a:t>
            </a:r>
            <a:endParaRPr lang="en-US" altLang="zh-TW" sz="3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標楷體" pitchFamily="65" charset="-120"/>
              <a:ea typeface="標楷體" pitchFamily="65" charset="-120"/>
            </a:endParaRPr>
          </a:p>
          <a:p>
            <a:pPr algn="ctr"/>
            <a:r>
              <a:rPr lang="zh-TW" altLang="en-US" sz="3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標楷體" pitchFamily="65" charset="-120"/>
                <a:ea typeface="標楷體" pitchFamily="65" charset="-120"/>
              </a:rPr>
              <a:t>研究對象</a:t>
            </a:r>
            <a:endParaRPr lang="zh-TW" altLang="en-US" sz="3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2" name="文字方塊 31"/>
          <p:cNvSpPr txBox="1"/>
          <p:nvPr/>
        </p:nvSpPr>
        <p:spPr>
          <a:xfrm>
            <a:off x="5753108" y="3609948"/>
            <a:ext cx="1672253" cy="984885"/>
          </a:xfrm>
          <a:prstGeom prst="rect">
            <a:avLst/>
          </a:prstGeom>
          <a:noFill/>
        </p:spPr>
        <p:txBody>
          <a:bodyPr wrap="none" rtlCol="0">
            <a:spAutoFit/>
          </a:bodyPr>
          <a:lstStyle/>
          <a:p>
            <a:pPr lvl="0"/>
            <a:r>
              <a:rPr lang="zh-TW" altLang="en-US" sz="2900" dirty="0" smtClean="0">
                <a:solidFill>
                  <a:schemeClr val="accent3">
                    <a:lumMod val="50000"/>
                  </a:schemeClr>
                </a:solidFill>
                <a:latin typeface="標楷體" pitchFamily="65" charset="-120"/>
                <a:ea typeface="標楷體" pitchFamily="65" charset="-120"/>
              </a:rPr>
              <a:t>台指期貨</a:t>
            </a:r>
            <a:endParaRPr lang="en-US" altLang="zh-TW" sz="2900" dirty="0" smtClean="0">
              <a:solidFill>
                <a:schemeClr val="accent3">
                  <a:lumMod val="50000"/>
                </a:schemeClr>
              </a:solidFill>
              <a:latin typeface="標楷體" pitchFamily="65" charset="-120"/>
              <a:ea typeface="標楷體" pitchFamily="65" charset="-120"/>
            </a:endParaRPr>
          </a:p>
          <a:p>
            <a:pPr lvl="0"/>
            <a:r>
              <a:rPr lang="zh-TW" altLang="en-US" sz="2900" dirty="0" smtClean="0">
                <a:solidFill>
                  <a:schemeClr val="accent3">
                    <a:lumMod val="50000"/>
                  </a:schemeClr>
                </a:solidFill>
                <a:latin typeface="標楷體" pitchFamily="65" charset="-120"/>
                <a:ea typeface="標楷體" pitchFamily="65" charset="-120"/>
              </a:rPr>
              <a:t>交易大宗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blinds(horizontal)">
                                      <p:cBhvr>
                                        <p:cTn id="12" dur="5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blinds(horizontal)">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8">
                                            <p:txEl>
                                              <p:pRg st="0" end="0"/>
                                            </p:txEl>
                                          </p:spTgt>
                                        </p:tgtEl>
                                        <p:attrNameLst>
                                          <p:attrName>style.visibility</p:attrName>
                                        </p:attrNameLst>
                                      </p:cBhvr>
                                      <p:to>
                                        <p:strVal val="visible"/>
                                      </p:to>
                                    </p:set>
                                    <p:animEffect transition="in" filter="blinds(horizontal)">
                                      <p:cBhvr>
                                        <p:cTn id="22" dur="500"/>
                                        <p:tgtEl>
                                          <p:spTgt spid="28">
                                            <p:txEl>
                                              <p:pRg st="0" end="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8">
                                            <p:txEl>
                                              <p:pRg st="1" end="1"/>
                                            </p:txEl>
                                          </p:spTgt>
                                        </p:tgtEl>
                                        <p:attrNameLst>
                                          <p:attrName>style.visibility</p:attrName>
                                        </p:attrNameLst>
                                      </p:cBhvr>
                                      <p:to>
                                        <p:strVal val="visible"/>
                                      </p:to>
                                    </p:set>
                                    <p:animEffect transition="in" filter="blinds(horizontal)">
                                      <p:cBhvr>
                                        <p:cTn id="25" dur="500"/>
                                        <p:tgtEl>
                                          <p:spTgt spid="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zh-TW" altLang="en-US" dirty="0" smtClean="0">
                <a:latin typeface="標楷體" pitchFamily="65" charset="-120"/>
                <a:ea typeface="標楷體" pitchFamily="65" charset="-120"/>
              </a:rPr>
              <a:t>第六節 實驗綜合分析</a:t>
            </a:r>
            <a:endParaRPr lang="en-US" altLang="zh-TW" dirty="0" smtClean="0">
              <a:latin typeface="標楷體" pitchFamily="65" charset="-120"/>
              <a:ea typeface="標楷體" pitchFamily="65" charset="-120"/>
            </a:endParaRPr>
          </a:p>
        </p:txBody>
      </p:sp>
      <p:sp>
        <p:nvSpPr>
          <p:cNvPr id="5" name="Espace réservé du contenu 2"/>
          <p:cNvSpPr>
            <a:spLocks noGrp="1"/>
          </p:cNvSpPr>
          <p:nvPr>
            <p:ph idx="1"/>
          </p:nvPr>
        </p:nvSpPr>
        <p:spPr>
          <a:xfrm>
            <a:off x="457200" y="1831975"/>
            <a:ext cx="8229600" cy="4525963"/>
          </a:xfrm>
        </p:spPr>
        <p:txBody>
          <a:bodyPr rtlCol="0">
            <a:normAutofit/>
          </a:bodyPr>
          <a:lstStyle/>
          <a:p>
            <a:pPr eaLnBrk="1" fontAlgn="auto" hangingPunct="1">
              <a:spcAft>
                <a:spcPts val="0"/>
              </a:spcAft>
              <a:buFont typeface="Arial" pitchFamily="34" charset="0"/>
              <a:buChar char="•"/>
              <a:defRPr/>
            </a:pPr>
            <a:r>
              <a:rPr lang="zh-TW" altLang="en-US" sz="2800" dirty="0" smtClean="0">
                <a:latin typeface="標楷體" pitchFamily="65" charset="-120"/>
                <a:ea typeface="標楷體" pitchFamily="65" charset="-120"/>
              </a:rPr>
              <a:t>勝率比較</a:t>
            </a:r>
            <a:endParaRPr lang="en-US" altLang="zh-TW" sz="2800" dirty="0" smtClean="0">
              <a:latin typeface="標楷體" pitchFamily="65" charset="-120"/>
              <a:ea typeface="標楷體" pitchFamily="65" charset="-120"/>
            </a:endParaRPr>
          </a:p>
        </p:txBody>
      </p:sp>
      <p:graphicFrame>
        <p:nvGraphicFramePr>
          <p:cNvPr id="6" name="圖表 5"/>
          <p:cNvGraphicFramePr/>
          <p:nvPr/>
        </p:nvGraphicFramePr>
        <p:xfrm>
          <a:off x="857224" y="2786058"/>
          <a:ext cx="7348824" cy="3571900"/>
        </p:xfrm>
        <a:graphic>
          <a:graphicData uri="http://schemas.openxmlformats.org/drawingml/2006/chart">
            <c:chart xmlns:c="http://schemas.openxmlformats.org/drawingml/2006/chart" xmlns:r="http://schemas.openxmlformats.org/officeDocument/2006/relationships" r:id="rId3"/>
          </a:graphicData>
        </a:graphic>
      </p:graphicFrame>
      <p:sp>
        <p:nvSpPr>
          <p:cNvPr id="7" name="橢圓 6"/>
          <p:cNvSpPr/>
          <p:nvPr/>
        </p:nvSpPr>
        <p:spPr>
          <a:xfrm>
            <a:off x="5578512" y="5263108"/>
            <a:ext cx="504056" cy="504056"/>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8" name="橢圓 7"/>
          <p:cNvSpPr/>
          <p:nvPr/>
        </p:nvSpPr>
        <p:spPr>
          <a:xfrm>
            <a:off x="2678584" y="3529124"/>
            <a:ext cx="504056" cy="504056"/>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9" name="矩形 8"/>
          <p:cNvSpPr/>
          <p:nvPr/>
        </p:nvSpPr>
        <p:spPr>
          <a:xfrm>
            <a:off x="6588224" y="5347816"/>
            <a:ext cx="1584176" cy="2880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0" name="矩形 9"/>
          <p:cNvSpPr/>
          <p:nvPr/>
        </p:nvSpPr>
        <p:spPr>
          <a:xfrm>
            <a:off x="6588224" y="3890568"/>
            <a:ext cx="1584176" cy="28803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1" nodeType="clickEffect">
                                  <p:stCondLst>
                                    <p:cond delay="0"/>
                                  </p:stCondLst>
                                  <p:childTnLst>
                                    <p:animEffect transition="out" filter="blinds(horizontal)">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3" presetClass="exit" presetSubtype="10" fill="hold" grpId="1" nodeType="withEffect">
                                  <p:stCondLst>
                                    <p:cond delay="0"/>
                                  </p:stCondLst>
                                  <p:childTnLst>
                                    <p:animEffect transition="out" filter="blinds(horizontal)">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9" grpId="0" animBg="1"/>
      <p:bldP spid="9" grpId="1" animBg="1"/>
      <p:bldP spid="1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zh-TW" altLang="en-US" dirty="0" smtClean="0">
                <a:latin typeface="標楷體" pitchFamily="65" charset="-120"/>
                <a:ea typeface="標楷體" pitchFamily="65" charset="-120"/>
              </a:rPr>
              <a:t>第六節 實驗綜合分析</a:t>
            </a:r>
            <a:endParaRPr lang="en-US" altLang="zh-TW" dirty="0" smtClean="0">
              <a:latin typeface="標楷體" pitchFamily="65" charset="-120"/>
              <a:ea typeface="標楷體" pitchFamily="65" charset="-120"/>
            </a:endParaRPr>
          </a:p>
        </p:txBody>
      </p:sp>
      <p:sp>
        <p:nvSpPr>
          <p:cNvPr id="5" name="Espace réservé du contenu 2"/>
          <p:cNvSpPr>
            <a:spLocks noGrp="1"/>
          </p:cNvSpPr>
          <p:nvPr>
            <p:ph idx="1"/>
          </p:nvPr>
        </p:nvSpPr>
        <p:spPr>
          <a:xfrm>
            <a:off x="457200" y="1831975"/>
            <a:ext cx="8229600" cy="4525963"/>
          </a:xfrm>
        </p:spPr>
        <p:txBody>
          <a:bodyPr rtlCol="0">
            <a:normAutofit/>
          </a:bodyPr>
          <a:lstStyle/>
          <a:p>
            <a:pPr eaLnBrk="1" fontAlgn="auto" hangingPunct="1">
              <a:spcAft>
                <a:spcPts val="0"/>
              </a:spcAft>
              <a:buFont typeface="Arial" pitchFamily="34" charset="0"/>
              <a:buChar char="•"/>
              <a:defRPr/>
            </a:pPr>
            <a:r>
              <a:rPr lang="zh-TW" altLang="en-US" sz="2800" dirty="0" smtClean="0">
                <a:latin typeface="標楷體" pitchFamily="65" charset="-120"/>
                <a:ea typeface="標楷體" pitchFamily="65" charset="-120"/>
              </a:rPr>
              <a:t>總獲利點數比較</a:t>
            </a:r>
            <a:endParaRPr lang="en-US" altLang="zh-TW" sz="2800" dirty="0" smtClean="0">
              <a:latin typeface="標楷體" pitchFamily="65" charset="-120"/>
              <a:ea typeface="標楷體" pitchFamily="65" charset="-120"/>
            </a:endParaRPr>
          </a:p>
        </p:txBody>
      </p:sp>
      <p:graphicFrame>
        <p:nvGraphicFramePr>
          <p:cNvPr id="7" name="圖表 6"/>
          <p:cNvGraphicFramePr/>
          <p:nvPr/>
        </p:nvGraphicFramePr>
        <p:xfrm>
          <a:off x="785786" y="2786058"/>
          <a:ext cx="7572428" cy="3490930"/>
        </p:xfrm>
        <a:graphic>
          <a:graphicData uri="http://schemas.openxmlformats.org/drawingml/2006/chart">
            <c:chart xmlns:c="http://schemas.openxmlformats.org/drawingml/2006/chart" xmlns:r="http://schemas.openxmlformats.org/officeDocument/2006/relationships" r:id="rId3"/>
          </a:graphicData>
        </a:graphic>
      </p:graphicFrame>
      <p:sp>
        <p:nvSpPr>
          <p:cNvPr id="6" name="橢圓 5"/>
          <p:cNvSpPr/>
          <p:nvPr/>
        </p:nvSpPr>
        <p:spPr>
          <a:xfrm>
            <a:off x="5670624" y="4186592"/>
            <a:ext cx="504056" cy="504056"/>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8" name="橢圓 7"/>
          <p:cNvSpPr/>
          <p:nvPr/>
        </p:nvSpPr>
        <p:spPr>
          <a:xfrm>
            <a:off x="1446064" y="3515144"/>
            <a:ext cx="504056" cy="504056"/>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9" name="矩形 8"/>
          <p:cNvSpPr/>
          <p:nvPr/>
        </p:nvSpPr>
        <p:spPr>
          <a:xfrm>
            <a:off x="6744940" y="4440706"/>
            <a:ext cx="1584176" cy="2880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0" name="矩形 9"/>
          <p:cNvSpPr/>
          <p:nvPr/>
        </p:nvSpPr>
        <p:spPr>
          <a:xfrm>
            <a:off x="6744940" y="3849784"/>
            <a:ext cx="1584176" cy="28803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11" name="橢圓 10"/>
          <p:cNvSpPr/>
          <p:nvPr/>
        </p:nvSpPr>
        <p:spPr>
          <a:xfrm>
            <a:off x="3818012" y="4865159"/>
            <a:ext cx="504056" cy="504056"/>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12" name="矩形 11"/>
          <p:cNvSpPr/>
          <p:nvPr/>
        </p:nvSpPr>
        <p:spPr>
          <a:xfrm>
            <a:off x="6744940" y="5023971"/>
            <a:ext cx="1584176" cy="288032"/>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13" name="矩形 12"/>
          <p:cNvSpPr/>
          <p:nvPr/>
        </p:nvSpPr>
        <p:spPr>
          <a:xfrm>
            <a:off x="6742732" y="5312003"/>
            <a:ext cx="1584176" cy="288032"/>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17" name="橢圓 16"/>
          <p:cNvSpPr/>
          <p:nvPr/>
        </p:nvSpPr>
        <p:spPr>
          <a:xfrm>
            <a:off x="5279380" y="5199608"/>
            <a:ext cx="504056" cy="504056"/>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1" nodeType="clickEffect">
                                  <p:stCondLst>
                                    <p:cond delay="0"/>
                                  </p:stCondLst>
                                  <p:childTnLst>
                                    <p:animEffect transition="out" filter="blinds(horizontal)">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3" presetClass="exit" presetSubtype="10" fill="hold" grpId="1" nodeType="withEffect">
                                  <p:stCondLst>
                                    <p:cond delay="0"/>
                                  </p:stCondLst>
                                  <p:childTnLst>
                                    <p:animEffect transition="out" filter="blinds(horizontal)">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xit" presetSubtype="10" fill="hold" grpId="1" nodeType="clickEffect">
                                  <p:stCondLst>
                                    <p:cond delay="0"/>
                                  </p:stCondLst>
                                  <p:childTnLst>
                                    <p:animEffect transition="out" filter="blinds(horizontal)">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par>
                                <p:cTn id="30" presetID="3" presetClass="exit" presetSubtype="10" fill="hold" grpId="1" nodeType="withEffect">
                                  <p:stCondLst>
                                    <p:cond delay="0"/>
                                  </p:stCondLst>
                                  <p:childTnLst>
                                    <p:animEffect transition="out" filter="blinds(horizontal)">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par>
                                <p:cTn id="33" presetID="3" presetClass="entr" presetSubtype="1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blinds(horizontal)">
                                      <p:cBhvr>
                                        <p:cTn id="35" dur="500"/>
                                        <p:tgtEl>
                                          <p:spTgt spid="11"/>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blinds(horizontal)">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xit" presetSubtype="10" fill="hold" grpId="1" nodeType="clickEffect">
                                  <p:stCondLst>
                                    <p:cond delay="0"/>
                                  </p:stCondLst>
                                  <p:childTnLst>
                                    <p:animEffect transition="out" filter="blinds(horizontal)">
                                      <p:cBhvr>
                                        <p:cTn id="42" dur="500"/>
                                        <p:tgtEl>
                                          <p:spTgt spid="11"/>
                                        </p:tgtEl>
                                      </p:cBhvr>
                                    </p:animEffect>
                                    <p:set>
                                      <p:cBhvr>
                                        <p:cTn id="43" dur="1" fill="hold">
                                          <p:stCondLst>
                                            <p:cond delay="499"/>
                                          </p:stCondLst>
                                        </p:cTn>
                                        <p:tgtEl>
                                          <p:spTgt spid="11"/>
                                        </p:tgtEl>
                                        <p:attrNameLst>
                                          <p:attrName>style.visibility</p:attrName>
                                        </p:attrNameLst>
                                      </p:cBhvr>
                                      <p:to>
                                        <p:strVal val="hidden"/>
                                      </p:to>
                                    </p:set>
                                  </p:childTnLst>
                                </p:cTn>
                              </p:par>
                              <p:par>
                                <p:cTn id="44" presetID="3" presetClass="exit" presetSubtype="10" fill="hold" grpId="1" nodeType="withEffect">
                                  <p:stCondLst>
                                    <p:cond delay="0"/>
                                  </p:stCondLst>
                                  <p:childTnLst>
                                    <p:animEffect transition="out" filter="blinds(horizontal)">
                                      <p:cBhvr>
                                        <p:cTn id="45" dur="500"/>
                                        <p:tgtEl>
                                          <p:spTgt spid="12"/>
                                        </p:tgtEl>
                                      </p:cBhvr>
                                    </p:animEffect>
                                    <p:set>
                                      <p:cBhvr>
                                        <p:cTn id="46" dur="1" fill="hold">
                                          <p:stCondLst>
                                            <p:cond delay="499"/>
                                          </p:stCondLst>
                                        </p:cTn>
                                        <p:tgtEl>
                                          <p:spTgt spid="12"/>
                                        </p:tgtEl>
                                        <p:attrNameLst>
                                          <p:attrName>style.visibility</p:attrName>
                                        </p:attrNameLst>
                                      </p:cBhvr>
                                      <p:to>
                                        <p:strVal val="hidden"/>
                                      </p:to>
                                    </p:set>
                                  </p:childTnLst>
                                </p:cTn>
                              </p:par>
                              <p:par>
                                <p:cTn id="47" presetID="3" presetClass="entr" presetSubtype="1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blinds(horizontal)">
                                      <p:cBhvr>
                                        <p:cTn id="49" dur="500"/>
                                        <p:tgtEl>
                                          <p:spTgt spid="13"/>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blinds(horizontal)">
                                      <p:cBhvr>
                                        <p:cTn id="5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zh-TW" altLang="en-US" dirty="0" smtClean="0">
                <a:latin typeface="標楷體" pitchFamily="65" charset="-120"/>
                <a:ea typeface="標楷體" pitchFamily="65" charset="-120"/>
              </a:rPr>
              <a:t>第六節 實驗綜合分析</a:t>
            </a:r>
            <a:endParaRPr lang="en-US" altLang="zh-TW" dirty="0" smtClean="0">
              <a:latin typeface="標楷體" pitchFamily="65" charset="-120"/>
              <a:ea typeface="標楷體" pitchFamily="65" charset="-120"/>
            </a:endParaRPr>
          </a:p>
        </p:txBody>
      </p:sp>
      <p:sp>
        <p:nvSpPr>
          <p:cNvPr id="5" name="Espace réservé du contenu 2"/>
          <p:cNvSpPr>
            <a:spLocks noGrp="1"/>
          </p:cNvSpPr>
          <p:nvPr>
            <p:ph idx="1"/>
          </p:nvPr>
        </p:nvSpPr>
        <p:spPr>
          <a:xfrm>
            <a:off x="457200" y="1831975"/>
            <a:ext cx="8229600" cy="4525963"/>
          </a:xfrm>
        </p:spPr>
        <p:txBody>
          <a:bodyPr rtlCol="0">
            <a:normAutofit/>
          </a:bodyPr>
          <a:lstStyle/>
          <a:p>
            <a:pPr eaLnBrk="1" fontAlgn="auto" hangingPunct="1">
              <a:spcAft>
                <a:spcPts val="0"/>
              </a:spcAft>
              <a:buFont typeface="Arial" pitchFamily="34" charset="0"/>
              <a:buChar char="•"/>
              <a:defRPr/>
            </a:pPr>
            <a:r>
              <a:rPr lang="zh-TW" altLang="en-US" sz="2800" dirty="0" smtClean="0">
                <a:latin typeface="標楷體" pitchFamily="65" charset="-120"/>
                <a:ea typeface="標楷體" pitchFamily="65" charset="-120"/>
              </a:rPr>
              <a:t>平均獲利</a:t>
            </a:r>
            <a:r>
              <a:rPr lang="zh-TW" altLang="en-US" sz="2800" dirty="0">
                <a:latin typeface="標楷體" pitchFamily="65" charset="-120"/>
                <a:ea typeface="標楷體" pitchFamily="65" charset="-120"/>
              </a:rPr>
              <a:t>點數比較</a:t>
            </a:r>
            <a:endParaRPr lang="en-US" altLang="zh-TW" sz="2800" dirty="0">
              <a:latin typeface="標楷體" pitchFamily="65" charset="-120"/>
              <a:ea typeface="標楷體" pitchFamily="65" charset="-120"/>
            </a:endParaRPr>
          </a:p>
        </p:txBody>
      </p:sp>
      <p:graphicFrame>
        <p:nvGraphicFramePr>
          <p:cNvPr id="7" name="圖表 6"/>
          <p:cNvGraphicFramePr/>
          <p:nvPr/>
        </p:nvGraphicFramePr>
        <p:xfrm>
          <a:off x="857224" y="2857496"/>
          <a:ext cx="7358114" cy="3419492"/>
        </p:xfrm>
        <a:graphic>
          <a:graphicData uri="http://schemas.openxmlformats.org/drawingml/2006/chart">
            <c:chart xmlns:c="http://schemas.openxmlformats.org/drawingml/2006/chart" xmlns:r="http://schemas.openxmlformats.org/officeDocument/2006/relationships" r:id="rId3"/>
          </a:graphicData>
        </a:graphic>
      </p:graphicFrame>
      <p:sp>
        <p:nvSpPr>
          <p:cNvPr id="6" name="橢圓 5"/>
          <p:cNvSpPr/>
          <p:nvPr/>
        </p:nvSpPr>
        <p:spPr>
          <a:xfrm>
            <a:off x="5603912" y="4548614"/>
            <a:ext cx="504056" cy="504056"/>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8" name="橢圓 7"/>
          <p:cNvSpPr/>
          <p:nvPr/>
        </p:nvSpPr>
        <p:spPr>
          <a:xfrm>
            <a:off x="1403648" y="3574658"/>
            <a:ext cx="504056" cy="504056"/>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9" name="矩形 8"/>
          <p:cNvSpPr/>
          <p:nvPr/>
        </p:nvSpPr>
        <p:spPr>
          <a:xfrm>
            <a:off x="6588224" y="4758226"/>
            <a:ext cx="1584176" cy="2880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0" name="矩形 9"/>
          <p:cNvSpPr/>
          <p:nvPr/>
        </p:nvSpPr>
        <p:spPr>
          <a:xfrm>
            <a:off x="6600924" y="3886448"/>
            <a:ext cx="1584176" cy="28803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11" name="橢圓 10"/>
          <p:cNvSpPr/>
          <p:nvPr/>
        </p:nvSpPr>
        <p:spPr>
          <a:xfrm>
            <a:off x="4188718" y="4876842"/>
            <a:ext cx="504056" cy="504056"/>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12" name="矩形 11"/>
          <p:cNvSpPr/>
          <p:nvPr/>
        </p:nvSpPr>
        <p:spPr>
          <a:xfrm>
            <a:off x="6597401" y="5048354"/>
            <a:ext cx="1584176" cy="288032"/>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13" name="矩形 12"/>
          <p:cNvSpPr/>
          <p:nvPr/>
        </p:nvSpPr>
        <p:spPr>
          <a:xfrm>
            <a:off x="6588224" y="5337403"/>
            <a:ext cx="1584176" cy="288032"/>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14" name="橢圓 13"/>
          <p:cNvSpPr/>
          <p:nvPr/>
        </p:nvSpPr>
        <p:spPr>
          <a:xfrm>
            <a:off x="5482704" y="5215644"/>
            <a:ext cx="504056" cy="504056"/>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1" nodeType="clickEffect">
                                  <p:stCondLst>
                                    <p:cond delay="0"/>
                                  </p:stCondLst>
                                  <p:childTnLst>
                                    <p:animEffect transition="out" filter="blinds(horizontal)">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3" presetClass="exit" presetSubtype="10" fill="hold" grpId="1" nodeType="withEffect">
                                  <p:stCondLst>
                                    <p:cond delay="0"/>
                                  </p:stCondLst>
                                  <p:childTnLst>
                                    <p:animEffect transition="out" filter="blinds(horizontal)">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xit" presetSubtype="10" fill="hold" grpId="1" nodeType="clickEffect">
                                  <p:stCondLst>
                                    <p:cond delay="0"/>
                                  </p:stCondLst>
                                  <p:childTnLst>
                                    <p:animEffect transition="out" filter="blinds(horizontal)">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par>
                                <p:cTn id="30" presetID="3" presetClass="exit" presetSubtype="10" fill="hold" grpId="1" nodeType="withEffect">
                                  <p:stCondLst>
                                    <p:cond delay="0"/>
                                  </p:stCondLst>
                                  <p:childTnLst>
                                    <p:animEffect transition="out" filter="blinds(horizontal)">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par>
                                <p:cTn id="33" presetID="3" presetClass="entr" presetSubtype="1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blinds(horizontal)">
                                      <p:cBhvr>
                                        <p:cTn id="35" dur="500"/>
                                        <p:tgtEl>
                                          <p:spTgt spid="11"/>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blinds(horizontal)">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xit" presetSubtype="10" fill="hold" grpId="1" nodeType="clickEffect">
                                  <p:stCondLst>
                                    <p:cond delay="0"/>
                                  </p:stCondLst>
                                  <p:childTnLst>
                                    <p:animEffect transition="out" filter="blinds(horizontal)">
                                      <p:cBhvr>
                                        <p:cTn id="42" dur="500"/>
                                        <p:tgtEl>
                                          <p:spTgt spid="11"/>
                                        </p:tgtEl>
                                      </p:cBhvr>
                                    </p:animEffect>
                                    <p:set>
                                      <p:cBhvr>
                                        <p:cTn id="43" dur="1" fill="hold">
                                          <p:stCondLst>
                                            <p:cond delay="499"/>
                                          </p:stCondLst>
                                        </p:cTn>
                                        <p:tgtEl>
                                          <p:spTgt spid="11"/>
                                        </p:tgtEl>
                                        <p:attrNameLst>
                                          <p:attrName>style.visibility</p:attrName>
                                        </p:attrNameLst>
                                      </p:cBhvr>
                                      <p:to>
                                        <p:strVal val="hidden"/>
                                      </p:to>
                                    </p:set>
                                  </p:childTnLst>
                                </p:cTn>
                              </p:par>
                              <p:par>
                                <p:cTn id="44" presetID="3" presetClass="exit" presetSubtype="10" fill="hold" grpId="1" nodeType="withEffect">
                                  <p:stCondLst>
                                    <p:cond delay="0"/>
                                  </p:stCondLst>
                                  <p:childTnLst>
                                    <p:animEffect transition="out" filter="blinds(horizontal)">
                                      <p:cBhvr>
                                        <p:cTn id="45" dur="500"/>
                                        <p:tgtEl>
                                          <p:spTgt spid="12"/>
                                        </p:tgtEl>
                                      </p:cBhvr>
                                    </p:animEffect>
                                    <p:set>
                                      <p:cBhvr>
                                        <p:cTn id="46" dur="1" fill="hold">
                                          <p:stCondLst>
                                            <p:cond delay="499"/>
                                          </p:stCondLst>
                                        </p:cTn>
                                        <p:tgtEl>
                                          <p:spTgt spid="12"/>
                                        </p:tgtEl>
                                        <p:attrNameLst>
                                          <p:attrName>style.visibility</p:attrName>
                                        </p:attrNameLst>
                                      </p:cBhvr>
                                      <p:to>
                                        <p:strVal val="hidden"/>
                                      </p:to>
                                    </p:set>
                                  </p:childTnLst>
                                </p:cTn>
                              </p:par>
                              <p:par>
                                <p:cTn id="47" presetID="3" presetClass="entr" presetSubtype="1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blinds(horizontal)">
                                      <p:cBhvr>
                                        <p:cTn id="49" dur="500"/>
                                        <p:tgtEl>
                                          <p:spTgt spid="14"/>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linds(horizontal)">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zh-TW" altLang="en-US" dirty="0" smtClean="0">
                <a:latin typeface="標楷體" pitchFamily="65" charset="-120"/>
                <a:ea typeface="標楷體" pitchFamily="65" charset="-120"/>
              </a:rPr>
              <a:t>第六節 實驗綜合分析</a:t>
            </a:r>
            <a:endParaRPr lang="en-US" altLang="zh-TW" dirty="0" smtClean="0">
              <a:latin typeface="標楷體" pitchFamily="65" charset="-120"/>
              <a:ea typeface="標楷體" pitchFamily="65" charset="-120"/>
            </a:endParaRPr>
          </a:p>
        </p:txBody>
      </p:sp>
      <p:sp>
        <p:nvSpPr>
          <p:cNvPr id="5" name="Espace réservé du contenu 2"/>
          <p:cNvSpPr>
            <a:spLocks noGrp="1"/>
          </p:cNvSpPr>
          <p:nvPr>
            <p:ph idx="1"/>
          </p:nvPr>
        </p:nvSpPr>
        <p:spPr>
          <a:xfrm>
            <a:off x="457200" y="1831975"/>
            <a:ext cx="8229600" cy="4525963"/>
          </a:xfrm>
        </p:spPr>
        <p:txBody>
          <a:bodyPr rtlCol="0">
            <a:normAutofit/>
          </a:bodyPr>
          <a:lstStyle/>
          <a:p>
            <a:pPr eaLnBrk="1" fontAlgn="auto" hangingPunct="1">
              <a:spcAft>
                <a:spcPts val="0"/>
              </a:spcAft>
              <a:buFont typeface="Arial" pitchFamily="34" charset="0"/>
              <a:buChar char="•"/>
              <a:defRPr/>
            </a:pPr>
            <a:r>
              <a:rPr lang="zh-TW" altLang="en-US" sz="2800" dirty="0" smtClean="0">
                <a:latin typeface="標楷體" pitchFamily="65" charset="-120"/>
                <a:ea typeface="標楷體" pitchFamily="65" charset="-120"/>
              </a:rPr>
              <a:t>風險報酬比較</a:t>
            </a:r>
            <a:endParaRPr lang="en-US" altLang="zh-TW" sz="2800" dirty="0" smtClean="0">
              <a:latin typeface="標楷體" pitchFamily="65" charset="-120"/>
              <a:ea typeface="標楷體" pitchFamily="65" charset="-120"/>
            </a:endParaRPr>
          </a:p>
        </p:txBody>
      </p:sp>
      <p:graphicFrame>
        <p:nvGraphicFramePr>
          <p:cNvPr id="7" name="圖表 6"/>
          <p:cNvGraphicFramePr/>
          <p:nvPr/>
        </p:nvGraphicFramePr>
        <p:xfrm>
          <a:off x="571472" y="2857496"/>
          <a:ext cx="7929586" cy="3571900"/>
        </p:xfrm>
        <a:graphic>
          <a:graphicData uri="http://schemas.openxmlformats.org/drawingml/2006/chart">
            <c:chart xmlns:c="http://schemas.openxmlformats.org/drawingml/2006/chart" xmlns:r="http://schemas.openxmlformats.org/officeDocument/2006/relationships" r:id="rId3"/>
          </a:graphicData>
        </a:graphic>
      </p:graphicFrame>
      <p:sp>
        <p:nvSpPr>
          <p:cNvPr id="6" name="橢圓 5"/>
          <p:cNvSpPr/>
          <p:nvPr/>
        </p:nvSpPr>
        <p:spPr>
          <a:xfrm>
            <a:off x="5736828" y="5330098"/>
            <a:ext cx="504056" cy="504056"/>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8" name="橢圓 7"/>
          <p:cNvSpPr/>
          <p:nvPr/>
        </p:nvSpPr>
        <p:spPr>
          <a:xfrm>
            <a:off x="1164320" y="3596320"/>
            <a:ext cx="504056" cy="504056"/>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9" name="矩形 8"/>
          <p:cNvSpPr/>
          <p:nvPr/>
        </p:nvSpPr>
        <p:spPr>
          <a:xfrm>
            <a:off x="6888956" y="5418998"/>
            <a:ext cx="1584176" cy="2880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0" name="矩形 9"/>
          <p:cNvSpPr/>
          <p:nvPr/>
        </p:nvSpPr>
        <p:spPr>
          <a:xfrm>
            <a:off x="6901656" y="3956360"/>
            <a:ext cx="1584176" cy="28803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11" name="橢圓 10"/>
          <p:cNvSpPr/>
          <p:nvPr/>
        </p:nvSpPr>
        <p:spPr>
          <a:xfrm>
            <a:off x="3822328" y="4970884"/>
            <a:ext cx="504056" cy="504056"/>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12" name="矩形 11"/>
          <p:cNvSpPr/>
          <p:nvPr/>
        </p:nvSpPr>
        <p:spPr>
          <a:xfrm>
            <a:off x="6888956" y="5124720"/>
            <a:ext cx="1584176" cy="288032"/>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1" nodeType="clickEffect">
                                  <p:stCondLst>
                                    <p:cond delay="0"/>
                                  </p:stCondLst>
                                  <p:childTnLst>
                                    <p:animEffect transition="out" filter="blinds(horizontal)">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3" presetClass="exit" presetSubtype="10" fill="hold" grpId="1" nodeType="withEffect">
                                  <p:stCondLst>
                                    <p:cond delay="0"/>
                                  </p:stCondLst>
                                  <p:childTnLst>
                                    <p:animEffect transition="out" filter="blinds(horizontal)">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xit" presetSubtype="10" fill="hold" grpId="1" nodeType="clickEffect">
                                  <p:stCondLst>
                                    <p:cond delay="0"/>
                                  </p:stCondLst>
                                  <p:childTnLst>
                                    <p:animEffect transition="out" filter="blinds(horizontal)">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par>
                                <p:cTn id="30" presetID="3" presetClass="exit" presetSubtype="10" fill="hold" grpId="1" nodeType="withEffect">
                                  <p:stCondLst>
                                    <p:cond delay="0"/>
                                  </p:stCondLst>
                                  <p:childTnLst>
                                    <p:animEffect transition="out" filter="blinds(horizontal)">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par>
                                <p:cTn id="33" presetID="3" presetClass="entr" presetSubtype="1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blinds(horizontal)">
                                      <p:cBhvr>
                                        <p:cTn id="35" dur="500"/>
                                        <p:tgtEl>
                                          <p:spTgt spid="11"/>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blinds(horizontal)">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9" grpId="0" animBg="1"/>
      <p:bldP spid="9" grpId="1" animBg="1"/>
      <p:bldP spid="10" grpId="0" animBg="1"/>
      <p:bldP spid="10" grpId="1" animBg="1"/>
      <p:bldP spid="11" grpId="0" animBg="1"/>
      <p:bldP spid="1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zh-TW" altLang="en-US" dirty="0" smtClean="0">
                <a:latin typeface="標楷體" pitchFamily="65" charset="-120"/>
                <a:ea typeface="標楷體" pitchFamily="65" charset="-120"/>
              </a:rPr>
              <a:t>第六節 實驗綜合分析</a:t>
            </a:r>
            <a:endParaRPr lang="en-US" altLang="zh-TW" dirty="0" smtClean="0">
              <a:latin typeface="標楷體" pitchFamily="65" charset="-120"/>
              <a:ea typeface="標楷體" pitchFamily="65" charset="-120"/>
            </a:endParaRPr>
          </a:p>
        </p:txBody>
      </p:sp>
      <p:sp>
        <p:nvSpPr>
          <p:cNvPr id="5" name="Espace réservé du contenu 2"/>
          <p:cNvSpPr>
            <a:spLocks noGrp="1"/>
          </p:cNvSpPr>
          <p:nvPr>
            <p:ph idx="1"/>
          </p:nvPr>
        </p:nvSpPr>
        <p:spPr>
          <a:xfrm>
            <a:off x="457200" y="1831975"/>
            <a:ext cx="8229600" cy="4525963"/>
          </a:xfrm>
        </p:spPr>
        <p:txBody>
          <a:bodyPr rtlCol="0">
            <a:normAutofit/>
          </a:bodyPr>
          <a:lstStyle/>
          <a:p>
            <a:pPr eaLnBrk="1" fontAlgn="auto" hangingPunct="1">
              <a:spcAft>
                <a:spcPts val="0"/>
              </a:spcAft>
              <a:buFont typeface="Arial" pitchFamily="34" charset="0"/>
              <a:buChar char="•"/>
              <a:defRPr/>
            </a:pPr>
            <a:r>
              <a:rPr lang="zh-TW" altLang="en-US" sz="2800" dirty="0" smtClean="0">
                <a:latin typeface="標楷體" pitchFamily="65" charset="-120"/>
                <a:ea typeface="標楷體" pitchFamily="65" charset="-120"/>
              </a:rPr>
              <a:t>本研究的模型能在有限的交易次數中尋求最高的勝率，這代表本研究模型較能夠捕捉到正確的交易訊號。</a:t>
            </a:r>
            <a:endParaRPr lang="en-US" altLang="zh-TW" sz="2800" dirty="0" smtClean="0">
              <a:latin typeface="標楷體" pitchFamily="65" charset="-120"/>
              <a:ea typeface="標楷體" pitchFamily="65" charset="-120"/>
            </a:endParaRPr>
          </a:p>
        </p:txBody>
      </p:sp>
      <p:graphicFrame>
        <p:nvGraphicFramePr>
          <p:cNvPr id="4" name="表格 3"/>
          <p:cNvGraphicFramePr>
            <a:graphicFrameLocks noGrp="1"/>
          </p:cNvGraphicFramePr>
          <p:nvPr/>
        </p:nvGraphicFramePr>
        <p:xfrm>
          <a:off x="1500166" y="3429002"/>
          <a:ext cx="5814396" cy="3286146"/>
        </p:xfrm>
        <a:graphic>
          <a:graphicData uri="http://schemas.openxmlformats.org/drawingml/2006/table">
            <a:tbl>
              <a:tblPr/>
              <a:tblGrid>
                <a:gridCol w="1625049"/>
                <a:gridCol w="1396449"/>
                <a:gridCol w="1396449"/>
                <a:gridCol w="1396449"/>
              </a:tblGrid>
              <a:tr h="298741">
                <a:tc>
                  <a:txBody>
                    <a:bodyPr/>
                    <a:lstStyle/>
                    <a:p>
                      <a:pPr algn="ctr">
                        <a:spcAft>
                          <a:spcPts val="0"/>
                        </a:spcAft>
                      </a:pPr>
                      <a:r>
                        <a:rPr lang="zh-TW" sz="1800" b="1" kern="100" dirty="0">
                          <a:latin typeface="Calibri"/>
                          <a:ea typeface="標楷體"/>
                          <a:cs typeface="Times New Roman"/>
                        </a:rPr>
                        <a:t>評估指標</a:t>
                      </a:r>
                      <a:endParaRPr lang="zh-TW" sz="1800" kern="100" dirty="0">
                        <a:latin typeface="Calibri"/>
                        <a:ea typeface="新細明體"/>
                        <a:cs typeface="Times New Roman"/>
                      </a:endParaRPr>
                    </a:p>
                  </a:txBody>
                  <a:tcPr marL="100531" marR="100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TW" sz="1800" b="1" kern="100" dirty="0">
                          <a:latin typeface="Calibri"/>
                          <a:ea typeface="標楷體"/>
                          <a:cs typeface="Times New Roman"/>
                        </a:rPr>
                        <a:t>本研究模型</a:t>
                      </a:r>
                      <a:endParaRPr lang="zh-TW" sz="1800" kern="100" dirty="0">
                        <a:latin typeface="Calibri"/>
                        <a:ea typeface="新細明體"/>
                        <a:cs typeface="Times New Roman"/>
                      </a:endParaRPr>
                    </a:p>
                  </a:txBody>
                  <a:tcPr marL="100531" marR="100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TW" sz="1800" b="1" kern="100" dirty="0">
                          <a:latin typeface="Calibri"/>
                          <a:ea typeface="標楷體"/>
                          <a:cs typeface="Times New Roman"/>
                        </a:rPr>
                        <a:t>最低</a:t>
                      </a:r>
                      <a:endParaRPr lang="zh-TW" sz="1800" kern="100" dirty="0">
                        <a:latin typeface="Calibri"/>
                        <a:ea typeface="新細明體"/>
                        <a:cs typeface="Times New Roman"/>
                      </a:endParaRPr>
                    </a:p>
                  </a:txBody>
                  <a:tcPr marL="100531" marR="100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TW" sz="1800" b="1" kern="100">
                          <a:latin typeface="Calibri"/>
                          <a:ea typeface="標楷體"/>
                          <a:cs typeface="Times New Roman"/>
                        </a:rPr>
                        <a:t>正報酬最低</a:t>
                      </a:r>
                      <a:endParaRPr lang="zh-TW" sz="1800" kern="100">
                        <a:latin typeface="Calibri"/>
                        <a:ea typeface="新細明體"/>
                        <a:cs typeface="Times New Roman"/>
                      </a:endParaRPr>
                    </a:p>
                  </a:txBody>
                  <a:tcPr marL="100531" marR="1005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597481">
                <a:tc>
                  <a:txBody>
                    <a:bodyPr/>
                    <a:lstStyle/>
                    <a:p>
                      <a:pPr algn="ctr">
                        <a:spcAft>
                          <a:spcPts val="0"/>
                        </a:spcAft>
                      </a:pPr>
                      <a:r>
                        <a:rPr lang="zh-TW" sz="1800" b="1" kern="100">
                          <a:latin typeface="Calibri"/>
                          <a:ea typeface="標楷體"/>
                          <a:cs typeface="Times New Roman"/>
                        </a:rPr>
                        <a:t>交易次數</a:t>
                      </a:r>
                      <a:endParaRPr lang="zh-TW" sz="1800" kern="100">
                        <a:latin typeface="Calibri"/>
                        <a:ea typeface="新細明體"/>
                        <a:cs typeface="Times New Roman"/>
                      </a:endParaRPr>
                    </a:p>
                  </a:txBody>
                  <a:tcPr marL="100531" marR="100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zh-TW" sz="1800" kern="100" dirty="0">
                          <a:latin typeface="Calibri"/>
                          <a:ea typeface="標楷體"/>
                          <a:cs typeface="Times New Roman"/>
                        </a:rPr>
                        <a:t>第三名</a:t>
                      </a:r>
                      <a:endParaRPr lang="zh-TW" sz="1800" kern="100" dirty="0">
                        <a:latin typeface="Calibri"/>
                        <a:ea typeface="新細明體"/>
                        <a:cs typeface="Times New Roman"/>
                      </a:endParaRPr>
                    </a:p>
                  </a:txBody>
                  <a:tcPr marL="100531" marR="100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zh-TW" sz="1800" kern="100" dirty="0">
                          <a:latin typeface="Calibri"/>
                          <a:ea typeface="標楷體"/>
                          <a:cs typeface="Times New Roman"/>
                        </a:rPr>
                        <a:t>無停損停利</a:t>
                      </a:r>
                      <a:endParaRPr lang="zh-TW" sz="1800" kern="100" dirty="0">
                        <a:latin typeface="Calibri"/>
                        <a:ea typeface="新細明體"/>
                        <a:cs typeface="Times New Roman"/>
                      </a:endParaRPr>
                    </a:p>
                    <a:p>
                      <a:pPr algn="ctr">
                        <a:spcAft>
                          <a:spcPts val="0"/>
                        </a:spcAft>
                      </a:pPr>
                      <a:r>
                        <a:rPr lang="zh-TW" sz="1800" kern="100" dirty="0">
                          <a:latin typeface="Calibri"/>
                          <a:ea typeface="標楷體"/>
                          <a:cs typeface="Times New Roman"/>
                        </a:rPr>
                        <a:t>模型</a:t>
                      </a:r>
                      <a:endParaRPr lang="zh-TW" sz="1800" kern="100" dirty="0">
                        <a:latin typeface="Calibri"/>
                        <a:ea typeface="新細明體"/>
                        <a:cs typeface="Times New Roman"/>
                      </a:endParaRPr>
                    </a:p>
                  </a:txBody>
                  <a:tcPr marL="100531" marR="100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endParaRPr lang="en-US" sz="1800" kern="100">
                        <a:latin typeface="標楷體"/>
                        <a:ea typeface="新細明體"/>
                        <a:cs typeface="Times New Roman"/>
                      </a:endParaRPr>
                    </a:p>
                  </a:txBody>
                  <a:tcPr marL="100531" marR="1005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C0C0C0"/>
                    </a:solidFill>
                  </a:tcPr>
                </a:tc>
              </a:tr>
              <a:tr h="597481">
                <a:tc>
                  <a:txBody>
                    <a:bodyPr/>
                    <a:lstStyle/>
                    <a:p>
                      <a:pPr algn="ctr">
                        <a:spcAft>
                          <a:spcPts val="0"/>
                        </a:spcAft>
                      </a:pPr>
                      <a:r>
                        <a:rPr lang="zh-TW" sz="1800" b="1" kern="100">
                          <a:latin typeface="Calibri"/>
                          <a:ea typeface="標楷體"/>
                          <a:cs typeface="Times New Roman"/>
                        </a:rPr>
                        <a:t>勝率</a:t>
                      </a:r>
                      <a:endParaRPr lang="zh-TW" sz="1800" kern="100">
                        <a:latin typeface="Calibri"/>
                        <a:ea typeface="新細明體"/>
                        <a:cs typeface="Times New Roman"/>
                      </a:endParaRPr>
                    </a:p>
                  </a:txBody>
                  <a:tcPr marL="100531" marR="100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TW" sz="1800" kern="100" dirty="0">
                          <a:latin typeface="Calibri"/>
                          <a:ea typeface="標楷體"/>
                          <a:cs typeface="Times New Roman"/>
                        </a:rPr>
                        <a:t>第一名</a:t>
                      </a:r>
                      <a:endParaRPr lang="zh-TW" sz="1800" kern="100" dirty="0">
                        <a:latin typeface="Calibri"/>
                        <a:ea typeface="新細明體"/>
                        <a:cs typeface="Times New Roman"/>
                      </a:endParaRPr>
                    </a:p>
                  </a:txBody>
                  <a:tcPr marL="100531" marR="100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TW" sz="1800" kern="100" dirty="0">
                          <a:latin typeface="Calibri"/>
                          <a:ea typeface="標楷體"/>
                          <a:cs typeface="Times New Roman"/>
                        </a:rPr>
                        <a:t>無停損停利</a:t>
                      </a:r>
                      <a:endParaRPr lang="zh-TW" sz="1800" kern="100" dirty="0">
                        <a:latin typeface="Calibri"/>
                        <a:ea typeface="新細明體"/>
                        <a:cs typeface="Times New Roman"/>
                      </a:endParaRPr>
                    </a:p>
                    <a:p>
                      <a:pPr algn="ctr">
                        <a:spcAft>
                          <a:spcPts val="0"/>
                        </a:spcAft>
                      </a:pPr>
                      <a:r>
                        <a:rPr lang="zh-TW" sz="1800" kern="100" dirty="0">
                          <a:latin typeface="Calibri"/>
                          <a:ea typeface="標楷體"/>
                          <a:cs typeface="Times New Roman"/>
                        </a:rPr>
                        <a:t>模型</a:t>
                      </a:r>
                      <a:endParaRPr lang="zh-TW" sz="1800" kern="100" dirty="0">
                        <a:latin typeface="Calibri"/>
                        <a:ea typeface="新細明體"/>
                        <a:cs typeface="Times New Roman"/>
                      </a:endParaRPr>
                    </a:p>
                  </a:txBody>
                  <a:tcPr marL="100531" marR="100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100">
                        <a:latin typeface="標楷體"/>
                        <a:ea typeface="新細明體"/>
                        <a:cs typeface="Times New Roman"/>
                      </a:endParaRPr>
                    </a:p>
                  </a:txBody>
                  <a:tcPr marL="100531" marR="1005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r>
              <a:tr h="597481">
                <a:tc>
                  <a:txBody>
                    <a:bodyPr/>
                    <a:lstStyle/>
                    <a:p>
                      <a:pPr algn="ctr">
                        <a:spcAft>
                          <a:spcPts val="0"/>
                        </a:spcAft>
                      </a:pPr>
                      <a:r>
                        <a:rPr lang="zh-TW" sz="1800" b="1" kern="100">
                          <a:latin typeface="Calibri"/>
                          <a:ea typeface="標楷體"/>
                          <a:cs typeface="Times New Roman"/>
                        </a:rPr>
                        <a:t>總獲利點數</a:t>
                      </a:r>
                      <a:endParaRPr lang="zh-TW" sz="1800" kern="100">
                        <a:latin typeface="Calibri"/>
                        <a:ea typeface="新細明體"/>
                        <a:cs typeface="Times New Roman"/>
                      </a:endParaRPr>
                    </a:p>
                  </a:txBody>
                  <a:tcPr marL="100531" marR="100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zh-TW" sz="1800" kern="100" dirty="0">
                          <a:latin typeface="Calibri"/>
                          <a:ea typeface="標楷體"/>
                          <a:cs typeface="Times New Roman"/>
                        </a:rPr>
                        <a:t>第四名</a:t>
                      </a:r>
                      <a:endParaRPr lang="zh-TW" sz="1800" kern="100" dirty="0">
                        <a:latin typeface="Calibri"/>
                        <a:ea typeface="新細明體"/>
                        <a:cs typeface="Times New Roman"/>
                      </a:endParaRPr>
                    </a:p>
                  </a:txBody>
                  <a:tcPr marL="100531" marR="100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zh-TW" sz="1800" kern="100" dirty="0">
                          <a:latin typeface="Calibri"/>
                          <a:ea typeface="標楷體"/>
                          <a:cs typeface="Times New Roman"/>
                        </a:rPr>
                        <a:t>無停損停利</a:t>
                      </a:r>
                      <a:endParaRPr lang="zh-TW" sz="1800" kern="100" dirty="0">
                        <a:latin typeface="Calibri"/>
                        <a:ea typeface="新細明體"/>
                        <a:cs typeface="Times New Roman"/>
                      </a:endParaRPr>
                    </a:p>
                    <a:p>
                      <a:pPr algn="ctr">
                        <a:spcAft>
                          <a:spcPts val="0"/>
                        </a:spcAft>
                      </a:pPr>
                      <a:r>
                        <a:rPr lang="zh-TW" sz="1800" kern="100" dirty="0">
                          <a:latin typeface="Calibri"/>
                          <a:ea typeface="標楷體"/>
                          <a:cs typeface="Times New Roman"/>
                        </a:rPr>
                        <a:t>模型</a:t>
                      </a:r>
                      <a:endParaRPr lang="zh-TW" sz="1800" kern="100" dirty="0">
                        <a:latin typeface="Calibri"/>
                        <a:ea typeface="新細明體"/>
                        <a:cs typeface="Times New Roman"/>
                      </a:endParaRPr>
                    </a:p>
                  </a:txBody>
                  <a:tcPr marL="100531" marR="100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zh-TW" sz="1800" kern="100">
                          <a:latin typeface="Calibri"/>
                          <a:ea typeface="標楷體"/>
                          <a:cs typeface="Times New Roman"/>
                        </a:rPr>
                        <a:t>無模糊化</a:t>
                      </a:r>
                      <a:endParaRPr lang="zh-TW" sz="1800" kern="100">
                        <a:latin typeface="Calibri"/>
                        <a:ea typeface="新細明體"/>
                        <a:cs typeface="Times New Roman"/>
                      </a:endParaRPr>
                    </a:p>
                    <a:p>
                      <a:pPr algn="ctr">
                        <a:spcAft>
                          <a:spcPts val="0"/>
                        </a:spcAft>
                      </a:pPr>
                      <a:r>
                        <a:rPr lang="zh-TW" sz="1800" kern="100">
                          <a:latin typeface="Calibri"/>
                          <a:ea typeface="標楷體"/>
                          <a:cs typeface="Times New Roman"/>
                        </a:rPr>
                        <a:t>模型</a:t>
                      </a:r>
                      <a:endParaRPr lang="zh-TW" sz="1800" kern="100">
                        <a:latin typeface="Calibri"/>
                        <a:ea typeface="新細明體"/>
                        <a:cs typeface="Times New Roman"/>
                      </a:endParaRPr>
                    </a:p>
                  </a:txBody>
                  <a:tcPr marL="100531" marR="1005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597481">
                <a:tc>
                  <a:txBody>
                    <a:bodyPr/>
                    <a:lstStyle/>
                    <a:p>
                      <a:pPr algn="ctr">
                        <a:spcAft>
                          <a:spcPts val="0"/>
                        </a:spcAft>
                      </a:pPr>
                      <a:r>
                        <a:rPr lang="zh-TW" sz="1800" b="1" kern="100">
                          <a:latin typeface="Calibri"/>
                          <a:ea typeface="標楷體"/>
                          <a:cs typeface="Times New Roman"/>
                        </a:rPr>
                        <a:t>平均獲利點數</a:t>
                      </a:r>
                      <a:endParaRPr lang="zh-TW" sz="1800" kern="100">
                        <a:latin typeface="Calibri"/>
                        <a:ea typeface="新細明體"/>
                        <a:cs typeface="Times New Roman"/>
                      </a:endParaRPr>
                    </a:p>
                  </a:txBody>
                  <a:tcPr marL="100531" marR="100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TW" sz="1800" kern="100" dirty="0">
                          <a:latin typeface="Calibri"/>
                          <a:ea typeface="標楷體"/>
                          <a:cs typeface="Times New Roman"/>
                        </a:rPr>
                        <a:t>第二名</a:t>
                      </a:r>
                      <a:endParaRPr lang="zh-TW" sz="1800" kern="100" dirty="0">
                        <a:latin typeface="Calibri"/>
                        <a:ea typeface="新細明體"/>
                        <a:cs typeface="Times New Roman"/>
                      </a:endParaRPr>
                    </a:p>
                  </a:txBody>
                  <a:tcPr marL="100531" marR="100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TW" sz="1800" kern="100" dirty="0">
                          <a:latin typeface="Calibri"/>
                          <a:ea typeface="標楷體"/>
                          <a:cs typeface="Times New Roman"/>
                        </a:rPr>
                        <a:t>無停損停利</a:t>
                      </a:r>
                      <a:endParaRPr lang="zh-TW" sz="1800" kern="100" dirty="0">
                        <a:latin typeface="Calibri"/>
                        <a:ea typeface="新細明體"/>
                        <a:cs typeface="Times New Roman"/>
                      </a:endParaRPr>
                    </a:p>
                    <a:p>
                      <a:pPr algn="ctr">
                        <a:spcAft>
                          <a:spcPts val="0"/>
                        </a:spcAft>
                      </a:pPr>
                      <a:r>
                        <a:rPr lang="zh-TW" sz="1800" kern="100" dirty="0">
                          <a:latin typeface="Calibri"/>
                          <a:ea typeface="標楷體"/>
                          <a:cs typeface="Times New Roman"/>
                        </a:rPr>
                        <a:t>模型</a:t>
                      </a:r>
                      <a:endParaRPr lang="zh-TW" sz="1800" kern="100" dirty="0">
                        <a:latin typeface="Calibri"/>
                        <a:ea typeface="新細明體"/>
                        <a:cs typeface="Times New Roman"/>
                      </a:endParaRPr>
                    </a:p>
                  </a:txBody>
                  <a:tcPr marL="100531" marR="100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TW" sz="1800" kern="100" dirty="0">
                          <a:latin typeface="Calibri"/>
                          <a:ea typeface="標楷體"/>
                          <a:cs typeface="Times New Roman"/>
                        </a:rPr>
                        <a:t>無模糊化</a:t>
                      </a:r>
                      <a:endParaRPr lang="zh-TW" sz="1800" kern="100" dirty="0">
                        <a:latin typeface="Calibri"/>
                        <a:ea typeface="新細明體"/>
                        <a:cs typeface="Times New Roman"/>
                      </a:endParaRPr>
                    </a:p>
                    <a:p>
                      <a:pPr algn="ctr">
                        <a:spcAft>
                          <a:spcPts val="0"/>
                        </a:spcAft>
                      </a:pPr>
                      <a:r>
                        <a:rPr lang="zh-TW" sz="1800" kern="100" dirty="0">
                          <a:latin typeface="Calibri"/>
                          <a:ea typeface="標楷體"/>
                          <a:cs typeface="Times New Roman"/>
                        </a:rPr>
                        <a:t>模型</a:t>
                      </a:r>
                      <a:endParaRPr lang="zh-TW" sz="1800" kern="100" dirty="0">
                        <a:latin typeface="Calibri"/>
                        <a:ea typeface="新細明體"/>
                        <a:cs typeface="Times New Roman"/>
                      </a:endParaRPr>
                    </a:p>
                  </a:txBody>
                  <a:tcPr marL="100531" marR="1005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7481">
                <a:tc>
                  <a:txBody>
                    <a:bodyPr/>
                    <a:lstStyle/>
                    <a:p>
                      <a:pPr algn="ctr">
                        <a:spcAft>
                          <a:spcPts val="0"/>
                        </a:spcAft>
                      </a:pPr>
                      <a:r>
                        <a:rPr lang="zh-TW" sz="1800" b="1" kern="100" dirty="0">
                          <a:latin typeface="Calibri"/>
                          <a:ea typeface="標楷體"/>
                          <a:cs typeface="Times New Roman"/>
                        </a:rPr>
                        <a:t>風險報酬</a:t>
                      </a:r>
                      <a:endParaRPr lang="zh-TW" sz="1800" kern="100" dirty="0">
                        <a:latin typeface="Calibri"/>
                        <a:ea typeface="新細明體"/>
                        <a:cs typeface="Times New Roman"/>
                      </a:endParaRPr>
                    </a:p>
                  </a:txBody>
                  <a:tcPr marL="100531" marR="100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zh-TW" sz="1800" kern="100" dirty="0">
                          <a:latin typeface="Calibri"/>
                          <a:ea typeface="標楷體"/>
                          <a:cs typeface="Times New Roman"/>
                        </a:rPr>
                        <a:t>第一名</a:t>
                      </a:r>
                      <a:endParaRPr lang="zh-TW" sz="1800" kern="100" dirty="0">
                        <a:latin typeface="Calibri"/>
                        <a:ea typeface="新細明體"/>
                        <a:cs typeface="Times New Roman"/>
                      </a:endParaRPr>
                    </a:p>
                  </a:txBody>
                  <a:tcPr marL="100531" marR="100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zh-TW" sz="1800" kern="100" dirty="0">
                          <a:latin typeface="Calibri"/>
                          <a:ea typeface="標楷體"/>
                          <a:cs typeface="Times New Roman"/>
                        </a:rPr>
                        <a:t>無停損停利</a:t>
                      </a:r>
                      <a:endParaRPr lang="zh-TW" sz="1800" kern="100" dirty="0">
                        <a:latin typeface="Calibri"/>
                        <a:ea typeface="新細明體"/>
                        <a:cs typeface="Times New Roman"/>
                      </a:endParaRPr>
                    </a:p>
                    <a:p>
                      <a:pPr algn="ctr">
                        <a:spcAft>
                          <a:spcPts val="0"/>
                        </a:spcAft>
                      </a:pPr>
                      <a:r>
                        <a:rPr lang="zh-TW" sz="1800" kern="100" dirty="0">
                          <a:latin typeface="Calibri"/>
                          <a:ea typeface="標楷體"/>
                          <a:cs typeface="Times New Roman"/>
                        </a:rPr>
                        <a:t>模型</a:t>
                      </a:r>
                      <a:endParaRPr lang="zh-TW" sz="1800" kern="100" dirty="0">
                        <a:latin typeface="Calibri"/>
                        <a:ea typeface="新細明體"/>
                        <a:cs typeface="Times New Roman"/>
                      </a:endParaRPr>
                    </a:p>
                  </a:txBody>
                  <a:tcPr marL="100531" marR="100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zh-TW" sz="1800" kern="100" dirty="0">
                          <a:latin typeface="Calibri"/>
                          <a:ea typeface="標楷體"/>
                          <a:cs typeface="Times New Roman"/>
                        </a:rPr>
                        <a:t>無模糊化</a:t>
                      </a:r>
                      <a:endParaRPr lang="zh-TW" sz="1800" kern="100" dirty="0">
                        <a:latin typeface="Calibri"/>
                        <a:ea typeface="新細明體"/>
                        <a:cs typeface="Times New Roman"/>
                      </a:endParaRPr>
                    </a:p>
                    <a:p>
                      <a:pPr algn="ctr">
                        <a:spcAft>
                          <a:spcPts val="0"/>
                        </a:spcAft>
                      </a:pPr>
                      <a:r>
                        <a:rPr lang="zh-TW" sz="1800" kern="100" dirty="0">
                          <a:latin typeface="Calibri"/>
                          <a:ea typeface="標楷體"/>
                          <a:cs typeface="Times New Roman"/>
                        </a:rPr>
                        <a:t>模型</a:t>
                      </a:r>
                      <a:endParaRPr lang="zh-TW" sz="1800" kern="100" dirty="0">
                        <a:latin typeface="Calibri"/>
                        <a:ea typeface="新細明體"/>
                        <a:cs typeface="Times New Roman"/>
                      </a:endParaRPr>
                    </a:p>
                  </a:txBody>
                  <a:tcPr marL="100531" marR="10053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bl>
          </a:graphicData>
        </a:graphic>
      </p:graphicFrame>
      <p:sp>
        <p:nvSpPr>
          <p:cNvPr id="6" name="圓角矩形 5"/>
          <p:cNvSpPr/>
          <p:nvPr/>
        </p:nvSpPr>
        <p:spPr>
          <a:xfrm>
            <a:off x="3209916" y="3760790"/>
            <a:ext cx="1214446" cy="1143008"/>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7" name="Espace réservé du contenu 2"/>
          <p:cNvSpPr txBox="1">
            <a:spLocks/>
          </p:cNvSpPr>
          <p:nvPr/>
        </p:nvSpPr>
        <p:spPr bwMode="auto">
          <a:xfrm>
            <a:off x="457172" y="1827202"/>
            <a:ext cx="8229600" cy="4525963"/>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342900" lvl="0" indent="-342900" fontAlgn="auto">
              <a:spcBef>
                <a:spcPct val="20000"/>
              </a:spcBef>
              <a:spcAft>
                <a:spcPts val="0"/>
              </a:spcAft>
              <a:buFont typeface="Arial" pitchFamily="34" charset="0"/>
              <a:buChar char="•"/>
              <a:defRPr/>
            </a:pPr>
            <a:r>
              <a:rPr lang="zh-TW" altLang="en-US" sz="2800" dirty="0" smtClean="0">
                <a:latin typeface="標楷體" pitchFamily="65" charset="-120"/>
                <a:ea typeface="標楷體" pitchFamily="65" charset="-120"/>
              </a:rPr>
              <a:t>本研究模型雖然沒有最佳的絕對報酬，但擁有最佳的風險控管能力，能夠提供投資人穩定的獲利。</a:t>
            </a:r>
            <a:endParaRPr kumimoji="0" lang="en-US" altLang="zh-TW" sz="2800" b="0" i="0" u="none" strike="noStrike" kern="1200" cap="none" spc="0" normalizeH="0" baseline="0" noProof="0" dirty="0" smtClean="0">
              <a:ln>
                <a:noFill/>
              </a:ln>
              <a:solidFill>
                <a:schemeClr val="tx1"/>
              </a:solidFill>
              <a:effectLst/>
              <a:uLnTx/>
              <a:uFillTx/>
              <a:latin typeface="標楷體" pitchFamily="65" charset="-120"/>
              <a:ea typeface="標楷體" pitchFamily="65" charset="-120"/>
              <a:cs typeface="+mn-cs"/>
            </a:endParaRPr>
          </a:p>
        </p:txBody>
      </p:sp>
      <p:sp>
        <p:nvSpPr>
          <p:cNvPr id="8" name="圓角矩形 7"/>
          <p:cNvSpPr/>
          <p:nvPr/>
        </p:nvSpPr>
        <p:spPr>
          <a:xfrm>
            <a:off x="3214678" y="4962536"/>
            <a:ext cx="1214446" cy="171451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9" name="Espace réservé du contenu 2"/>
          <p:cNvSpPr txBox="1">
            <a:spLocks/>
          </p:cNvSpPr>
          <p:nvPr/>
        </p:nvSpPr>
        <p:spPr bwMode="auto">
          <a:xfrm>
            <a:off x="460404" y="1857364"/>
            <a:ext cx="8229600" cy="4525963"/>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342900" lvl="0" indent="-342900" fontAlgn="auto">
              <a:spcBef>
                <a:spcPct val="20000"/>
              </a:spcBef>
              <a:spcAft>
                <a:spcPts val="0"/>
              </a:spcAft>
              <a:buFont typeface="Arial" pitchFamily="34" charset="0"/>
              <a:buChar char="•"/>
              <a:defRPr/>
            </a:pPr>
            <a:r>
              <a:rPr kumimoji="0" lang="zh-TW" altLang="en-US" sz="2400" b="0" i="0" u="none" strike="noStrike" kern="1200" cap="none" spc="0" normalizeH="0" baseline="0" noProof="0" dirty="0" smtClean="0">
                <a:ln>
                  <a:noFill/>
                </a:ln>
                <a:solidFill>
                  <a:schemeClr val="tx1"/>
                </a:solidFill>
                <a:effectLst/>
                <a:uLnTx/>
                <a:uFillTx/>
                <a:latin typeface="標楷體" pitchFamily="65" charset="-120"/>
                <a:ea typeface="標楷體" pitchFamily="65" charset="-120"/>
                <a:cs typeface="+mn-cs"/>
              </a:rPr>
              <a:t>停損停利策略</a:t>
            </a:r>
            <a:r>
              <a:rPr lang="zh-TW" altLang="en-US" sz="2400" dirty="0" smtClean="0">
                <a:latin typeface="標楷體" pitchFamily="65" charset="-120"/>
                <a:ea typeface="標楷體" pitchFamily="65" charset="-120"/>
              </a:rPr>
              <a:t>和指標模糊化有顯著提升獲利的效果。</a:t>
            </a:r>
            <a:endParaRPr lang="en-US" altLang="zh-TW" sz="2400" dirty="0" smtClean="0">
              <a:latin typeface="標楷體" pitchFamily="65" charset="-120"/>
              <a:ea typeface="標楷體" pitchFamily="65" charset="-120"/>
            </a:endParaRPr>
          </a:p>
          <a:p>
            <a:pPr marL="800100" lvl="1" indent="-342900" fontAlgn="auto">
              <a:spcBef>
                <a:spcPct val="20000"/>
              </a:spcBef>
              <a:spcAft>
                <a:spcPts val="0"/>
              </a:spcAft>
              <a:buFont typeface="Arial" pitchFamily="34" charset="0"/>
              <a:buChar char="•"/>
              <a:defRPr/>
            </a:pPr>
            <a:r>
              <a:rPr kumimoji="0" lang="zh-TW" altLang="en-US" sz="2000" b="0" i="0" u="none" strike="noStrike" kern="1200" cap="none" spc="0" normalizeH="0" baseline="0" noProof="0" dirty="0" smtClean="0">
                <a:ln>
                  <a:noFill/>
                </a:ln>
                <a:solidFill>
                  <a:schemeClr val="tx1"/>
                </a:solidFill>
                <a:effectLst/>
                <a:uLnTx/>
                <a:uFillTx/>
                <a:latin typeface="標楷體" pitchFamily="65" charset="-120"/>
                <a:ea typeface="標楷體" pitchFamily="65" charset="-120"/>
                <a:cs typeface="+mn-cs"/>
              </a:rPr>
              <a:t>有停損停利</a:t>
            </a:r>
            <a:r>
              <a:rPr kumimoji="0" lang="zh-TW" altLang="en-US" sz="2000" b="0" i="0" u="none" strike="noStrike" kern="1200" cap="none" spc="0" normalizeH="0" baseline="0" noProof="0" dirty="0" smtClean="0">
                <a:ln>
                  <a:noFill/>
                </a:ln>
                <a:solidFill>
                  <a:schemeClr val="tx1"/>
                </a:solidFill>
                <a:effectLst/>
                <a:uLnTx/>
                <a:uFillTx/>
                <a:latin typeface="標楷體" pitchFamily="65" charset="-120"/>
                <a:ea typeface="標楷體" pitchFamily="65" charset="-120"/>
                <a:cs typeface="+mn-cs"/>
              </a:rPr>
              <a:t>：</a:t>
            </a:r>
            <a:r>
              <a:rPr kumimoji="0" lang="zh-TW" altLang="en-US" sz="2000" b="0" i="0" u="none" strike="noStrike" kern="1200" cap="none" spc="0" normalizeH="0" baseline="0" noProof="0" dirty="0" smtClean="0">
                <a:ln>
                  <a:noFill/>
                </a:ln>
                <a:solidFill>
                  <a:schemeClr val="tx1"/>
                </a:solidFill>
                <a:effectLst/>
                <a:uLnTx/>
                <a:uFillTx/>
                <a:latin typeface="標楷體" pitchFamily="65" charset="-120"/>
                <a:ea typeface="標楷體" pitchFamily="65" charset="-120"/>
                <a:cs typeface="+mn-cs"/>
                <a:sym typeface="Wingdings" pitchFamily="2" charset="2"/>
              </a:rPr>
              <a:t>負</a:t>
            </a:r>
            <a:r>
              <a:rPr kumimoji="0" lang="zh-TW" altLang="en-US" sz="2000" b="0" i="0" u="none" strike="noStrike" kern="1200" cap="none" spc="0" normalizeH="0" baseline="0" noProof="0" dirty="0" smtClean="0">
                <a:ln>
                  <a:noFill/>
                </a:ln>
                <a:solidFill>
                  <a:schemeClr val="tx1"/>
                </a:solidFill>
                <a:effectLst/>
                <a:uLnTx/>
                <a:uFillTx/>
                <a:latin typeface="標楷體" pitchFamily="65" charset="-120"/>
                <a:ea typeface="標楷體" pitchFamily="65" charset="-120"/>
                <a:cs typeface="+mn-cs"/>
                <a:sym typeface="Wingdings" pitchFamily="2" charset="2"/>
              </a:rPr>
              <a:t>報酬 </a:t>
            </a:r>
            <a:r>
              <a:rPr kumimoji="0" lang="en-US" altLang="zh-TW" sz="2000" b="0" i="0" u="none" strike="noStrike" kern="1200" cap="none" spc="0" normalizeH="0" baseline="0" noProof="0" dirty="0" smtClean="0">
                <a:ln>
                  <a:noFill/>
                </a:ln>
                <a:solidFill>
                  <a:schemeClr val="tx1"/>
                </a:solidFill>
                <a:effectLst/>
                <a:uLnTx/>
                <a:uFillTx/>
                <a:latin typeface="標楷體" pitchFamily="65" charset="-120"/>
                <a:ea typeface="標楷體" pitchFamily="65" charset="-120"/>
                <a:cs typeface="+mn-cs"/>
                <a:sym typeface="Wingdings" pitchFamily="2" charset="2"/>
              </a:rPr>
              <a:t> </a:t>
            </a:r>
            <a:r>
              <a:rPr lang="zh-TW" altLang="en-US" sz="2000" dirty="0" smtClean="0">
                <a:latin typeface="標楷體" pitchFamily="65" charset="-120"/>
                <a:ea typeface="標楷體" pitchFamily="65" charset="-120"/>
                <a:sym typeface="Wingdings" pitchFamily="2" charset="2"/>
              </a:rPr>
              <a:t>較</a:t>
            </a:r>
            <a:r>
              <a:rPr kumimoji="0" lang="zh-TW" altLang="en-US" sz="2000" b="0" i="0" u="none" strike="noStrike" kern="1200" cap="none" spc="0" normalizeH="0" baseline="0" noProof="0" dirty="0" smtClean="0">
                <a:ln>
                  <a:noFill/>
                </a:ln>
                <a:solidFill>
                  <a:schemeClr val="tx1"/>
                </a:solidFill>
                <a:effectLst/>
                <a:uLnTx/>
                <a:uFillTx/>
                <a:latin typeface="標楷體" pitchFamily="65" charset="-120"/>
                <a:ea typeface="標楷體" pitchFamily="65" charset="-120"/>
                <a:cs typeface="+mn-cs"/>
                <a:sym typeface="Wingdings" pitchFamily="2" charset="2"/>
              </a:rPr>
              <a:t>佳</a:t>
            </a:r>
            <a:r>
              <a:rPr kumimoji="0" lang="zh-TW" altLang="en-US" sz="2000" b="0" i="0" u="none" strike="noStrike" kern="1200" cap="none" spc="0" normalizeH="0" baseline="0" noProof="0" dirty="0" smtClean="0">
                <a:ln>
                  <a:noFill/>
                </a:ln>
                <a:solidFill>
                  <a:schemeClr val="tx1"/>
                </a:solidFill>
                <a:effectLst/>
                <a:uLnTx/>
                <a:uFillTx/>
                <a:latin typeface="標楷體" pitchFamily="65" charset="-120"/>
                <a:ea typeface="標楷體" pitchFamily="65" charset="-120"/>
                <a:cs typeface="+mn-cs"/>
                <a:sym typeface="Wingdings" pitchFamily="2" charset="2"/>
              </a:rPr>
              <a:t>正報酬</a:t>
            </a:r>
            <a:endParaRPr kumimoji="0" lang="en-US" altLang="zh-TW" sz="2000" b="0" i="0" u="none" strike="noStrike" kern="1200" cap="none" spc="0" normalizeH="0" baseline="0" noProof="0" dirty="0" smtClean="0">
              <a:ln>
                <a:noFill/>
              </a:ln>
              <a:solidFill>
                <a:schemeClr val="tx1"/>
              </a:solidFill>
              <a:effectLst/>
              <a:uLnTx/>
              <a:uFillTx/>
              <a:latin typeface="標楷體" pitchFamily="65" charset="-120"/>
              <a:ea typeface="標楷體" pitchFamily="65" charset="-120"/>
              <a:cs typeface="+mn-cs"/>
              <a:sym typeface="Wingdings" pitchFamily="2" charset="2"/>
            </a:endParaRPr>
          </a:p>
          <a:p>
            <a:pPr marL="800100" lvl="1" indent="-342900" fontAlgn="auto">
              <a:spcBef>
                <a:spcPct val="20000"/>
              </a:spcBef>
              <a:spcAft>
                <a:spcPts val="0"/>
              </a:spcAft>
              <a:buFont typeface="Arial" pitchFamily="34" charset="0"/>
              <a:buChar char="•"/>
              <a:defRPr/>
            </a:pPr>
            <a:r>
              <a:rPr kumimoji="0" lang="zh-TW" altLang="en-US" sz="2000" b="0" i="0" u="none" strike="noStrike" kern="1200" cap="none" spc="0" normalizeH="0" baseline="0" noProof="0" dirty="0" smtClean="0">
                <a:ln>
                  <a:noFill/>
                </a:ln>
                <a:solidFill>
                  <a:schemeClr val="tx1"/>
                </a:solidFill>
                <a:effectLst/>
                <a:uLnTx/>
                <a:uFillTx/>
                <a:latin typeface="標楷體" pitchFamily="65" charset="-120"/>
                <a:ea typeface="標楷體" pitchFamily="65" charset="-120"/>
                <a:cs typeface="+mn-cs"/>
                <a:sym typeface="Wingdings" pitchFamily="2" charset="2"/>
              </a:rPr>
              <a:t>指標模糊</a:t>
            </a:r>
            <a:r>
              <a:rPr kumimoji="0" lang="zh-TW" altLang="en-US" sz="2000" b="0" i="0" u="none" strike="noStrike" kern="1200" cap="none" spc="0" normalizeH="0" baseline="0" noProof="0" smtClean="0">
                <a:ln>
                  <a:noFill/>
                </a:ln>
                <a:solidFill>
                  <a:schemeClr val="tx1"/>
                </a:solidFill>
                <a:effectLst/>
                <a:uLnTx/>
                <a:uFillTx/>
                <a:latin typeface="標楷體" pitchFamily="65" charset="-120"/>
                <a:ea typeface="標楷體" pitchFamily="65" charset="-120"/>
                <a:cs typeface="+mn-cs"/>
                <a:sym typeface="Wingdings" pitchFamily="2" charset="2"/>
              </a:rPr>
              <a:t>化</a:t>
            </a:r>
            <a:r>
              <a:rPr kumimoji="0" lang="zh-TW" altLang="en-US" sz="2000" b="0" i="0" u="none" strike="noStrike" kern="1200" cap="none" spc="0" normalizeH="0" baseline="0" noProof="0" smtClean="0">
                <a:ln>
                  <a:noFill/>
                </a:ln>
                <a:solidFill>
                  <a:schemeClr val="tx1"/>
                </a:solidFill>
                <a:effectLst/>
                <a:uLnTx/>
                <a:uFillTx/>
                <a:latin typeface="標楷體" pitchFamily="65" charset="-120"/>
                <a:ea typeface="標楷體" pitchFamily="65" charset="-120"/>
                <a:cs typeface="+mn-cs"/>
                <a:sym typeface="Wingdings" pitchFamily="2" charset="2"/>
              </a:rPr>
              <a:t>：</a:t>
            </a:r>
            <a:r>
              <a:rPr lang="zh-TW" altLang="en-US" sz="2000" smtClean="0">
                <a:latin typeface="標楷體" pitchFamily="65" charset="-120"/>
                <a:ea typeface="標楷體" pitchFamily="65" charset="-120"/>
              </a:rPr>
              <a:t>正</a:t>
            </a:r>
            <a:r>
              <a:rPr lang="zh-TW" altLang="en-US" sz="2000" dirty="0" smtClean="0">
                <a:latin typeface="標楷體" pitchFamily="65" charset="-120"/>
                <a:ea typeface="標楷體" pitchFamily="65" charset="-120"/>
                <a:sym typeface="Wingdings" pitchFamily="2" charset="2"/>
              </a:rPr>
              <a:t>報酬 </a:t>
            </a:r>
            <a:r>
              <a:rPr lang="en-US" altLang="zh-TW" sz="2000" dirty="0" smtClean="0">
                <a:latin typeface="標楷體" pitchFamily="65" charset="-120"/>
                <a:ea typeface="標楷體" pitchFamily="65" charset="-120"/>
                <a:sym typeface="Wingdings" pitchFamily="2" charset="2"/>
              </a:rPr>
              <a:t> </a:t>
            </a:r>
            <a:r>
              <a:rPr lang="zh-TW" altLang="en-US" sz="2000" dirty="0" smtClean="0">
                <a:latin typeface="標楷體" pitchFamily="65" charset="-120"/>
                <a:ea typeface="標楷體" pitchFamily="65" charset="-120"/>
                <a:sym typeface="Wingdings" pitchFamily="2" charset="2"/>
              </a:rPr>
              <a:t>較佳正報酬</a:t>
            </a:r>
            <a:endParaRPr lang="en-US" altLang="zh-TW" sz="2000" dirty="0" smtClean="0">
              <a:latin typeface="標楷體" pitchFamily="65" charset="-120"/>
              <a:ea typeface="標楷體" pitchFamily="65" charset="-120"/>
              <a:sym typeface="Wingdings" pitchFamily="2" charset="2"/>
            </a:endParaRPr>
          </a:p>
          <a:p>
            <a:pPr marL="800100" lvl="1" indent="-342900" fontAlgn="auto">
              <a:spcBef>
                <a:spcPct val="20000"/>
              </a:spcBef>
              <a:spcAft>
                <a:spcPts val="0"/>
              </a:spcAft>
              <a:buFont typeface="Arial" pitchFamily="34" charset="0"/>
              <a:buChar char="•"/>
              <a:defRPr/>
            </a:pPr>
            <a:r>
              <a:rPr lang="zh-TW" altLang="en-US" sz="2000" dirty="0" smtClean="0">
                <a:latin typeface="標楷體" pitchFamily="65" charset="-120"/>
                <a:ea typeface="標楷體" pitchFamily="65" charset="-120"/>
              </a:rPr>
              <a:t>停損停利策略效果又比指標模糊化顯著</a:t>
            </a:r>
            <a:r>
              <a:rPr lang="zh-TW" altLang="en-US" sz="1600" dirty="0" smtClean="0">
                <a:latin typeface="標楷體" pitchFamily="65" charset="-120"/>
                <a:ea typeface="標楷體" pitchFamily="65" charset="-120"/>
              </a:rPr>
              <a:t>。</a:t>
            </a:r>
            <a:r>
              <a:rPr kumimoji="0" lang="en-US" altLang="zh-TW" sz="2800" b="0" i="0" u="none" strike="noStrike" kern="1200" cap="none" spc="0" normalizeH="0" baseline="0" noProof="0" dirty="0" smtClean="0">
                <a:ln>
                  <a:noFill/>
                </a:ln>
                <a:solidFill>
                  <a:schemeClr val="tx1"/>
                </a:solidFill>
                <a:effectLst/>
                <a:uLnTx/>
                <a:uFillTx/>
                <a:latin typeface="標楷體" pitchFamily="65" charset="-120"/>
                <a:ea typeface="標楷體" pitchFamily="65" charset="-120"/>
                <a:cs typeface="+mn-cs"/>
                <a:sym typeface="Wingdings" pitchFamily="2" charset="2"/>
              </a:rPr>
              <a:t/>
            </a:r>
            <a:br>
              <a:rPr kumimoji="0" lang="en-US" altLang="zh-TW" sz="2800" b="0" i="0" u="none" strike="noStrike" kern="1200" cap="none" spc="0" normalizeH="0" baseline="0" noProof="0" dirty="0" smtClean="0">
                <a:ln>
                  <a:noFill/>
                </a:ln>
                <a:solidFill>
                  <a:schemeClr val="tx1"/>
                </a:solidFill>
                <a:effectLst/>
                <a:uLnTx/>
                <a:uFillTx/>
                <a:latin typeface="標楷體" pitchFamily="65" charset="-120"/>
                <a:ea typeface="標楷體" pitchFamily="65" charset="-120"/>
                <a:cs typeface="+mn-cs"/>
                <a:sym typeface="Wingdings" pitchFamily="2" charset="2"/>
              </a:rPr>
            </a:br>
            <a:endParaRPr kumimoji="0" lang="en-US" altLang="zh-TW" sz="2800" b="0" i="0" u="none" strike="noStrike" kern="1200" cap="none" spc="0" normalizeH="0" baseline="0" noProof="0" dirty="0" smtClean="0">
              <a:ln>
                <a:noFill/>
              </a:ln>
              <a:solidFill>
                <a:schemeClr val="tx1"/>
              </a:solidFill>
              <a:effectLst/>
              <a:uLnTx/>
              <a:uFillTx/>
              <a:latin typeface="標楷體" pitchFamily="65" charset="-120"/>
              <a:ea typeface="標楷體" pitchFamily="65" charset="-120"/>
              <a:cs typeface="+mn-cs"/>
            </a:endParaRPr>
          </a:p>
        </p:txBody>
      </p:sp>
      <p:sp>
        <p:nvSpPr>
          <p:cNvPr id="10" name="圓角矩形 9"/>
          <p:cNvSpPr/>
          <p:nvPr/>
        </p:nvSpPr>
        <p:spPr>
          <a:xfrm>
            <a:off x="4618038" y="3752852"/>
            <a:ext cx="1214446" cy="2928958"/>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1" name="圓角矩形 10"/>
          <p:cNvSpPr/>
          <p:nvPr/>
        </p:nvSpPr>
        <p:spPr>
          <a:xfrm>
            <a:off x="6021398" y="4967298"/>
            <a:ext cx="1214446" cy="171451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linds(horizontal)">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1" presetClass="exit" presetSubtype="0" fill="hold" grpId="1" nodeType="withEffect">
                                  <p:stCondLst>
                                    <p:cond delay="0"/>
                                  </p:stCondLst>
                                  <p:childTnLst>
                                    <p:set>
                                      <p:cBhvr>
                                        <p:cTn id="20" dur="1" fill="hold">
                                          <p:stCondLst>
                                            <p:cond delay="0"/>
                                          </p:stCondLst>
                                        </p:cTn>
                                        <p:tgtEl>
                                          <p:spTgt spid="6"/>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5">
                                            <p:txEl>
                                              <p:pRg st="0" end="0"/>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linds(horizontal)">
                                      <p:cBhvr>
                                        <p:cTn id="30" dur="500"/>
                                        <p:tgtEl>
                                          <p:spTgt spid="10"/>
                                        </p:tgtEl>
                                      </p:cBhvr>
                                    </p:animEffect>
                                  </p:childTnLst>
                                </p:cTn>
                              </p:par>
                              <p:par>
                                <p:cTn id="31" presetID="1" presetClass="exit" presetSubtype="0" fill="hold" grpId="1" nodeType="withEffect">
                                  <p:stCondLst>
                                    <p:cond delay="0"/>
                                  </p:stCondLst>
                                  <p:childTnLst>
                                    <p:set>
                                      <p:cBhvr>
                                        <p:cTn id="32" dur="1" fill="hold">
                                          <p:stCondLst>
                                            <p:cond delay="0"/>
                                          </p:stCondLst>
                                        </p:cTn>
                                        <p:tgtEl>
                                          <p:spTgt spid="8"/>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7"/>
                                        </p:tgtEl>
                                        <p:attrNameLst>
                                          <p:attrName>style.visibility</p:attrName>
                                        </p:attrNameLst>
                                      </p:cBhvr>
                                      <p:to>
                                        <p:strVal val="hidden"/>
                                      </p:to>
                                    </p:set>
                                  </p:childTnLst>
                                </p:cTn>
                              </p:par>
                              <p:par>
                                <p:cTn id="35" presetID="3" presetClass="entr" presetSubtype="1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build="p"/>
      <p:bldP spid="6" grpId="0" animBg="1"/>
      <p:bldP spid="6" grpId="1" animBg="1"/>
      <p:bldP spid="7" grpId="0"/>
      <p:bldP spid="7" grpId="1"/>
      <p:bldP spid="8" grpId="0" animBg="1"/>
      <p:bldP spid="8" grpId="1" animBg="1"/>
      <p:bldP spid="9" grpId="0"/>
      <p:bldP spid="10" grpId="0" animBg="1"/>
      <p:bldP spid="11"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071688" y="274638"/>
            <a:ext cx="6615112" cy="1143000"/>
          </a:xfrm>
        </p:spPr>
        <p:txBody>
          <a:bodyPr rtlCol="0">
            <a:normAutofit/>
          </a:bodyPr>
          <a:lstStyle/>
          <a:p>
            <a:pPr algn="l" eaLnBrk="1" fontAlgn="auto" hangingPunct="1">
              <a:spcAft>
                <a:spcPts val="0"/>
              </a:spcAft>
              <a:defRPr/>
            </a:pPr>
            <a:r>
              <a:rPr lang="zh-TW" altLang="en-US" dirty="0" smtClean="0">
                <a:latin typeface="標楷體" pitchFamily="65" charset="-120"/>
                <a:ea typeface="標楷體" pitchFamily="65" charset="-120"/>
              </a:rPr>
              <a:t>第五章 結論與建議</a:t>
            </a:r>
            <a:endParaRPr lang="fr-CA" dirty="0" smtClean="0">
              <a:latin typeface="標楷體" pitchFamily="65" charset="-120"/>
              <a:ea typeface="標楷體" pitchFamily="65" charset="-120"/>
            </a:endParaRPr>
          </a:p>
        </p:txBody>
      </p:sp>
      <p:sp>
        <p:nvSpPr>
          <p:cNvPr id="3" name="Espace réservé du contenu 2"/>
          <p:cNvSpPr>
            <a:spLocks noGrp="1"/>
          </p:cNvSpPr>
          <p:nvPr>
            <p:ph idx="1"/>
          </p:nvPr>
        </p:nvSpPr>
        <p:spPr>
          <a:xfrm>
            <a:off x="2071688" y="1600200"/>
            <a:ext cx="6786592" cy="4900634"/>
          </a:xfrm>
        </p:spPr>
        <p:txBody>
          <a:bodyPr rtlCol="0">
            <a:normAutofit/>
          </a:bodyPr>
          <a:lstStyle/>
          <a:p>
            <a:pPr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第一節 結論</a:t>
            </a:r>
            <a:endParaRPr lang="en-US" altLang="zh-TW" dirty="0" smtClean="0">
              <a:latin typeface="標楷體" pitchFamily="65" charset="-120"/>
              <a:ea typeface="標楷體" pitchFamily="65" charset="-120"/>
            </a:endParaRPr>
          </a:p>
          <a:p>
            <a:pPr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第二節 研究貢獻</a:t>
            </a:r>
            <a:endParaRPr lang="en-US" altLang="zh-TW" dirty="0" smtClean="0">
              <a:latin typeface="標楷體" pitchFamily="65" charset="-120"/>
              <a:ea typeface="標楷體" pitchFamily="65" charset="-120"/>
            </a:endParaRPr>
          </a:p>
          <a:p>
            <a:pPr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第三節 研究限制</a:t>
            </a:r>
            <a:endParaRPr lang="en-US" altLang="zh-TW" dirty="0" smtClean="0">
              <a:latin typeface="標楷體" pitchFamily="65" charset="-120"/>
              <a:ea typeface="標楷體" pitchFamily="65" charset="-120"/>
            </a:endParaRPr>
          </a:p>
          <a:p>
            <a:pPr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第四節 未來研究與建議</a:t>
            </a:r>
            <a:endParaRPr lang="en-US" altLang="zh-TW" dirty="0" smtClean="0">
              <a:latin typeface="標楷體" pitchFamily="65" charset="-120"/>
              <a:ea typeface="標楷體" pitchFamily="65" charset="-120"/>
            </a:endParaRPr>
          </a:p>
          <a:p>
            <a:pPr eaLnBrk="1" fontAlgn="auto" hangingPunct="1">
              <a:spcAft>
                <a:spcPts val="0"/>
              </a:spcAft>
              <a:buNone/>
              <a:defRPr/>
            </a:pPr>
            <a:endParaRPr lang="en-US" altLang="zh-TW" dirty="0" smtClean="0">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zh-TW" altLang="en-US" dirty="0" smtClean="0">
                <a:latin typeface="標楷體" pitchFamily="65" charset="-120"/>
                <a:ea typeface="標楷體" pitchFamily="65" charset="-120"/>
              </a:rPr>
              <a:t>第一節 結論</a:t>
            </a:r>
            <a:endParaRPr lang="en-US" altLang="zh-TW" dirty="0" smtClean="0">
              <a:latin typeface="標楷體" pitchFamily="65" charset="-120"/>
              <a:ea typeface="標楷體" pitchFamily="65" charset="-120"/>
            </a:endParaRPr>
          </a:p>
        </p:txBody>
      </p:sp>
      <p:sp>
        <p:nvSpPr>
          <p:cNvPr id="5" name="Espace réservé du contenu 2"/>
          <p:cNvSpPr>
            <a:spLocks noGrp="1"/>
          </p:cNvSpPr>
          <p:nvPr>
            <p:ph idx="1"/>
          </p:nvPr>
        </p:nvSpPr>
        <p:spPr>
          <a:xfrm>
            <a:off x="457200" y="1831975"/>
            <a:ext cx="8229600" cy="4525963"/>
          </a:xfrm>
        </p:spPr>
        <p:txBody>
          <a:bodyPr rtlCol="0">
            <a:normAutofit lnSpcReduction="10000"/>
          </a:bodyPr>
          <a:lstStyle/>
          <a:p>
            <a:pPr lvl="0"/>
            <a:r>
              <a:rPr lang="zh-TW" altLang="en-US" sz="2800" dirty="0" smtClean="0">
                <a:latin typeface="標楷體" pitchFamily="65" charset="-120"/>
                <a:ea typeface="標楷體" pitchFamily="65" charset="-120"/>
              </a:rPr>
              <a:t>指標模糊化確實較能夠增加交易的彈性，也能夠適時捕捉到正確的交易訊號，進而去提升勝率</a:t>
            </a:r>
            <a:r>
              <a:rPr lang="zh-TW" altLang="en-US" sz="2800" smtClean="0">
                <a:latin typeface="標楷體" pitchFamily="65" charset="-120"/>
                <a:ea typeface="標楷體" pitchFamily="65" charset="-120"/>
              </a:rPr>
              <a:t>和獲利。</a:t>
            </a:r>
            <a:endParaRPr lang="en-US" altLang="zh-TW" sz="2800" dirty="0" smtClean="0">
              <a:latin typeface="標楷體" pitchFamily="65" charset="-120"/>
              <a:ea typeface="標楷體" pitchFamily="65" charset="-120"/>
            </a:endParaRPr>
          </a:p>
          <a:p>
            <a:pPr lvl="0"/>
            <a:endParaRPr lang="en-US" altLang="zh-TW" sz="2800" dirty="0" smtClean="0">
              <a:latin typeface="標楷體" pitchFamily="65" charset="-120"/>
              <a:ea typeface="標楷體" pitchFamily="65" charset="-120"/>
            </a:endParaRPr>
          </a:p>
          <a:p>
            <a:r>
              <a:rPr lang="zh-TW" altLang="en-US" sz="2800" dirty="0" smtClean="0">
                <a:latin typeface="標楷體" pitchFamily="65" charset="-120"/>
                <a:ea typeface="標楷體" pitchFamily="65" charset="-120"/>
              </a:rPr>
              <a:t>動態天期指標確實能夠改善固定天期指標的缺點，使得擇時更為準確，提升交易獲利。</a:t>
            </a:r>
            <a:endParaRPr lang="en-US" altLang="zh-TW" sz="2800" dirty="0" smtClean="0">
              <a:latin typeface="標楷體" pitchFamily="65" charset="-120"/>
              <a:ea typeface="標楷體" pitchFamily="65" charset="-120"/>
            </a:endParaRPr>
          </a:p>
          <a:p>
            <a:endParaRPr lang="zh-TW" altLang="en-US" sz="2800" dirty="0" smtClean="0">
              <a:latin typeface="標楷體" pitchFamily="65" charset="-120"/>
              <a:ea typeface="標楷體" pitchFamily="65" charset="-120"/>
            </a:endParaRPr>
          </a:p>
          <a:p>
            <a:r>
              <a:rPr lang="zh-TW" altLang="en-US" sz="2800" dirty="0" smtClean="0">
                <a:latin typeface="標楷體" pitchFamily="65" charset="-120"/>
                <a:ea typeface="標楷體" pitchFamily="65" charset="-120"/>
              </a:rPr>
              <a:t>透過</a:t>
            </a:r>
            <a:r>
              <a:rPr lang="en-US" sz="2800" dirty="0" smtClean="0">
                <a:latin typeface="標楷體" pitchFamily="65" charset="-120"/>
                <a:ea typeface="標楷體" pitchFamily="65" charset="-120"/>
              </a:rPr>
              <a:t>GEP</a:t>
            </a:r>
            <a:r>
              <a:rPr lang="zh-TW" altLang="en-US" sz="2800" dirty="0" smtClean="0">
                <a:latin typeface="標楷體" pitchFamily="65" charset="-120"/>
                <a:ea typeface="標楷體" pitchFamily="65" charset="-120"/>
              </a:rPr>
              <a:t>編碼產生資金配置策略，比傳統的凱利公式較能決定正確的交易口數，進而去提升交易的獲利。</a:t>
            </a:r>
          </a:p>
          <a:p>
            <a:pPr lvl="0"/>
            <a:endParaRPr lang="zh-TW" altLang="en-US" sz="28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zh-TW" altLang="en-US" dirty="0" smtClean="0">
                <a:latin typeface="標楷體" pitchFamily="65" charset="-120"/>
                <a:ea typeface="標楷體" pitchFamily="65" charset="-120"/>
              </a:rPr>
              <a:t>第一節 結論</a:t>
            </a:r>
            <a:endParaRPr lang="en-US" altLang="zh-TW" dirty="0" smtClean="0">
              <a:latin typeface="標楷體" pitchFamily="65" charset="-120"/>
              <a:ea typeface="標楷體" pitchFamily="65" charset="-120"/>
            </a:endParaRPr>
          </a:p>
        </p:txBody>
      </p:sp>
      <p:sp>
        <p:nvSpPr>
          <p:cNvPr id="5" name="Espace réservé du contenu 2"/>
          <p:cNvSpPr>
            <a:spLocks noGrp="1"/>
          </p:cNvSpPr>
          <p:nvPr>
            <p:ph idx="1"/>
          </p:nvPr>
        </p:nvSpPr>
        <p:spPr>
          <a:xfrm>
            <a:off x="457200" y="1831975"/>
            <a:ext cx="8229600" cy="4525963"/>
          </a:xfrm>
        </p:spPr>
        <p:txBody>
          <a:bodyPr rtlCol="0">
            <a:normAutofit/>
          </a:bodyPr>
          <a:lstStyle/>
          <a:p>
            <a:r>
              <a:rPr lang="zh-TW" altLang="en-US" sz="2800" dirty="0" smtClean="0">
                <a:latin typeface="標楷體" pitchFamily="65" charset="-120"/>
                <a:ea typeface="標楷體" pitchFamily="65" charset="-120"/>
              </a:rPr>
              <a:t>本研究提出的籌碼避險方法確實</a:t>
            </a:r>
            <a:r>
              <a:rPr lang="zh-TW" altLang="en-US" sz="2800" dirty="0">
                <a:latin typeface="標楷體" pitchFamily="65" charset="-120"/>
                <a:ea typeface="標楷體" pitchFamily="65" charset="-120"/>
              </a:rPr>
              <a:t>能夠降低交易的</a:t>
            </a:r>
            <a:r>
              <a:rPr lang="zh-TW" altLang="en-US" sz="2800" dirty="0" smtClean="0">
                <a:latin typeface="標楷體" pitchFamily="65" charset="-120"/>
                <a:ea typeface="標楷體" pitchFamily="65" charset="-120"/>
              </a:rPr>
              <a:t>風險，而提升台指期貨交易的勝率和獲利。</a:t>
            </a:r>
            <a:endParaRPr lang="en-US" altLang="zh-TW" sz="2800" dirty="0" smtClean="0">
              <a:latin typeface="標楷體" pitchFamily="65" charset="-120"/>
              <a:ea typeface="標楷體" pitchFamily="65" charset="-120"/>
            </a:endParaRPr>
          </a:p>
          <a:p>
            <a:endParaRPr lang="zh-TW" altLang="en-US" sz="2800" dirty="0" smtClean="0">
              <a:latin typeface="標楷體" pitchFamily="65" charset="-120"/>
              <a:ea typeface="標楷體" pitchFamily="65" charset="-120"/>
            </a:endParaRPr>
          </a:p>
          <a:p>
            <a:r>
              <a:rPr lang="zh-TW" altLang="en-US" sz="2800" dirty="0" smtClean="0">
                <a:latin typeface="標楷體" pitchFamily="65" charset="-120"/>
                <a:ea typeface="標楷體" pitchFamily="65" charset="-120"/>
              </a:rPr>
              <a:t>停損停利策略能夠避免掉嚴重的損失（大漲或大跌），比起沒有使用停損停利的模型明顯地提升交易獲利。</a:t>
            </a:r>
          </a:p>
          <a:p>
            <a:pPr lvl="0">
              <a:buNone/>
            </a:pPr>
            <a:endParaRPr lang="zh-TW" altLang="en-US" sz="28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zh-TW" altLang="en-US" dirty="0" smtClean="0">
                <a:latin typeface="標楷體" pitchFamily="65" charset="-120"/>
                <a:ea typeface="標楷體" pitchFamily="65" charset="-120"/>
              </a:rPr>
              <a:t>第二節 研究貢獻</a:t>
            </a:r>
            <a:endParaRPr lang="en-US" altLang="zh-TW" dirty="0" smtClean="0">
              <a:latin typeface="標楷體" pitchFamily="65" charset="-120"/>
              <a:ea typeface="標楷體" pitchFamily="65" charset="-120"/>
            </a:endParaRPr>
          </a:p>
        </p:txBody>
      </p:sp>
      <p:sp>
        <p:nvSpPr>
          <p:cNvPr id="5" name="Espace réservé du contenu 2"/>
          <p:cNvSpPr>
            <a:spLocks noGrp="1"/>
          </p:cNvSpPr>
          <p:nvPr>
            <p:ph idx="1"/>
          </p:nvPr>
        </p:nvSpPr>
        <p:spPr>
          <a:xfrm>
            <a:off x="457200" y="1831975"/>
            <a:ext cx="8229600" cy="4883173"/>
          </a:xfrm>
        </p:spPr>
        <p:txBody>
          <a:bodyPr rtlCol="0">
            <a:normAutofit lnSpcReduction="10000"/>
          </a:bodyPr>
          <a:lstStyle/>
          <a:p>
            <a:pPr eaLnBrk="1" fontAlgn="auto" hangingPunct="1">
              <a:spcAft>
                <a:spcPts val="0"/>
              </a:spcAft>
              <a:buFont typeface="Arial" pitchFamily="34" charset="0"/>
              <a:buChar char="•"/>
              <a:defRPr/>
            </a:pPr>
            <a:r>
              <a:rPr lang="zh-TW" altLang="en-US" sz="2800" dirty="0" smtClean="0">
                <a:latin typeface="標楷體" pitchFamily="65" charset="-120"/>
                <a:ea typeface="標楷體" pitchFamily="65" charset="-120"/>
              </a:rPr>
              <a:t>學術上貢獻</a:t>
            </a:r>
            <a:endParaRPr lang="en-US" altLang="zh-TW" sz="2800" dirty="0" smtClean="0">
              <a:latin typeface="標楷體" pitchFamily="65" charset="-120"/>
              <a:ea typeface="標楷體" pitchFamily="65" charset="-120"/>
            </a:endParaRPr>
          </a:p>
          <a:p>
            <a:pPr lvl="1" eaLnBrk="1" fontAlgn="auto" hangingPunct="1">
              <a:spcAft>
                <a:spcPts val="0"/>
              </a:spcAft>
              <a:buFont typeface="Arial" pitchFamily="34" charset="0"/>
              <a:buChar char="•"/>
              <a:defRPr/>
            </a:pPr>
            <a:r>
              <a:rPr lang="zh-TW" altLang="en-US" sz="2400" dirty="0" smtClean="0">
                <a:latin typeface="標楷體" pitchFamily="65" charset="-120"/>
                <a:ea typeface="標楷體" pitchFamily="65" charset="-120"/>
              </a:rPr>
              <a:t>本研究嘗試</a:t>
            </a:r>
            <a:r>
              <a:rPr lang="en-US" altLang="zh-TW" sz="2400" dirty="0" smtClean="0">
                <a:latin typeface="標楷體" pitchFamily="65" charset="-120"/>
                <a:ea typeface="標楷體" pitchFamily="65" charset="-120"/>
              </a:rPr>
              <a:t>GEP</a:t>
            </a:r>
            <a:r>
              <a:rPr lang="zh-TW" altLang="en-US" sz="2400" dirty="0" smtClean="0">
                <a:latin typeface="標楷體" pitchFamily="65" charset="-120"/>
                <a:ea typeface="標楷體" pitchFamily="65" charset="-120"/>
              </a:rPr>
              <a:t>演算法中較新穎的決策樹與</a:t>
            </a:r>
            <a:r>
              <a:rPr lang="en-US" altLang="zh-TW" sz="2400" dirty="0" smtClean="0">
                <a:latin typeface="標楷體" pitchFamily="65" charset="-120"/>
                <a:ea typeface="標楷體" pitchFamily="65" charset="-120"/>
              </a:rPr>
              <a:t>MGFs</a:t>
            </a:r>
            <a:r>
              <a:rPr lang="zh-TW" altLang="en-US" sz="2400" dirty="0" smtClean="0">
                <a:latin typeface="標楷體" pitchFamily="65" charset="-120"/>
                <a:ea typeface="標楷體" pitchFamily="65" charset="-120"/>
              </a:rPr>
              <a:t>編碼，期望在投資策略探勘上有較好的表現。</a:t>
            </a:r>
            <a:endParaRPr lang="en-US" altLang="zh-TW" sz="2400" dirty="0" smtClean="0">
              <a:latin typeface="標楷體" pitchFamily="65" charset="-120"/>
              <a:ea typeface="標楷體" pitchFamily="65" charset="-120"/>
            </a:endParaRPr>
          </a:p>
          <a:p>
            <a:pPr lvl="1" eaLnBrk="1" fontAlgn="auto" hangingPunct="1">
              <a:spcAft>
                <a:spcPts val="0"/>
              </a:spcAft>
              <a:buFont typeface="Arial" pitchFamily="34" charset="0"/>
              <a:buChar char="•"/>
              <a:defRPr/>
            </a:pPr>
            <a:endParaRPr lang="en-US" altLang="zh-TW" sz="2400" dirty="0" smtClean="0">
              <a:latin typeface="標楷體" pitchFamily="65" charset="-120"/>
              <a:ea typeface="標楷體" pitchFamily="65" charset="-120"/>
            </a:endParaRPr>
          </a:p>
          <a:p>
            <a:pPr lvl="1" eaLnBrk="1" fontAlgn="auto" hangingPunct="1">
              <a:spcAft>
                <a:spcPts val="0"/>
              </a:spcAft>
              <a:buFont typeface="Arial" pitchFamily="34" charset="0"/>
              <a:buChar char="•"/>
              <a:defRPr/>
            </a:pPr>
            <a:r>
              <a:rPr lang="zh-TW" altLang="en-US" sz="2400" dirty="0" smtClean="0">
                <a:latin typeface="標楷體" pitchFamily="65" charset="-120"/>
                <a:ea typeface="標楷體" pitchFamily="65" charset="-120"/>
              </a:rPr>
              <a:t>本研究除了使用基因表達規劃法外，還加入了模糊理論技術，透過將指標模糊化的方式，使得交易訊號更能應付市場中的變動。</a:t>
            </a:r>
            <a:endParaRPr lang="en-US" altLang="zh-TW" sz="2400" dirty="0" smtClean="0">
              <a:latin typeface="標楷體" pitchFamily="65" charset="-120"/>
              <a:ea typeface="標楷體" pitchFamily="65" charset="-120"/>
            </a:endParaRPr>
          </a:p>
          <a:p>
            <a:pPr lvl="1" eaLnBrk="1" fontAlgn="auto" hangingPunct="1">
              <a:spcAft>
                <a:spcPts val="0"/>
              </a:spcAft>
              <a:buFont typeface="Arial" pitchFamily="34" charset="0"/>
              <a:buChar char="•"/>
              <a:defRPr/>
            </a:pPr>
            <a:endParaRPr lang="en-US" altLang="zh-TW" sz="2400" dirty="0" smtClean="0">
              <a:latin typeface="標楷體" pitchFamily="65" charset="-120"/>
              <a:ea typeface="標楷體" pitchFamily="65" charset="-120"/>
            </a:endParaRPr>
          </a:p>
          <a:p>
            <a:pPr lvl="1" eaLnBrk="1" fontAlgn="auto" hangingPunct="1">
              <a:spcAft>
                <a:spcPts val="0"/>
              </a:spcAft>
              <a:buFont typeface="Arial" pitchFamily="34" charset="0"/>
              <a:buChar char="•"/>
              <a:defRPr/>
            </a:pPr>
            <a:r>
              <a:rPr lang="zh-TW" altLang="en-US" sz="2400" dirty="0" smtClean="0">
                <a:latin typeface="標楷體" pitchFamily="65" charset="-120"/>
                <a:ea typeface="標楷體" pitchFamily="65" charset="-120"/>
              </a:rPr>
              <a:t>本研究除了產生以往常用的擇時策略和資金配置策略外，還加入了一些新穎的避險策略，包含加減碼策略和停損停利策略，試圖創造一個兼具獲利和風險控管的投資策略。</a:t>
            </a:r>
            <a:endParaRPr lang="en-US" altLang="zh-TW" sz="2400" dirty="0" smtClean="0">
              <a:latin typeface="標楷體" pitchFamily="65" charset="-120"/>
              <a:ea typeface="標楷體" pitchFamily="65" charset="-120"/>
            </a:endParaRPr>
          </a:p>
          <a:p>
            <a:pPr eaLnBrk="1" fontAlgn="auto" hangingPunct="1">
              <a:spcAft>
                <a:spcPts val="0"/>
              </a:spcAft>
              <a:buNone/>
              <a:defRPr/>
            </a:pPr>
            <a:endParaRPr lang="en-US" altLang="zh-TW" sz="2800" dirty="0" smtClean="0">
              <a:latin typeface="標楷體" pitchFamily="65" charset="-120"/>
              <a:ea typeface="標楷體" pitchFamily="65" charset="-120"/>
            </a:endParaRPr>
          </a:p>
          <a:p>
            <a:pPr eaLnBrk="1" fontAlgn="auto" hangingPunct="1">
              <a:spcAft>
                <a:spcPts val="0"/>
              </a:spcAft>
              <a:buNone/>
              <a:defRPr/>
            </a:pPr>
            <a:endParaRPr lang="en-US" altLang="zh-TW" sz="2800" dirty="0" smtClean="0">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zh-TW" altLang="en-US" dirty="0" smtClean="0">
                <a:latin typeface="標楷體" pitchFamily="65" charset="-120"/>
                <a:ea typeface="標楷體" pitchFamily="65" charset="-120"/>
              </a:rPr>
              <a:t>第二節 研究貢獻</a:t>
            </a:r>
            <a:endParaRPr lang="en-US" altLang="zh-TW" dirty="0" smtClean="0">
              <a:latin typeface="標楷體" pitchFamily="65" charset="-120"/>
              <a:ea typeface="標楷體" pitchFamily="65" charset="-120"/>
            </a:endParaRPr>
          </a:p>
        </p:txBody>
      </p:sp>
      <p:sp>
        <p:nvSpPr>
          <p:cNvPr id="5" name="Espace réservé du contenu 2"/>
          <p:cNvSpPr>
            <a:spLocks noGrp="1"/>
          </p:cNvSpPr>
          <p:nvPr>
            <p:ph idx="1"/>
          </p:nvPr>
        </p:nvSpPr>
        <p:spPr>
          <a:xfrm>
            <a:off x="457200" y="1831975"/>
            <a:ext cx="8229600" cy="4525963"/>
          </a:xfrm>
        </p:spPr>
        <p:txBody>
          <a:bodyPr rtlCol="0">
            <a:normAutofit fontScale="92500"/>
          </a:bodyPr>
          <a:lstStyle/>
          <a:p>
            <a:pPr eaLnBrk="1" fontAlgn="auto" hangingPunct="1">
              <a:spcAft>
                <a:spcPts val="0"/>
              </a:spcAft>
              <a:buFont typeface="Arial" pitchFamily="34" charset="0"/>
              <a:buChar char="•"/>
              <a:defRPr/>
            </a:pPr>
            <a:r>
              <a:rPr lang="zh-TW" altLang="en-US" sz="2800" dirty="0" smtClean="0">
                <a:latin typeface="標楷體" pitchFamily="65" charset="-120"/>
                <a:ea typeface="標楷體" pitchFamily="65" charset="-120"/>
              </a:rPr>
              <a:t>實務上貢獻</a:t>
            </a:r>
            <a:endParaRPr lang="en-US" altLang="zh-TW" sz="2800" dirty="0" smtClean="0">
              <a:latin typeface="標楷體" pitchFamily="65" charset="-120"/>
              <a:ea typeface="標楷體" pitchFamily="65" charset="-120"/>
            </a:endParaRPr>
          </a:p>
          <a:p>
            <a:pPr lvl="1"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本研究提出的投資策略系統，能夠輔助投信或自營商判斷在台指期貨的買賣時機點和決定買進口數，以及提供一些規避風險的方法，藉以提升交易的報酬率。</a:t>
            </a:r>
            <a:endParaRPr lang="en-US" altLang="zh-TW" dirty="0" smtClean="0">
              <a:latin typeface="標楷體" pitchFamily="65" charset="-120"/>
              <a:ea typeface="標楷體" pitchFamily="65" charset="-120"/>
            </a:endParaRPr>
          </a:p>
          <a:p>
            <a:pPr lvl="1" eaLnBrk="1" fontAlgn="auto" hangingPunct="1">
              <a:spcAft>
                <a:spcPts val="0"/>
              </a:spcAft>
              <a:buFont typeface="Arial" pitchFamily="34" charset="0"/>
              <a:buChar char="•"/>
              <a:defRPr/>
            </a:pPr>
            <a:endParaRPr lang="en-US" altLang="zh-TW" dirty="0" smtClean="0">
              <a:latin typeface="標楷體" pitchFamily="65" charset="-120"/>
              <a:ea typeface="標楷體" pitchFamily="65" charset="-120"/>
            </a:endParaRPr>
          </a:p>
          <a:p>
            <a:pPr lvl="1" eaLnBrk="1" fontAlgn="auto" hangingPunct="1">
              <a:spcAft>
                <a:spcPts val="0"/>
              </a:spcAft>
              <a:buFont typeface="Arial" pitchFamily="34" charset="0"/>
              <a:buChar char="•"/>
              <a:defRPr/>
            </a:pPr>
            <a:r>
              <a:rPr lang="zh-TW" altLang="en-US" dirty="0" smtClean="0">
                <a:latin typeface="標楷體" pitchFamily="65" charset="-120"/>
                <a:ea typeface="標楷體" pitchFamily="65" charset="-120"/>
              </a:rPr>
              <a:t>本研究的投資策略模型策略模型使用</a:t>
            </a:r>
            <a:r>
              <a:rPr lang="en-US" altLang="zh-TW" dirty="0" err="1" smtClean="0">
                <a:latin typeface="標楷體" pitchFamily="65" charset="-120"/>
                <a:ea typeface="標楷體" pitchFamily="65" charset="-120"/>
              </a:rPr>
              <a:t>MultiCharts</a:t>
            </a:r>
            <a:r>
              <a:rPr lang="en-US" altLang="zh-TW" dirty="0" smtClean="0">
                <a:latin typeface="標楷體" pitchFamily="65" charset="-120"/>
                <a:ea typeface="標楷體" pitchFamily="65" charset="-120"/>
              </a:rPr>
              <a:t> .NET</a:t>
            </a:r>
            <a:r>
              <a:rPr lang="zh-TW" altLang="en-US" dirty="0" smtClean="0">
                <a:latin typeface="標楷體" pitchFamily="65" charset="-120"/>
                <a:ea typeface="標楷體" pitchFamily="65" charset="-120"/>
              </a:rPr>
              <a:t>平台開發，如果投信或自營商本身擁有程式撰寫能力，能夠調整本研究的模型，在台指期貨市場中，執行自動化的程式交易。</a:t>
            </a:r>
            <a:endParaRPr lang="en-US" altLang="zh-TW" sz="2800" dirty="0" smtClean="0">
              <a:latin typeface="標楷體" pitchFamily="65" charset="-120"/>
              <a:ea typeface="標楷體" pitchFamily="65" charset="-120"/>
            </a:endParaRPr>
          </a:p>
          <a:p>
            <a:pPr eaLnBrk="1" fontAlgn="auto" hangingPunct="1">
              <a:spcAft>
                <a:spcPts val="0"/>
              </a:spcAft>
              <a:buNone/>
              <a:defRPr/>
            </a:pPr>
            <a:endParaRPr lang="en-US" altLang="zh-TW" sz="2800" dirty="0" smtClean="0">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re 1"/>
          <p:cNvSpPr>
            <a:spLocks noGrp="1"/>
          </p:cNvSpPr>
          <p:nvPr>
            <p:ph type="title"/>
          </p:nvPr>
        </p:nvSpPr>
        <p:spPr>
          <a:xfrm>
            <a:off x="457200" y="274638"/>
            <a:ext cx="8229600" cy="1143000"/>
          </a:xfrm>
        </p:spPr>
        <p:txBody>
          <a:bodyPr rtlCol="0">
            <a:normAutofit/>
          </a:bodyPr>
          <a:lstStyle/>
          <a:p>
            <a:pPr eaLnBrk="1" fontAlgn="auto" hangingPunct="1">
              <a:spcAft>
                <a:spcPts val="0"/>
              </a:spcAft>
              <a:defRPr/>
            </a:pPr>
            <a:r>
              <a:rPr lang="zh-TW" altLang="en-US" dirty="0" smtClean="0">
                <a:latin typeface="標楷體" pitchFamily="65" charset="-120"/>
                <a:ea typeface="標楷體" pitchFamily="65" charset="-120"/>
              </a:rPr>
              <a:t> 第一節 研究背景與動機</a:t>
            </a:r>
            <a:endParaRPr lang="fr-CA" dirty="0" smtClean="0">
              <a:latin typeface="標楷體" pitchFamily="65" charset="-120"/>
              <a:ea typeface="標楷體" pitchFamily="65" charset="-120"/>
            </a:endParaRPr>
          </a:p>
        </p:txBody>
      </p:sp>
      <p:pic>
        <p:nvPicPr>
          <p:cNvPr id="5" name="Picture 3"/>
          <p:cNvPicPr>
            <a:picLocks noChangeAspect="1" noChangeArrowheads="1"/>
          </p:cNvPicPr>
          <p:nvPr/>
        </p:nvPicPr>
        <p:blipFill>
          <a:blip r:embed="rId3"/>
          <a:srcRect/>
          <a:stretch>
            <a:fillRect/>
          </a:stretch>
        </p:blipFill>
        <p:spPr bwMode="auto">
          <a:xfrm>
            <a:off x="428596" y="2428868"/>
            <a:ext cx="4143404" cy="3780856"/>
          </a:xfrm>
          <a:prstGeom prst="rect">
            <a:avLst/>
          </a:prstGeom>
          <a:noFill/>
          <a:ln w="9525">
            <a:noFill/>
            <a:miter lim="800000"/>
            <a:headEnd/>
            <a:tailEnd/>
          </a:ln>
          <a:effectLst/>
        </p:spPr>
      </p:pic>
      <p:sp>
        <p:nvSpPr>
          <p:cNvPr id="7" name="橢圓 6"/>
          <p:cNvSpPr/>
          <p:nvPr/>
        </p:nvSpPr>
        <p:spPr>
          <a:xfrm>
            <a:off x="857224" y="3000372"/>
            <a:ext cx="1500198" cy="78581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2600" dirty="0" smtClean="0">
                <a:latin typeface="標楷體" pitchFamily="65" charset="-120"/>
                <a:ea typeface="標楷體" pitchFamily="65" charset="-120"/>
              </a:rPr>
              <a:t>財務</a:t>
            </a:r>
            <a:endParaRPr lang="zh-TW" altLang="en-US" sz="2600" dirty="0">
              <a:latin typeface="標楷體" pitchFamily="65" charset="-120"/>
              <a:ea typeface="標楷體" pitchFamily="65" charset="-120"/>
            </a:endParaRPr>
          </a:p>
        </p:txBody>
      </p:sp>
      <p:sp>
        <p:nvSpPr>
          <p:cNvPr id="8" name="橢圓 7"/>
          <p:cNvSpPr/>
          <p:nvPr/>
        </p:nvSpPr>
        <p:spPr>
          <a:xfrm>
            <a:off x="2643174" y="3286124"/>
            <a:ext cx="1227435" cy="64294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600" dirty="0" smtClean="0">
                <a:latin typeface="標楷體" pitchFamily="65" charset="-120"/>
                <a:ea typeface="標楷體" pitchFamily="65" charset="-120"/>
              </a:rPr>
              <a:t>醫療</a:t>
            </a:r>
            <a:endParaRPr lang="zh-TW" altLang="en-US" sz="2600" dirty="0">
              <a:latin typeface="標楷體" pitchFamily="65" charset="-120"/>
              <a:ea typeface="標楷體" pitchFamily="65" charset="-120"/>
            </a:endParaRPr>
          </a:p>
        </p:txBody>
      </p:sp>
      <p:sp>
        <p:nvSpPr>
          <p:cNvPr id="9" name="橢圓 8"/>
          <p:cNvSpPr/>
          <p:nvPr/>
        </p:nvSpPr>
        <p:spPr>
          <a:xfrm>
            <a:off x="1078032" y="3929066"/>
            <a:ext cx="1636580" cy="85725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2600" dirty="0" smtClean="0">
                <a:latin typeface="標楷體" pitchFamily="65" charset="-120"/>
                <a:ea typeface="標楷體" pitchFamily="65" charset="-120"/>
              </a:rPr>
              <a:t>建築</a:t>
            </a:r>
            <a:endParaRPr lang="zh-TW" altLang="en-US" sz="2600" dirty="0">
              <a:latin typeface="標楷體" pitchFamily="65" charset="-120"/>
              <a:ea typeface="標楷體" pitchFamily="65" charset="-120"/>
            </a:endParaRPr>
          </a:p>
        </p:txBody>
      </p:sp>
      <p:sp>
        <p:nvSpPr>
          <p:cNvPr id="10" name="橢圓 9"/>
          <p:cNvSpPr/>
          <p:nvPr/>
        </p:nvSpPr>
        <p:spPr>
          <a:xfrm>
            <a:off x="2928926" y="4214818"/>
            <a:ext cx="1350828" cy="70757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TW" altLang="en-US" sz="2600" dirty="0" smtClean="0">
                <a:latin typeface="標楷體" pitchFamily="65" charset="-120"/>
                <a:ea typeface="標楷體" pitchFamily="65" charset="-120"/>
              </a:rPr>
              <a:t>電子</a:t>
            </a:r>
            <a:endParaRPr lang="zh-TW" altLang="en-US" sz="2600" dirty="0">
              <a:latin typeface="標楷體" pitchFamily="65" charset="-120"/>
              <a:ea typeface="標楷體" pitchFamily="65" charset="-120"/>
            </a:endParaRPr>
          </a:p>
        </p:txBody>
      </p:sp>
      <p:sp>
        <p:nvSpPr>
          <p:cNvPr id="11" name="橢圓 10"/>
          <p:cNvSpPr/>
          <p:nvPr/>
        </p:nvSpPr>
        <p:spPr>
          <a:xfrm>
            <a:off x="785786" y="3071810"/>
            <a:ext cx="3409541" cy="178595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5000" dirty="0" smtClean="0">
                <a:latin typeface="標楷體" pitchFamily="65" charset="-120"/>
                <a:ea typeface="標楷體" pitchFamily="65" charset="-120"/>
              </a:rPr>
              <a:t>財務</a:t>
            </a:r>
            <a:endParaRPr lang="zh-TW" altLang="en-US" sz="5000" dirty="0">
              <a:latin typeface="標楷體" pitchFamily="65" charset="-120"/>
              <a:ea typeface="標楷體" pitchFamily="65" charset="-120"/>
            </a:endParaRPr>
          </a:p>
        </p:txBody>
      </p:sp>
      <p:sp>
        <p:nvSpPr>
          <p:cNvPr id="13" name="矩形 12"/>
          <p:cNvSpPr/>
          <p:nvPr/>
        </p:nvSpPr>
        <p:spPr>
          <a:xfrm>
            <a:off x="5017146" y="2357430"/>
            <a:ext cx="3643338" cy="307183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14" name="文字方塊 13"/>
          <p:cNvSpPr txBox="1"/>
          <p:nvPr/>
        </p:nvSpPr>
        <p:spPr>
          <a:xfrm>
            <a:off x="5203324" y="2428868"/>
            <a:ext cx="3262432" cy="400110"/>
          </a:xfrm>
          <a:prstGeom prst="rect">
            <a:avLst/>
          </a:prstGeom>
          <a:noFill/>
        </p:spPr>
        <p:txBody>
          <a:bodyPr wrap="none" rtlCol="0">
            <a:spAutoFit/>
          </a:bodyPr>
          <a:lstStyle/>
          <a:p>
            <a:r>
              <a:rPr lang="zh-TW" altLang="en-US" sz="2000" b="1" dirty="0" smtClean="0">
                <a:latin typeface="標楷體" pitchFamily="65" charset="-120"/>
                <a:ea typeface="標楷體" pitchFamily="65" charset="-120"/>
              </a:rPr>
              <a:t>混合式模型</a:t>
            </a:r>
            <a:r>
              <a:rPr lang="en-US" altLang="zh-TW" sz="2000" b="1" dirty="0" smtClean="0">
                <a:latin typeface="標楷體" pitchFamily="65" charset="-120"/>
                <a:ea typeface="標楷體" pitchFamily="65" charset="-120"/>
              </a:rPr>
              <a:t>(hybrid model)</a:t>
            </a:r>
            <a:endParaRPr lang="zh-TW" altLang="en-US" sz="2000" b="1" dirty="0">
              <a:latin typeface="標楷體" pitchFamily="65" charset="-120"/>
              <a:ea typeface="標楷體" pitchFamily="65" charset="-120"/>
            </a:endParaRPr>
          </a:p>
        </p:txBody>
      </p:sp>
      <p:sp>
        <p:nvSpPr>
          <p:cNvPr id="15" name="矩形 14"/>
          <p:cNvSpPr/>
          <p:nvPr/>
        </p:nvSpPr>
        <p:spPr>
          <a:xfrm>
            <a:off x="5231460" y="3000372"/>
            <a:ext cx="642942" cy="221457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2000" b="1" dirty="0" smtClean="0">
                <a:latin typeface="標楷體" pitchFamily="65" charset="-120"/>
                <a:ea typeface="標楷體" pitchFamily="65" charset="-120"/>
              </a:rPr>
              <a:t>演</a:t>
            </a:r>
            <a:endParaRPr lang="en-US" altLang="zh-TW" sz="2000" b="1" dirty="0" smtClean="0">
              <a:latin typeface="標楷體" pitchFamily="65" charset="-120"/>
              <a:ea typeface="標楷體" pitchFamily="65" charset="-120"/>
            </a:endParaRPr>
          </a:p>
          <a:p>
            <a:pPr algn="ctr"/>
            <a:r>
              <a:rPr lang="zh-TW" altLang="en-US" sz="2000" b="1" dirty="0" smtClean="0">
                <a:latin typeface="標楷體" pitchFamily="65" charset="-120"/>
                <a:ea typeface="標楷體" pitchFamily="65" charset="-120"/>
              </a:rPr>
              <a:t>算</a:t>
            </a:r>
            <a:endParaRPr lang="en-US" altLang="zh-TW" sz="2000" b="1" dirty="0" smtClean="0">
              <a:latin typeface="標楷體" pitchFamily="65" charset="-120"/>
              <a:ea typeface="標楷體" pitchFamily="65" charset="-120"/>
            </a:endParaRPr>
          </a:p>
          <a:p>
            <a:pPr algn="ctr"/>
            <a:r>
              <a:rPr lang="zh-TW" altLang="en-US" sz="2000" b="1" dirty="0" smtClean="0">
                <a:latin typeface="標楷體" pitchFamily="65" charset="-120"/>
                <a:ea typeface="標楷體" pitchFamily="65" charset="-120"/>
              </a:rPr>
              <a:t>法</a:t>
            </a:r>
            <a:endParaRPr lang="en-US" altLang="zh-TW" sz="2000" b="1" dirty="0" smtClean="0">
              <a:latin typeface="標楷體" pitchFamily="65" charset="-120"/>
              <a:ea typeface="標楷體" pitchFamily="65" charset="-120"/>
            </a:endParaRPr>
          </a:p>
          <a:p>
            <a:pPr algn="ctr"/>
            <a:r>
              <a:rPr lang="en-US" altLang="zh-TW" sz="2000" b="1" dirty="0" smtClean="0">
                <a:latin typeface="標楷體" pitchFamily="65" charset="-120"/>
                <a:ea typeface="標楷體" pitchFamily="65" charset="-120"/>
              </a:rPr>
              <a:t>1</a:t>
            </a:r>
            <a:endParaRPr lang="zh-TW" altLang="en-US" sz="2000" b="1" dirty="0">
              <a:latin typeface="標楷體" pitchFamily="65" charset="-120"/>
              <a:ea typeface="標楷體" pitchFamily="65" charset="-120"/>
            </a:endParaRPr>
          </a:p>
        </p:txBody>
      </p:sp>
      <p:sp>
        <p:nvSpPr>
          <p:cNvPr id="16" name="矩形 15"/>
          <p:cNvSpPr/>
          <p:nvPr/>
        </p:nvSpPr>
        <p:spPr>
          <a:xfrm>
            <a:off x="6088716" y="3000372"/>
            <a:ext cx="642942" cy="221457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2000" b="1" dirty="0" smtClean="0">
                <a:latin typeface="標楷體" pitchFamily="65" charset="-120"/>
                <a:ea typeface="標楷體" pitchFamily="65" charset="-120"/>
              </a:rPr>
              <a:t>演</a:t>
            </a:r>
            <a:endParaRPr lang="en-US" altLang="zh-TW" sz="2000" b="1" dirty="0" smtClean="0">
              <a:latin typeface="標楷體" pitchFamily="65" charset="-120"/>
              <a:ea typeface="標楷體" pitchFamily="65" charset="-120"/>
            </a:endParaRPr>
          </a:p>
          <a:p>
            <a:pPr algn="ctr"/>
            <a:r>
              <a:rPr lang="zh-TW" altLang="en-US" sz="2000" b="1" dirty="0" smtClean="0">
                <a:latin typeface="標楷體" pitchFamily="65" charset="-120"/>
                <a:ea typeface="標楷體" pitchFamily="65" charset="-120"/>
              </a:rPr>
              <a:t>算</a:t>
            </a:r>
            <a:endParaRPr lang="en-US" altLang="zh-TW" sz="2000" b="1" dirty="0" smtClean="0">
              <a:latin typeface="標楷體" pitchFamily="65" charset="-120"/>
              <a:ea typeface="標楷體" pitchFamily="65" charset="-120"/>
            </a:endParaRPr>
          </a:p>
          <a:p>
            <a:pPr algn="ctr"/>
            <a:r>
              <a:rPr lang="zh-TW" altLang="en-US" sz="2000" b="1" dirty="0" smtClean="0">
                <a:latin typeface="標楷體" pitchFamily="65" charset="-120"/>
                <a:ea typeface="標楷體" pitchFamily="65" charset="-120"/>
              </a:rPr>
              <a:t>法</a:t>
            </a:r>
            <a:endParaRPr lang="en-US" altLang="zh-TW" sz="2000" b="1" dirty="0" smtClean="0">
              <a:latin typeface="標楷體" pitchFamily="65" charset="-120"/>
              <a:ea typeface="標楷體" pitchFamily="65" charset="-120"/>
            </a:endParaRPr>
          </a:p>
          <a:p>
            <a:pPr algn="ctr"/>
            <a:r>
              <a:rPr lang="en-US" altLang="zh-TW" sz="2000" b="1" dirty="0" smtClean="0">
                <a:latin typeface="標楷體" pitchFamily="65" charset="-120"/>
                <a:ea typeface="標楷體" pitchFamily="65" charset="-120"/>
              </a:rPr>
              <a:t>2</a:t>
            </a:r>
            <a:endParaRPr lang="zh-TW" altLang="en-US" sz="2000" b="1" dirty="0">
              <a:latin typeface="標楷體" pitchFamily="65" charset="-120"/>
              <a:ea typeface="標楷體" pitchFamily="65" charset="-120"/>
            </a:endParaRPr>
          </a:p>
        </p:txBody>
      </p:sp>
      <p:sp>
        <p:nvSpPr>
          <p:cNvPr id="17" name="矩形 16"/>
          <p:cNvSpPr/>
          <p:nvPr/>
        </p:nvSpPr>
        <p:spPr>
          <a:xfrm>
            <a:off x="7803228" y="3000372"/>
            <a:ext cx="642942" cy="221457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2000" b="1" dirty="0" smtClean="0">
                <a:latin typeface="標楷體" pitchFamily="65" charset="-120"/>
                <a:ea typeface="標楷體" pitchFamily="65" charset="-120"/>
              </a:rPr>
              <a:t>演</a:t>
            </a:r>
            <a:endParaRPr lang="en-US" altLang="zh-TW" sz="2000" b="1" dirty="0" smtClean="0">
              <a:latin typeface="標楷體" pitchFamily="65" charset="-120"/>
              <a:ea typeface="標楷體" pitchFamily="65" charset="-120"/>
            </a:endParaRPr>
          </a:p>
          <a:p>
            <a:pPr algn="ctr"/>
            <a:r>
              <a:rPr lang="zh-TW" altLang="en-US" sz="2000" b="1" dirty="0" smtClean="0">
                <a:latin typeface="標楷體" pitchFamily="65" charset="-120"/>
                <a:ea typeface="標楷體" pitchFamily="65" charset="-120"/>
              </a:rPr>
              <a:t>算</a:t>
            </a:r>
            <a:endParaRPr lang="en-US" altLang="zh-TW" sz="2000" b="1" dirty="0" smtClean="0">
              <a:latin typeface="標楷體" pitchFamily="65" charset="-120"/>
              <a:ea typeface="標楷體" pitchFamily="65" charset="-120"/>
            </a:endParaRPr>
          </a:p>
          <a:p>
            <a:pPr algn="ctr"/>
            <a:r>
              <a:rPr lang="zh-TW" altLang="en-US" sz="2000" b="1" dirty="0" smtClean="0">
                <a:latin typeface="標楷體" pitchFamily="65" charset="-120"/>
                <a:ea typeface="標楷體" pitchFamily="65" charset="-120"/>
              </a:rPr>
              <a:t>法</a:t>
            </a:r>
            <a:endParaRPr lang="en-US" altLang="zh-TW" sz="2000" b="1" dirty="0" smtClean="0">
              <a:latin typeface="標楷體" pitchFamily="65" charset="-120"/>
              <a:ea typeface="標楷體" pitchFamily="65" charset="-120"/>
            </a:endParaRPr>
          </a:p>
          <a:p>
            <a:pPr algn="ctr"/>
            <a:r>
              <a:rPr lang="en-US" altLang="zh-TW" sz="2000" b="1" dirty="0" smtClean="0">
                <a:latin typeface="標楷體" pitchFamily="65" charset="-120"/>
                <a:ea typeface="標楷體" pitchFamily="65" charset="-120"/>
              </a:rPr>
              <a:t>n</a:t>
            </a:r>
            <a:endParaRPr lang="zh-TW" altLang="en-US" sz="2000" b="1" dirty="0">
              <a:latin typeface="標楷體" pitchFamily="65" charset="-120"/>
              <a:ea typeface="標楷體" pitchFamily="65" charset="-120"/>
            </a:endParaRPr>
          </a:p>
        </p:txBody>
      </p:sp>
      <p:sp>
        <p:nvSpPr>
          <p:cNvPr id="18" name="文字方塊 17"/>
          <p:cNvSpPr txBox="1"/>
          <p:nvPr/>
        </p:nvSpPr>
        <p:spPr>
          <a:xfrm>
            <a:off x="7087750" y="3788116"/>
            <a:ext cx="415498" cy="369332"/>
          </a:xfrm>
          <a:prstGeom prst="rect">
            <a:avLst/>
          </a:prstGeom>
          <a:noFill/>
        </p:spPr>
        <p:txBody>
          <a:bodyPr wrap="none" rtlCol="0">
            <a:spAutoFit/>
          </a:bodyPr>
          <a:lstStyle/>
          <a:p>
            <a:r>
              <a:rPr lang="en-US" altLang="zh-TW" b="1" dirty="0" smtClean="0"/>
              <a:t>…</a:t>
            </a:r>
            <a:endParaRPr lang="zh-TW" altLang="en-US" b="1" dirty="0"/>
          </a:p>
        </p:txBody>
      </p:sp>
      <p:sp>
        <p:nvSpPr>
          <p:cNvPr id="19" name="文字方塊 18"/>
          <p:cNvSpPr txBox="1"/>
          <p:nvPr/>
        </p:nvSpPr>
        <p:spPr>
          <a:xfrm>
            <a:off x="4908857" y="5640189"/>
            <a:ext cx="3877985" cy="646331"/>
          </a:xfrm>
          <a:prstGeom prst="rect">
            <a:avLst/>
          </a:prstGeom>
          <a:noFill/>
        </p:spPr>
        <p:txBody>
          <a:bodyPr wrap="none" rtlCol="0">
            <a:spAutoFit/>
          </a:bodyPr>
          <a:lstStyle/>
          <a:p>
            <a:r>
              <a:rPr lang="zh-TW" altLang="en-US" dirty="0" smtClean="0">
                <a:latin typeface="標楷體" pitchFamily="65" charset="-120"/>
                <a:ea typeface="標楷體" pitchFamily="65" charset="-120"/>
              </a:rPr>
              <a:t>目的：</a:t>
            </a:r>
            <a:endParaRPr lang="en-US" altLang="zh-TW" dirty="0" smtClean="0">
              <a:latin typeface="標楷體" pitchFamily="65" charset="-120"/>
              <a:ea typeface="標楷體" pitchFamily="65" charset="-120"/>
            </a:endParaRPr>
          </a:p>
          <a:p>
            <a:r>
              <a:rPr lang="zh-TW" altLang="en-US" dirty="0" smtClean="0">
                <a:latin typeface="標楷體" pitchFamily="65" charset="-120"/>
                <a:ea typeface="標楷體" pitchFamily="65" charset="-120"/>
              </a:rPr>
              <a:t>提升模型的執行效率和預測準確度。</a:t>
            </a:r>
            <a:endParaRPr lang="zh-TW" altLang="en-US" dirty="0">
              <a:latin typeface="標楷體" pitchFamily="65" charset="-120"/>
              <a:ea typeface="標楷體" pitchFamily="65"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linds(horizontal)">
                                      <p:cBhvr>
                                        <p:cTn id="26" dur="500"/>
                                        <p:tgtEl>
                                          <p:spTgt spid="13"/>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linds(horizontal)">
                                      <p:cBhvr>
                                        <p:cTn id="29" dur="500"/>
                                        <p:tgtEl>
                                          <p:spTgt spid="14"/>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blinds(horizontal)">
                                      <p:cBhvr>
                                        <p:cTn id="35" dur="500"/>
                                        <p:tgtEl>
                                          <p:spTgt spid="16"/>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blinds(horizontal)">
                                      <p:cBhvr>
                                        <p:cTn id="38" dur="500"/>
                                        <p:tgtEl>
                                          <p:spTgt spid="17"/>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blinds(horizontal)">
                                      <p:cBhvr>
                                        <p:cTn id="41" dur="5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9">
                                            <p:txEl>
                                              <p:pRg st="0" end="0"/>
                                            </p:txEl>
                                          </p:spTgt>
                                        </p:tgtEl>
                                        <p:attrNameLst>
                                          <p:attrName>style.visibility</p:attrName>
                                        </p:attrNameLst>
                                      </p:cBhvr>
                                      <p:to>
                                        <p:strVal val="visible"/>
                                      </p:to>
                                    </p:set>
                                    <p:animEffect transition="in" filter="blinds(horizontal)">
                                      <p:cBhvr>
                                        <p:cTn id="46" dur="500"/>
                                        <p:tgtEl>
                                          <p:spTgt spid="19">
                                            <p:txEl>
                                              <p:pRg st="0" end="0"/>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19">
                                            <p:txEl>
                                              <p:pRg st="1" end="1"/>
                                            </p:txEl>
                                          </p:spTgt>
                                        </p:tgtEl>
                                        <p:attrNameLst>
                                          <p:attrName>style.visibility</p:attrName>
                                        </p:attrNameLst>
                                      </p:cBhvr>
                                      <p:to>
                                        <p:strVal val="visible"/>
                                      </p:to>
                                    </p:set>
                                    <p:animEffect transition="in" filter="blinds(horizontal)">
                                      <p:cBhvr>
                                        <p:cTn id="49"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3" grpId="0" animBg="1"/>
      <p:bldP spid="14" grpId="0"/>
      <p:bldP spid="15" grpId="0" animBg="1"/>
      <p:bldP spid="16" grpId="0" animBg="1"/>
      <p:bldP spid="17" grpId="0" animBg="1"/>
      <p:bldP spid="18" grpId="0"/>
    </p:bldLst>
  </p:timing>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eaLnBrk="1" fontAlgn="auto" hangingPunct="1">
              <a:spcAft>
                <a:spcPts val="0"/>
              </a:spcAft>
              <a:defRPr/>
            </a:pPr>
            <a:r>
              <a:rPr lang="zh-TW" altLang="en-US" dirty="0" smtClean="0">
                <a:latin typeface="標楷體" pitchFamily="65" charset="-120"/>
                <a:ea typeface="標楷體" pitchFamily="65" charset="-120"/>
              </a:rPr>
              <a:t>第三節 研究限制</a:t>
            </a:r>
            <a:endParaRPr lang="en-US" altLang="zh-TW" dirty="0" smtClean="0">
              <a:latin typeface="標楷體" pitchFamily="65" charset="-120"/>
              <a:ea typeface="標楷體" pitchFamily="65" charset="-120"/>
            </a:endParaRPr>
          </a:p>
        </p:txBody>
      </p:sp>
      <p:sp>
        <p:nvSpPr>
          <p:cNvPr id="5" name="Espace réservé du contenu 2"/>
          <p:cNvSpPr>
            <a:spLocks noGrp="1"/>
          </p:cNvSpPr>
          <p:nvPr>
            <p:ph idx="1"/>
          </p:nvPr>
        </p:nvSpPr>
        <p:spPr>
          <a:xfrm>
            <a:off x="457200" y="1831975"/>
            <a:ext cx="8229600" cy="4525963"/>
          </a:xfrm>
        </p:spPr>
        <p:txBody>
          <a:bodyPr rtlCol="0">
            <a:normAutofit/>
          </a:bodyPr>
          <a:lstStyle/>
          <a:p>
            <a:pPr lvl="0"/>
            <a:r>
              <a:rPr lang="zh-TW" altLang="en-US" sz="2800" dirty="0" smtClean="0">
                <a:latin typeface="標楷體" pitchFamily="65" charset="-120"/>
                <a:ea typeface="標楷體" pitchFamily="65" charset="-120"/>
              </a:rPr>
              <a:t>本研究使用的技術指標只有</a:t>
            </a:r>
            <a:r>
              <a:rPr lang="en-US" sz="2800" dirty="0" smtClean="0">
                <a:latin typeface="標楷體" pitchFamily="65" charset="-120"/>
                <a:ea typeface="標楷體" pitchFamily="65" charset="-120"/>
              </a:rPr>
              <a:t>6</a:t>
            </a:r>
            <a:r>
              <a:rPr lang="zh-TW" altLang="en-US" sz="2800" dirty="0" smtClean="0">
                <a:latin typeface="標楷體" pitchFamily="65" charset="-120"/>
                <a:ea typeface="標楷體" pitchFamily="65" charset="-120"/>
              </a:rPr>
              <a:t>個，或許在文獻探討時有漏網之魚，可能有其他技術指標在台指期貨市場中也有顯著的表現。</a:t>
            </a:r>
            <a:endParaRPr lang="en-US" altLang="zh-TW" sz="2800" dirty="0" smtClean="0">
              <a:latin typeface="標楷體" pitchFamily="65" charset="-120"/>
              <a:ea typeface="標楷體" pitchFamily="65" charset="-120"/>
            </a:endParaRPr>
          </a:p>
          <a:p>
            <a:pPr lvl="0"/>
            <a:endParaRPr lang="zh-TW" altLang="en-US" sz="2800" dirty="0" smtClean="0">
              <a:latin typeface="標楷體" pitchFamily="65" charset="-120"/>
              <a:ea typeface="標楷體" pitchFamily="65" charset="-120"/>
            </a:endParaRPr>
          </a:p>
          <a:p>
            <a:pPr lvl="0"/>
            <a:r>
              <a:rPr lang="zh-TW" altLang="en-US" sz="2800" dirty="0" smtClean="0">
                <a:latin typeface="標楷體" pitchFamily="65" charset="-120"/>
                <a:ea typeface="標楷體" pitchFamily="65" charset="-120"/>
              </a:rPr>
              <a:t>本研究一些實驗的假設，例如</a:t>
            </a:r>
            <a:r>
              <a:rPr lang="en-US" sz="2800" dirty="0" smtClean="0">
                <a:latin typeface="標楷體" pitchFamily="65" charset="-120"/>
                <a:ea typeface="標楷體" pitchFamily="65" charset="-120"/>
              </a:rPr>
              <a:t>K</a:t>
            </a:r>
            <a:r>
              <a:rPr lang="zh-TW" altLang="en-US" sz="2800" dirty="0" smtClean="0">
                <a:latin typeface="標楷體" pitchFamily="65" charset="-120"/>
                <a:ea typeface="標楷體" pitchFamily="65" charset="-120"/>
              </a:rPr>
              <a:t>棒設定為</a:t>
            </a:r>
            <a:r>
              <a:rPr lang="en-US" sz="2800" dirty="0" smtClean="0">
                <a:latin typeface="標楷體" pitchFamily="65" charset="-120"/>
                <a:ea typeface="標楷體" pitchFamily="65" charset="-120"/>
              </a:rPr>
              <a:t>15</a:t>
            </a:r>
            <a:r>
              <a:rPr lang="zh-TW" altLang="en-US" sz="2800" dirty="0" smtClean="0">
                <a:latin typeface="標楷體" pitchFamily="65" charset="-120"/>
                <a:ea typeface="標楷體" pitchFamily="65" charset="-120"/>
              </a:rPr>
              <a:t>分鐘、資金配置口數最多</a:t>
            </a:r>
            <a:r>
              <a:rPr lang="en-US" sz="2800" dirty="0" smtClean="0">
                <a:latin typeface="標楷體" pitchFamily="65" charset="-120"/>
                <a:ea typeface="標楷體" pitchFamily="65" charset="-120"/>
              </a:rPr>
              <a:t>15</a:t>
            </a:r>
            <a:r>
              <a:rPr lang="zh-TW" altLang="en-US" sz="2800" dirty="0" smtClean="0">
                <a:latin typeface="標楷體" pitchFamily="65" charset="-120"/>
                <a:ea typeface="標楷體" pitchFamily="65" charset="-120"/>
              </a:rPr>
              <a:t>口。可能不符合現實投資設定。</a:t>
            </a:r>
            <a:endParaRPr lang="zh-TW" altLang="en-US" sz="2800" dirty="0">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771556" y="274638"/>
            <a:ext cx="8229600" cy="1143000"/>
          </a:xfrm>
        </p:spPr>
        <p:txBody>
          <a:bodyPr rtlCol="0">
            <a:normAutofit/>
          </a:bodyPr>
          <a:lstStyle/>
          <a:p>
            <a:pPr eaLnBrk="1" fontAlgn="auto" hangingPunct="1">
              <a:spcAft>
                <a:spcPts val="0"/>
              </a:spcAft>
              <a:defRPr/>
            </a:pPr>
            <a:r>
              <a:rPr lang="zh-TW" altLang="en-US" dirty="0" smtClean="0">
                <a:latin typeface="標楷體" pitchFamily="65" charset="-120"/>
                <a:ea typeface="標楷體" pitchFamily="65" charset="-120"/>
              </a:rPr>
              <a:t>第四節 未來研究與建議</a:t>
            </a:r>
            <a:endParaRPr lang="en-US" altLang="zh-TW" dirty="0" smtClean="0">
              <a:latin typeface="標楷體" pitchFamily="65" charset="-120"/>
              <a:ea typeface="標楷體" pitchFamily="65" charset="-120"/>
            </a:endParaRPr>
          </a:p>
        </p:txBody>
      </p:sp>
      <p:sp>
        <p:nvSpPr>
          <p:cNvPr id="5" name="Espace réservé du contenu 2"/>
          <p:cNvSpPr>
            <a:spLocks noGrp="1"/>
          </p:cNvSpPr>
          <p:nvPr>
            <p:ph idx="1"/>
          </p:nvPr>
        </p:nvSpPr>
        <p:spPr>
          <a:xfrm>
            <a:off x="457200" y="1831975"/>
            <a:ext cx="8229600" cy="4525963"/>
          </a:xfrm>
        </p:spPr>
        <p:txBody>
          <a:bodyPr rtlCol="0">
            <a:normAutofit/>
          </a:bodyPr>
          <a:lstStyle/>
          <a:p>
            <a:pPr lvl="0"/>
            <a:r>
              <a:rPr lang="zh-TW" altLang="en-US" sz="2800" dirty="0" smtClean="0">
                <a:latin typeface="標楷體" pitchFamily="65" charset="-120"/>
                <a:ea typeface="標楷體" pitchFamily="65" charset="-120"/>
              </a:rPr>
              <a:t>未來可以再納入其他演算法，據以增加模型的準確性與穩定性。例如：使用組合最佳化演算法</a:t>
            </a:r>
            <a:r>
              <a:rPr lang="en-US" sz="2800" dirty="0" smtClean="0">
                <a:latin typeface="標楷體" pitchFamily="65" charset="-120"/>
                <a:ea typeface="標楷體" pitchFamily="65" charset="-120"/>
              </a:rPr>
              <a:t>(</a:t>
            </a:r>
            <a:r>
              <a:rPr lang="zh-TW" altLang="en-US" sz="2800" dirty="0" smtClean="0">
                <a:latin typeface="標楷體" pitchFamily="65" charset="-120"/>
                <a:ea typeface="標楷體" pitchFamily="65" charset="-120"/>
              </a:rPr>
              <a:t>如：</a:t>
            </a:r>
            <a:r>
              <a:rPr lang="en-US" sz="2800" dirty="0" smtClean="0">
                <a:latin typeface="標楷體" pitchFamily="65" charset="-120"/>
                <a:ea typeface="標楷體" pitchFamily="65" charset="-120"/>
              </a:rPr>
              <a:t>PSO)</a:t>
            </a:r>
            <a:r>
              <a:rPr lang="zh-TW" altLang="en-US" sz="2800" dirty="0" smtClean="0">
                <a:latin typeface="標楷體" pitchFamily="65" charset="-120"/>
                <a:ea typeface="標楷體" pitchFamily="65" charset="-120"/>
              </a:rPr>
              <a:t>，來決定其他演算法的最佳參數設定。</a:t>
            </a:r>
            <a:endParaRPr lang="en-US" altLang="zh-TW" sz="2800" dirty="0" smtClean="0">
              <a:latin typeface="標楷體" pitchFamily="65" charset="-120"/>
              <a:ea typeface="標楷體" pitchFamily="65" charset="-120"/>
            </a:endParaRPr>
          </a:p>
          <a:p>
            <a:pPr lvl="0"/>
            <a:endParaRPr lang="zh-TW" altLang="en-US" sz="2800" dirty="0" smtClean="0">
              <a:latin typeface="標楷體" pitchFamily="65" charset="-120"/>
              <a:ea typeface="標楷體" pitchFamily="65" charset="-120"/>
            </a:endParaRPr>
          </a:p>
          <a:p>
            <a:pPr lvl="0"/>
            <a:r>
              <a:rPr lang="zh-TW" altLang="en-US" sz="2800" dirty="0" smtClean="0">
                <a:latin typeface="標楷體" pitchFamily="65" charset="-120"/>
                <a:ea typeface="標楷體" pitchFamily="65" charset="-120"/>
              </a:rPr>
              <a:t>可以選擇其他類型的投資標的，例如：股票或選擇權。來驗證本研究提出方法之有效性。</a:t>
            </a:r>
            <a:endParaRPr lang="zh-TW" altLang="en-US" sz="2800" dirty="0">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928942"/>
            <a:ext cx="8229600" cy="1143000"/>
          </a:xfrm>
        </p:spPr>
        <p:txBody>
          <a:bodyPr rtlCol="0">
            <a:normAutofit/>
          </a:bodyPr>
          <a:lstStyle/>
          <a:p>
            <a:pPr eaLnBrk="1" fontAlgn="auto" hangingPunct="1">
              <a:spcAft>
                <a:spcPts val="0"/>
              </a:spcAft>
              <a:defRPr/>
            </a:pPr>
            <a:r>
              <a:rPr lang="zh-TW" altLang="en-US" dirty="0" smtClean="0">
                <a:latin typeface="標楷體" pitchFamily="65" charset="-120"/>
                <a:ea typeface="標楷體" pitchFamily="65" charset="-120"/>
              </a:rPr>
              <a:t>感謝大家的聆聽</a:t>
            </a:r>
            <a:r>
              <a:rPr lang="en-US" altLang="zh-TW" dirty="0" smtClean="0">
                <a:latin typeface="標楷體" pitchFamily="65" charset="-120"/>
                <a:ea typeface="標楷體" pitchFamily="65" charset="-120"/>
              </a:rPr>
              <a:t>~!</a:t>
            </a:r>
            <a:endParaRPr lang="fr-CA" dirty="0" smtClean="0">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831975"/>
            <a:ext cx="8229600" cy="4525963"/>
          </a:xfrm>
        </p:spPr>
        <p:txBody>
          <a:bodyPr rtlCol="0">
            <a:normAutofit/>
          </a:bodyPr>
          <a:lstStyle/>
          <a:p>
            <a:pPr eaLnBrk="1" fontAlgn="auto" hangingPunct="1">
              <a:spcAft>
                <a:spcPts val="0"/>
              </a:spcAft>
              <a:buFont typeface="Arial" pitchFamily="34" charset="0"/>
              <a:buChar char="•"/>
              <a:defRPr/>
            </a:pPr>
            <a:r>
              <a:rPr lang="zh-TW" altLang="en-US" b="1" dirty="0" smtClean="0">
                <a:latin typeface="標楷體" pitchFamily="65" charset="-120"/>
                <a:ea typeface="標楷體" pitchFamily="65" charset="-120"/>
              </a:rPr>
              <a:t>問題一：</a:t>
            </a:r>
            <a:r>
              <a:rPr lang="zh-TW" altLang="en-US" dirty="0" smtClean="0">
                <a:latin typeface="標楷體" pitchFamily="65" charset="-120"/>
                <a:ea typeface="標楷體" pitchFamily="65" charset="-120"/>
              </a:rPr>
              <a:t>混合式演算法興起，透過結合多個演算法，提升解決問題的能力。</a:t>
            </a:r>
            <a:endParaRPr lang="en-US" altLang="zh-TW" dirty="0" smtClean="0">
              <a:latin typeface="標楷體" pitchFamily="65" charset="-120"/>
              <a:ea typeface="標楷體" pitchFamily="65" charset="-120"/>
            </a:endParaRPr>
          </a:p>
          <a:p>
            <a:pPr eaLnBrk="1" fontAlgn="auto" hangingPunct="1">
              <a:spcAft>
                <a:spcPts val="0"/>
              </a:spcAft>
              <a:buFont typeface="Arial" pitchFamily="34" charset="0"/>
              <a:buChar char="•"/>
              <a:defRPr/>
            </a:pPr>
            <a:r>
              <a:rPr lang="zh-TW" altLang="en-US" b="1" dirty="0" smtClean="0">
                <a:latin typeface="標楷體" pitchFamily="65" charset="-120"/>
                <a:ea typeface="標楷體" pitchFamily="65" charset="-120"/>
              </a:rPr>
              <a:t>目的一：</a:t>
            </a:r>
            <a:r>
              <a:rPr lang="zh-TW" altLang="en-US" dirty="0" smtClean="0">
                <a:latin typeface="標楷體" pitchFamily="65" charset="-120"/>
                <a:ea typeface="標楷體" pitchFamily="65" charset="-120"/>
              </a:rPr>
              <a:t>本研究試圖結合</a:t>
            </a:r>
            <a:r>
              <a:rPr lang="zh-TW" altLang="en-US" dirty="0" smtClean="0">
                <a:solidFill>
                  <a:srgbClr val="FF0000"/>
                </a:solidFill>
                <a:latin typeface="標楷體" pitchFamily="65" charset="-120"/>
                <a:ea typeface="標楷體" pitchFamily="65" charset="-120"/>
              </a:rPr>
              <a:t>基因表達規劃法</a:t>
            </a:r>
            <a:r>
              <a:rPr lang="zh-TW" altLang="en-US" dirty="0" smtClean="0">
                <a:latin typeface="標楷體" pitchFamily="65" charset="-120"/>
                <a:ea typeface="標楷體" pitchFamily="65" charset="-120"/>
              </a:rPr>
              <a:t>和</a:t>
            </a:r>
            <a:r>
              <a:rPr lang="zh-TW" altLang="en-US" dirty="0" smtClean="0">
                <a:solidFill>
                  <a:srgbClr val="FF0000"/>
                </a:solidFill>
                <a:latin typeface="標楷體" pitchFamily="65" charset="-120"/>
                <a:ea typeface="標楷體" pitchFamily="65" charset="-120"/>
              </a:rPr>
              <a:t>模糊理論</a:t>
            </a:r>
            <a:r>
              <a:rPr lang="zh-TW" altLang="en-US" dirty="0" smtClean="0">
                <a:latin typeface="標楷體" pitchFamily="65" charset="-120"/>
                <a:ea typeface="標楷體" pitchFamily="65" charset="-120"/>
              </a:rPr>
              <a:t>，以期望在台指期貨市場中獲得更佳的獲利。</a:t>
            </a:r>
            <a:endParaRPr lang="en-US" altLang="zh-TW" dirty="0" smtClean="0">
              <a:latin typeface="標楷體" pitchFamily="65" charset="-120"/>
              <a:ea typeface="標楷體" pitchFamily="65" charset="-120"/>
            </a:endParaRPr>
          </a:p>
          <a:p>
            <a:pPr eaLnBrk="1" fontAlgn="auto" hangingPunct="1">
              <a:spcAft>
                <a:spcPts val="0"/>
              </a:spcAft>
              <a:buFont typeface="Arial" pitchFamily="34" charset="0"/>
              <a:buChar char="•"/>
              <a:defRPr/>
            </a:pPr>
            <a:endParaRPr lang="fr-CA" dirty="0" smtClean="0">
              <a:latin typeface="標楷體" pitchFamily="65" charset="-120"/>
              <a:ea typeface="標楷體" pitchFamily="65" charset="-120"/>
            </a:endParaRPr>
          </a:p>
        </p:txBody>
      </p:sp>
      <p:sp>
        <p:nvSpPr>
          <p:cNvPr id="4" name="Titre 1"/>
          <p:cNvSpPr>
            <a:spLocks noGrp="1"/>
          </p:cNvSpPr>
          <p:nvPr>
            <p:ph type="title"/>
          </p:nvPr>
        </p:nvSpPr>
        <p:spPr>
          <a:xfrm>
            <a:off x="457200" y="274638"/>
            <a:ext cx="8229600" cy="1143000"/>
          </a:xfrm>
        </p:spPr>
        <p:txBody>
          <a:bodyPr rtlCol="0">
            <a:normAutofit/>
          </a:bodyPr>
          <a:lstStyle/>
          <a:p>
            <a:pPr eaLnBrk="1" fontAlgn="auto" hangingPunct="1">
              <a:spcAft>
                <a:spcPts val="0"/>
              </a:spcAft>
              <a:defRPr/>
            </a:pPr>
            <a:r>
              <a:rPr lang="zh-TW" altLang="en-US" dirty="0" smtClean="0">
                <a:latin typeface="標楷體" pitchFamily="65" charset="-120"/>
                <a:ea typeface="標楷體" pitchFamily="65" charset="-120"/>
              </a:rPr>
              <a:t> 第二節 研究問題與目的</a:t>
            </a:r>
            <a:endParaRPr lang="fr-CA" dirty="0" smtClean="0">
              <a:latin typeface="標楷體" pitchFamily="65" charset="-120"/>
              <a:ea typeface="標楷體" pitchFamily="65" charset="-120"/>
            </a:endParaRPr>
          </a:p>
        </p:txBody>
      </p:sp>
      <p:sp>
        <p:nvSpPr>
          <p:cNvPr id="11" name="矩形 10"/>
          <p:cNvSpPr/>
          <p:nvPr/>
        </p:nvSpPr>
        <p:spPr>
          <a:xfrm>
            <a:off x="1643042" y="4595820"/>
            <a:ext cx="2428892" cy="20478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12" name="文字方塊 11"/>
          <p:cNvSpPr txBox="1"/>
          <p:nvPr/>
        </p:nvSpPr>
        <p:spPr>
          <a:xfrm>
            <a:off x="2079608" y="4643446"/>
            <a:ext cx="1536598" cy="400110"/>
          </a:xfrm>
          <a:prstGeom prst="rect">
            <a:avLst/>
          </a:prstGeom>
          <a:noFill/>
        </p:spPr>
        <p:txBody>
          <a:bodyPr wrap="square" rtlCol="0">
            <a:spAutoFit/>
          </a:bodyPr>
          <a:lstStyle/>
          <a:p>
            <a:r>
              <a:rPr lang="zh-TW" altLang="en-US" sz="2000" b="1" dirty="0" smtClean="0">
                <a:latin typeface="標楷體" pitchFamily="65" charset="-120"/>
                <a:ea typeface="標楷體" pitchFamily="65" charset="-120"/>
              </a:rPr>
              <a:t>混合式模型</a:t>
            </a:r>
            <a:endParaRPr lang="zh-TW" altLang="en-US" sz="2000" b="1" dirty="0">
              <a:latin typeface="標楷體" pitchFamily="65" charset="-120"/>
              <a:ea typeface="標楷體" pitchFamily="65" charset="-120"/>
            </a:endParaRPr>
          </a:p>
        </p:txBody>
      </p:sp>
      <p:sp>
        <p:nvSpPr>
          <p:cNvPr id="13" name="矩形 12"/>
          <p:cNvSpPr/>
          <p:nvPr/>
        </p:nvSpPr>
        <p:spPr>
          <a:xfrm>
            <a:off x="2033570" y="5214950"/>
            <a:ext cx="1643074" cy="50006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000" b="1" dirty="0" smtClean="0">
                <a:latin typeface="標楷體" pitchFamily="65" charset="-120"/>
                <a:ea typeface="標楷體" pitchFamily="65" charset="-120"/>
              </a:rPr>
              <a:t>GEP</a:t>
            </a:r>
          </a:p>
        </p:txBody>
      </p:sp>
      <p:sp>
        <p:nvSpPr>
          <p:cNvPr id="20" name="矩形 19"/>
          <p:cNvSpPr/>
          <p:nvPr/>
        </p:nvSpPr>
        <p:spPr>
          <a:xfrm>
            <a:off x="2033570" y="5929330"/>
            <a:ext cx="1643074" cy="50006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000" b="1" dirty="0" smtClean="0">
                <a:latin typeface="標楷體" pitchFamily="65" charset="-120"/>
                <a:ea typeface="標楷體" pitchFamily="65" charset="-120"/>
              </a:rPr>
              <a:t>Fuzzy</a:t>
            </a:r>
          </a:p>
        </p:txBody>
      </p:sp>
      <p:sp>
        <p:nvSpPr>
          <p:cNvPr id="21" name="向右箭號 20"/>
          <p:cNvSpPr/>
          <p:nvPr/>
        </p:nvSpPr>
        <p:spPr>
          <a:xfrm>
            <a:off x="4643438" y="5286388"/>
            <a:ext cx="642942" cy="642942"/>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2" name="矩形 21"/>
          <p:cNvSpPr/>
          <p:nvPr/>
        </p:nvSpPr>
        <p:spPr>
          <a:xfrm>
            <a:off x="5715008" y="5286388"/>
            <a:ext cx="1785950" cy="6429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2000" dirty="0" smtClean="0">
                <a:latin typeface="標楷體" pitchFamily="65" charset="-120"/>
                <a:ea typeface="標楷體" pitchFamily="65" charset="-120"/>
              </a:rPr>
              <a:t>提升獲利能力</a:t>
            </a:r>
            <a:endParaRPr lang="zh-TW" altLang="en-US" sz="2000" dirty="0">
              <a:latin typeface="標楷體" pitchFamily="65" charset="-120"/>
              <a:ea typeface="標楷體" pitchFamily="65"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linds(horizontal)">
                                      <p:cBhvr>
                                        <p:cTn id="21" dur="500"/>
                                        <p:tgtEl>
                                          <p:spTgt spid="1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linds(horizontal)">
                                      <p:cBhvr>
                                        <p:cTn id="24" dur="500"/>
                                        <p:tgtEl>
                                          <p:spTgt spid="2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linds(horizontal)">
                                      <p:cBhvr>
                                        <p:cTn id="27" dur="500"/>
                                        <p:tgtEl>
                                          <p:spTgt spid="21"/>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blinds(horizontal)">
                                      <p:cBhvr>
                                        <p:cTn id="3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20" grpId="0" animBg="1"/>
      <p:bldP spid="21" grpId="0" animBg="1"/>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831975"/>
            <a:ext cx="8229600" cy="2317105"/>
          </a:xfrm>
        </p:spPr>
        <p:txBody>
          <a:bodyPr rtlCol="0">
            <a:normAutofit/>
          </a:bodyPr>
          <a:lstStyle/>
          <a:p>
            <a:pPr eaLnBrk="1" fontAlgn="auto" hangingPunct="1">
              <a:spcAft>
                <a:spcPts val="0"/>
              </a:spcAft>
              <a:buFont typeface="Arial" pitchFamily="34" charset="0"/>
              <a:buChar char="•"/>
              <a:defRPr/>
            </a:pPr>
            <a:r>
              <a:rPr lang="zh-TW" altLang="en-US" b="1" dirty="0" smtClean="0">
                <a:latin typeface="標楷體" pitchFamily="65" charset="-120"/>
                <a:ea typeface="標楷體" pitchFamily="65" charset="-120"/>
              </a:rPr>
              <a:t>問題二：</a:t>
            </a:r>
            <a:r>
              <a:rPr lang="zh-TW" altLang="en-US" kern="100" dirty="0" smtClean="0">
                <a:latin typeface="標楷體"/>
                <a:ea typeface="標楷體"/>
              </a:rPr>
              <a:t>固定天期指標容易造成指標鈍化，失去判斷趨勢的參考價值。</a:t>
            </a:r>
            <a:endParaRPr lang="en-US" altLang="zh-TW" kern="100" dirty="0" smtClean="0">
              <a:latin typeface="標楷體"/>
              <a:ea typeface="標楷體"/>
            </a:endParaRPr>
          </a:p>
          <a:p>
            <a:pPr eaLnBrk="1" fontAlgn="auto" hangingPunct="1">
              <a:spcAft>
                <a:spcPts val="0"/>
              </a:spcAft>
              <a:buFont typeface="Arial" pitchFamily="34" charset="0"/>
              <a:buChar char="•"/>
              <a:defRPr/>
            </a:pPr>
            <a:r>
              <a:rPr lang="zh-TW" altLang="en-US" b="1" dirty="0" smtClean="0">
                <a:latin typeface="標楷體" pitchFamily="65" charset="-120"/>
                <a:ea typeface="標楷體" pitchFamily="65" charset="-120"/>
              </a:rPr>
              <a:t>目的二：</a:t>
            </a:r>
            <a:r>
              <a:rPr lang="zh-TW" altLang="en-US" dirty="0" smtClean="0">
                <a:latin typeface="標楷體" pitchFamily="65" charset="-120"/>
                <a:ea typeface="標楷體" pitchFamily="65" charset="-120"/>
              </a:rPr>
              <a:t>期望藉由動態天期指標增加指標多樣性，避免指標鈍化。</a:t>
            </a:r>
            <a:endParaRPr lang="fr-CA" dirty="0" smtClean="0">
              <a:latin typeface="標楷體" pitchFamily="65" charset="-120"/>
              <a:ea typeface="標楷體" pitchFamily="65" charset="-120"/>
            </a:endParaRPr>
          </a:p>
          <a:p>
            <a:pPr eaLnBrk="1" fontAlgn="auto" hangingPunct="1">
              <a:spcAft>
                <a:spcPts val="0"/>
              </a:spcAft>
              <a:buFont typeface="Arial" pitchFamily="34" charset="0"/>
              <a:buChar char="•"/>
              <a:defRPr/>
            </a:pPr>
            <a:endParaRPr lang="en-US" altLang="zh-TW" dirty="0" smtClean="0">
              <a:latin typeface="標楷體" pitchFamily="65" charset="-120"/>
              <a:ea typeface="標楷體" pitchFamily="65" charset="-120"/>
            </a:endParaRPr>
          </a:p>
          <a:p>
            <a:pPr eaLnBrk="1" fontAlgn="auto" hangingPunct="1">
              <a:spcAft>
                <a:spcPts val="0"/>
              </a:spcAft>
              <a:buFont typeface="Arial" pitchFamily="34" charset="0"/>
              <a:buChar char="•"/>
              <a:defRPr/>
            </a:pPr>
            <a:endParaRPr lang="en-US" dirty="0" smtClean="0">
              <a:latin typeface="標楷體" pitchFamily="65" charset="-120"/>
              <a:ea typeface="標楷體" pitchFamily="65" charset="-120"/>
            </a:endParaRPr>
          </a:p>
          <a:p>
            <a:pPr eaLnBrk="1" fontAlgn="auto" hangingPunct="1">
              <a:spcAft>
                <a:spcPts val="0"/>
              </a:spcAft>
              <a:buFont typeface="Arial" pitchFamily="34" charset="0"/>
              <a:buChar char="•"/>
              <a:defRPr/>
            </a:pPr>
            <a:endParaRPr lang="en-US" dirty="0" smtClean="0">
              <a:latin typeface="標楷體" pitchFamily="65" charset="-120"/>
              <a:ea typeface="標楷體" pitchFamily="65" charset="-120"/>
            </a:endParaRPr>
          </a:p>
          <a:p>
            <a:pPr eaLnBrk="1" fontAlgn="auto" hangingPunct="1">
              <a:spcAft>
                <a:spcPts val="0"/>
              </a:spcAft>
              <a:buFont typeface="Arial" pitchFamily="34" charset="0"/>
              <a:buChar char="•"/>
              <a:defRPr/>
            </a:pPr>
            <a:endParaRPr lang="en-US" dirty="0" smtClean="0">
              <a:latin typeface="標楷體" pitchFamily="65" charset="-120"/>
              <a:ea typeface="標楷體" pitchFamily="65" charset="-120"/>
            </a:endParaRPr>
          </a:p>
          <a:p>
            <a:pPr eaLnBrk="1" fontAlgn="auto" hangingPunct="1">
              <a:spcAft>
                <a:spcPts val="0"/>
              </a:spcAft>
              <a:buFont typeface="Arial" pitchFamily="34" charset="0"/>
              <a:buChar char="•"/>
              <a:defRPr/>
            </a:pPr>
            <a:endParaRPr lang="en-US" dirty="0" smtClean="0">
              <a:latin typeface="標楷體" pitchFamily="65" charset="-120"/>
              <a:ea typeface="標楷體" pitchFamily="65" charset="-120"/>
            </a:endParaRPr>
          </a:p>
        </p:txBody>
      </p:sp>
      <p:sp>
        <p:nvSpPr>
          <p:cNvPr id="4" name="Titre 1"/>
          <p:cNvSpPr>
            <a:spLocks noGrp="1"/>
          </p:cNvSpPr>
          <p:nvPr>
            <p:ph type="title"/>
          </p:nvPr>
        </p:nvSpPr>
        <p:spPr>
          <a:xfrm>
            <a:off x="457200" y="274638"/>
            <a:ext cx="8229600" cy="1143000"/>
          </a:xfrm>
        </p:spPr>
        <p:txBody>
          <a:bodyPr rtlCol="0">
            <a:normAutofit/>
          </a:bodyPr>
          <a:lstStyle/>
          <a:p>
            <a:pPr eaLnBrk="1" fontAlgn="auto" hangingPunct="1">
              <a:spcAft>
                <a:spcPts val="0"/>
              </a:spcAft>
              <a:defRPr/>
            </a:pPr>
            <a:r>
              <a:rPr lang="zh-TW" altLang="en-US" dirty="0" smtClean="0">
                <a:latin typeface="標楷體" pitchFamily="65" charset="-120"/>
                <a:ea typeface="標楷體" pitchFamily="65" charset="-120"/>
              </a:rPr>
              <a:t> 第二節 研究問題與目的</a:t>
            </a:r>
            <a:endParaRPr lang="fr-CA" dirty="0" smtClean="0">
              <a:latin typeface="標楷體" pitchFamily="65" charset="-120"/>
              <a:ea typeface="標楷體" pitchFamily="65" charset="-120"/>
            </a:endParaRPr>
          </a:p>
        </p:txBody>
      </p:sp>
      <p:grpSp>
        <p:nvGrpSpPr>
          <p:cNvPr id="5" name="群組 4"/>
          <p:cNvGrpSpPr/>
          <p:nvPr/>
        </p:nvGrpSpPr>
        <p:grpSpPr>
          <a:xfrm>
            <a:off x="1065834" y="4293096"/>
            <a:ext cx="3357586" cy="2357454"/>
            <a:chOff x="5548966" y="2178835"/>
            <a:chExt cx="3357586" cy="2357454"/>
          </a:xfrm>
        </p:grpSpPr>
        <p:sp>
          <p:nvSpPr>
            <p:cNvPr id="6" name="矩形 5"/>
            <p:cNvSpPr/>
            <p:nvPr/>
          </p:nvSpPr>
          <p:spPr>
            <a:xfrm>
              <a:off x="5548966" y="2178835"/>
              <a:ext cx="3357586" cy="235745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7" name="橢圓 6"/>
            <p:cNvSpPr/>
            <p:nvPr/>
          </p:nvSpPr>
          <p:spPr>
            <a:xfrm>
              <a:off x="6038776" y="2903475"/>
              <a:ext cx="1000132" cy="57150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b="1" dirty="0" smtClean="0">
                  <a:latin typeface="標楷體" pitchFamily="65" charset="-120"/>
                  <a:ea typeface="標楷體" pitchFamily="65" charset="-120"/>
                </a:rPr>
                <a:t>5</a:t>
              </a:r>
              <a:r>
                <a:rPr lang="zh-TW" altLang="en-US" b="1" dirty="0" smtClean="0">
                  <a:latin typeface="標楷體" pitchFamily="65" charset="-120"/>
                  <a:ea typeface="標楷體" pitchFamily="65" charset="-120"/>
                </a:rPr>
                <a:t>日</a:t>
              </a:r>
              <a:endParaRPr lang="zh-TW" altLang="en-US" b="1" dirty="0">
                <a:latin typeface="標楷體" pitchFamily="65" charset="-120"/>
                <a:ea typeface="標楷體" pitchFamily="65" charset="-120"/>
              </a:endParaRPr>
            </a:p>
          </p:txBody>
        </p:sp>
        <p:sp>
          <p:nvSpPr>
            <p:cNvPr id="8" name="橢圓 7"/>
            <p:cNvSpPr/>
            <p:nvPr/>
          </p:nvSpPr>
          <p:spPr>
            <a:xfrm>
              <a:off x="7326940" y="3618995"/>
              <a:ext cx="1250165" cy="71438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b="1" dirty="0" smtClean="0">
                  <a:latin typeface="標楷體" pitchFamily="65" charset="-120"/>
                  <a:ea typeface="標楷體" pitchFamily="65" charset="-120"/>
                </a:rPr>
                <a:t>20</a:t>
              </a:r>
              <a:r>
                <a:rPr lang="zh-TW" altLang="en-US" b="1" dirty="0" smtClean="0">
                  <a:latin typeface="標楷體" pitchFamily="65" charset="-120"/>
                  <a:ea typeface="標楷體" pitchFamily="65" charset="-120"/>
                </a:rPr>
                <a:t>日</a:t>
              </a:r>
              <a:endParaRPr lang="zh-TW" altLang="en-US" b="1" dirty="0">
                <a:latin typeface="標楷體" pitchFamily="65" charset="-120"/>
                <a:ea typeface="標楷體" pitchFamily="65" charset="-120"/>
              </a:endParaRPr>
            </a:p>
          </p:txBody>
        </p:sp>
        <p:sp>
          <p:nvSpPr>
            <p:cNvPr id="9" name="橢圓 8"/>
            <p:cNvSpPr/>
            <p:nvPr/>
          </p:nvSpPr>
          <p:spPr>
            <a:xfrm>
              <a:off x="7398948" y="2831467"/>
              <a:ext cx="1000131" cy="57150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b="1" dirty="0" smtClean="0">
                  <a:latin typeface="標楷體" pitchFamily="65" charset="-120"/>
                  <a:ea typeface="標楷體" pitchFamily="65" charset="-120"/>
                </a:rPr>
                <a:t>10</a:t>
              </a:r>
              <a:r>
                <a:rPr lang="zh-TW" altLang="en-US" b="1" dirty="0" smtClean="0">
                  <a:latin typeface="標楷體" pitchFamily="65" charset="-120"/>
                  <a:ea typeface="標楷體" pitchFamily="65" charset="-120"/>
                </a:rPr>
                <a:t>日</a:t>
              </a:r>
              <a:endParaRPr lang="zh-TW" altLang="en-US" b="1" dirty="0">
                <a:latin typeface="標楷體" pitchFamily="65" charset="-120"/>
                <a:ea typeface="標楷體" pitchFamily="65" charset="-120"/>
              </a:endParaRPr>
            </a:p>
          </p:txBody>
        </p:sp>
        <p:sp>
          <p:nvSpPr>
            <p:cNvPr id="11" name="橢圓 10"/>
            <p:cNvSpPr/>
            <p:nvPr/>
          </p:nvSpPr>
          <p:spPr>
            <a:xfrm>
              <a:off x="5814772" y="3696133"/>
              <a:ext cx="1125147" cy="64294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b="1" dirty="0" smtClean="0">
                  <a:latin typeface="標楷體" pitchFamily="65" charset="-120"/>
                  <a:ea typeface="標楷體" pitchFamily="65" charset="-120"/>
                </a:rPr>
                <a:t>15</a:t>
              </a:r>
              <a:r>
                <a:rPr lang="zh-TW" altLang="en-US" b="1" dirty="0" smtClean="0">
                  <a:latin typeface="標楷體" pitchFamily="65" charset="-120"/>
                  <a:ea typeface="標楷體" pitchFamily="65" charset="-120"/>
                </a:rPr>
                <a:t>日</a:t>
              </a:r>
              <a:endParaRPr lang="zh-TW" altLang="en-US" b="1" dirty="0">
                <a:latin typeface="標楷體" pitchFamily="65" charset="-120"/>
                <a:ea typeface="標楷體" pitchFamily="65" charset="-120"/>
              </a:endParaRPr>
            </a:p>
          </p:txBody>
        </p:sp>
      </p:grpSp>
      <p:sp>
        <p:nvSpPr>
          <p:cNvPr id="2" name="文字方塊 1"/>
          <p:cNvSpPr txBox="1"/>
          <p:nvPr/>
        </p:nvSpPr>
        <p:spPr>
          <a:xfrm>
            <a:off x="2055710" y="4318496"/>
            <a:ext cx="1415772" cy="461665"/>
          </a:xfrm>
          <a:prstGeom prst="rect">
            <a:avLst/>
          </a:prstGeom>
          <a:noFill/>
        </p:spPr>
        <p:txBody>
          <a:bodyPr wrap="none" rtlCol="0">
            <a:spAutoFit/>
          </a:bodyPr>
          <a:lstStyle/>
          <a:p>
            <a:r>
              <a:rPr lang="zh-TW" altLang="en-US" sz="2400" b="1" dirty="0" smtClean="0">
                <a:solidFill>
                  <a:srgbClr val="C00000"/>
                </a:solidFill>
                <a:latin typeface="標楷體" panose="03000509000000000000" pitchFamily="65" charset="-120"/>
                <a:ea typeface="標楷體" panose="03000509000000000000" pitchFamily="65" charset="-120"/>
              </a:rPr>
              <a:t>固定天期</a:t>
            </a:r>
            <a:endParaRPr lang="zh-TW" altLang="en-US" sz="2400" b="1" dirty="0">
              <a:solidFill>
                <a:srgbClr val="C00000"/>
              </a:solidFill>
              <a:latin typeface="標楷體" panose="03000509000000000000" pitchFamily="65" charset="-120"/>
              <a:ea typeface="標楷體" panose="03000509000000000000" pitchFamily="65" charset="-120"/>
            </a:endParaRPr>
          </a:p>
        </p:txBody>
      </p:sp>
      <p:grpSp>
        <p:nvGrpSpPr>
          <p:cNvPr id="12" name="群組 11"/>
          <p:cNvGrpSpPr/>
          <p:nvPr/>
        </p:nvGrpSpPr>
        <p:grpSpPr>
          <a:xfrm>
            <a:off x="4932040" y="4293096"/>
            <a:ext cx="3357586" cy="2357454"/>
            <a:chOff x="5548966" y="2178835"/>
            <a:chExt cx="3357586" cy="2357454"/>
          </a:xfrm>
        </p:grpSpPr>
        <p:sp>
          <p:nvSpPr>
            <p:cNvPr id="13" name="矩形 12"/>
            <p:cNvSpPr/>
            <p:nvPr/>
          </p:nvSpPr>
          <p:spPr>
            <a:xfrm>
              <a:off x="5548966" y="2178835"/>
              <a:ext cx="3357586" cy="235745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4" name="橢圓 13"/>
            <p:cNvSpPr/>
            <p:nvPr/>
          </p:nvSpPr>
          <p:spPr>
            <a:xfrm>
              <a:off x="5764990" y="3312955"/>
              <a:ext cx="1000132" cy="57150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b="1" dirty="0">
                  <a:latin typeface="標楷體" pitchFamily="65" charset="-120"/>
                  <a:ea typeface="標楷體" pitchFamily="65" charset="-120"/>
                </a:rPr>
                <a:t>3</a:t>
              </a:r>
              <a:r>
                <a:rPr lang="zh-TW" altLang="en-US" b="1" dirty="0" smtClean="0">
                  <a:latin typeface="標楷體" pitchFamily="65" charset="-120"/>
                  <a:ea typeface="標楷體" pitchFamily="65" charset="-120"/>
                </a:rPr>
                <a:t>日</a:t>
              </a:r>
              <a:endParaRPr lang="zh-TW" altLang="en-US" b="1" dirty="0">
                <a:latin typeface="標楷體" pitchFamily="65" charset="-120"/>
                <a:ea typeface="標楷體" pitchFamily="65" charset="-120"/>
              </a:endParaRPr>
            </a:p>
          </p:txBody>
        </p:sp>
        <p:sp>
          <p:nvSpPr>
            <p:cNvPr id="15" name="橢圓 14"/>
            <p:cNvSpPr/>
            <p:nvPr/>
          </p:nvSpPr>
          <p:spPr>
            <a:xfrm>
              <a:off x="7421174" y="3256744"/>
              <a:ext cx="1250165" cy="71438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b="1" dirty="0" smtClean="0">
                  <a:latin typeface="標楷體" pitchFamily="65" charset="-120"/>
                  <a:ea typeface="標楷體" pitchFamily="65" charset="-120"/>
                </a:rPr>
                <a:t>20</a:t>
              </a:r>
              <a:r>
                <a:rPr lang="zh-TW" altLang="en-US" b="1" dirty="0" smtClean="0">
                  <a:latin typeface="標楷體" pitchFamily="65" charset="-120"/>
                  <a:ea typeface="標楷體" pitchFamily="65" charset="-120"/>
                </a:rPr>
                <a:t>日</a:t>
              </a:r>
              <a:endParaRPr lang="zh-TW" altLang="en-US" b="1" dirty="0">
                <a:latin typeface="標楷體" pitchFamily="65" charset="-120"/>
                <a:ea typeface="標楷體" pitchFamily="65" charset="-120"/>
              </a:endParaRPr>
            </a:p>
          </p:txBody>
        </p:sp>
      </p:grpSp>
      <p:sp>
        <p:nvSpPr>
          <p:cNvPr id="18" name="文字方塊 17"/>
          <p:cNvSpPr txBox="1"/>
          <p:nvPr/>
        </p:nvSpPr>
        <p:spPr>
          <a:xfrm>
            <a:off x="5921916" y="4298208"/>
            <a:ext cx="1415772" cy="461665"/>
          </a:xfrm>
          <a:prstGeom prst="rect">
            <a:avLst/>
          </a:prstGeom>
          <a:noFill/>
        </p:spPr>
        <p:txBody>
          <a:bodyPr wrap="none" rtlCol="0">
            <a:spAutoFit/>
          </a:bodyPr>
          <a:lstStyle/>
          <a:p>
            <a:r>
              <a:rPr lang="zh-TW" altLang="en-US" sz="2400" b="1" dirty="0">
                <a:solidFill>
                  <a:srgbClr val="C00000"/>
                </a:solidFill>
                <a:latin typeface="標楷體" panose="03000509000000000000" pitchFamily="65" charset="-120"/>
                <a:ea typeface="標楷體" panose="03000509000000000000" pitchFamily="65" charset="-120"/>
              </a:rPr>
              <a:t>動態</a:t>
            </a:r>
            <a:r>
              <a:rPr lang="zh-TW" altLang="en-US" sz="2400" b="1" dirty="0" smtClean="0">
                <a:solidFill>
                  <a:srgbClr val="C00000"/>
                </a:solidFill>
                <a:latin typeface="標楷體" panose="03000509000000000000" pitchFamily="65" charset="-120"/>
                <a:ea typeface="標楷體" panose="03000509000000000000" pitchFamily="65" charset="-120"/>
              </a:rPr>
              <a:t>天期</a:t>
            </a:r>
            <a:endParaRPr lang="zh-TW" altLang="en-US" sz="2400" b="1" dirty="0">
              <a:solidFill>
                <a:srgbClr val="C00000"/>
              </a:solidFill>
              <a:latin typeface="標楷體" panose="03000509000000000000" pitchFamily="65" charset="-120"/>
              <a:ea typeface="標楷體" panose="03000509000000000000" pitchFamily="65" charset="-120"/>
            </a:endParaRPr>
          </a:p>
        </p:txBody>
      </p:sp>
      <p:sp>
        <p:nvSpPr>
          <p:cNvPr id="19" name="文字方塊 18"/>
          <p:cNvSpPr txBox="1"/>
          <p:nvPr/>
        </p:nvSpPr>
        <p:spPr>
          <a:xfrm>
            <a:off x="6303700" y="5489759"/>
            <a:ext cx="364202" cy="461665"/>
          </a:xfrm>
          <a:prstGeom prst="rect">
            <a:avLst/>
          </a:prstGeom>
          <a:noFill/>
        </p:spPr>
        <p:txBody>
          <a:bodyPr wrap="none" rtlCol="0">
            <a:spAutoFit/>
          </a:bodyPr>
          <a:lstStyle/>
          <a:p>
            <a:r>
              <a:rPr lang="en-US" altLang="zh-TW" sz="2400" dirty="0" smtClean="0">
                <a:solidFill>
                  <a:srgbClr val="FF0000"/>
                </a:solidFill>
              </a:rPr>
              <a:t>~</a:t>
            </a:r>
            <a:endParaRPr lang="zh-TW"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linds(horizontal)">
                                      <p:cBhvr>
                                        <p:cTn id="18" dur="500"/>
                                        <p:tgtEl>
                                          <p:spTgt spid="3">
                                            <p:txEl>
                                              <p:pRg st="1" end="1"/>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linds(horizontal)">
                                      <p:cBhvr>
                                        <p:cTn id="24" dur="500"/>
                                        <p:tgtEl>
                                          <p:spTgt spid="18"/>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linds(horizontal)">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19"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2503</TotalTime>
  <Words>4540</Words>
  <Application>Microsoft Office PowerPoint</Application>
  <PresentationFormat>如螢幕大小 (4:3)</PresentationFormat>
  <Paragraphs>1075</Paragraphs>
  <Slides>72</Slides>
  <Notes>6</Notes>
  <HiddenSlides>0</HiddenSlides>
  <MMClips>0</MMClips>
  <ScaleCrop>false</ScaleCrop>
  <HeadingPairs>
    <vt:vector size="4" baseType="variant">
      <vt:variant>
        <vt:lpstr>佈景主題</vt:lpstr>
      </vt:variant>
      <vt:variant>
        <vt:i4>1</vt:i4>
      </vt:variant>
      <vt:variant>
        <vt:lpstr>投影片標題</vt:lpstr>
      </vt:variant>
      <vt:variant>
        <vt:i4>72</vt:i4>
      </vt:variant>
    </vt:vector>
  </HeadingPairs>
  <TitlesOfParts>
    <vt:vector size="73" baseType="lpstr">
      <vt:lpstr>Thème Office</vt:lpstr>
      <vt:lpstr>模糊基因表達規劃法 在台指期貨 投資策略探勘之研究</vt:lpstr>
      <vt:lpstr>報告內容</vt:lpstr>
      <vt:lpstr>第一章 緒論</vt:lpstr>
      <vt:lpstr> 第一節 研究背景與動機</vt:lpstr>
      <vt:lpstr> 第一節 研究背景與動機</vt:lpstr>
      <vt:lpstr> 第一節 研究背景與動機</vt:lpstr>
      <vt:lpstr> 第一節 研究背景與動機</vt:lpstr>
      <vt:lpstr> 第二節 研究問題與目的</vt:lpstr>
      <vt:lpstr> 第二節 研究問題與目的</vt:lpstr>
      <vt:lpstr> 第二節 研究問題與目的</vt:lpstr>
      <vt:lpstr> 第二節 研究問題與目的</vt:lpstr>
      <vt:lpstr> 第二節 研究問題與目的</vt:lpstr>
      <vt:lpstr>第二章 文獻探討</vt:lpstr>
      <vt:lpstr>第一節 台指期貨</vt:lpstr>
      <vt:lpstr>第二節 指標型分析</vt:lpstr>
      <vt:lpstr>第三節 模糊理論</vt:lpstr>
      <vt:lpstr>第三節 模糊理論</vt:lpstr>
      <vt:lpstr>第三節 模糊理論</vt:lpstr>
      <vt:lpstr>    第四節 基因表達規劃法(GEP)</vt:lpstr>
      <vt:lpstr>投影片 20</vt:lpstr>
      <vt:lpstr>第三章 研究方法</vt:lpstr>
      <vt:lpstr>第一節 研究架構</vt:lpstr>
      <vt:lpstr>第二節 變數選擇</vt:lpstr>
      <vt:lpstr>第二節 變數選擇</vt:lpstr>
      <vt:lpstr>    第三節 Fuzzy指標模糊化模組設計</vt:lpstr>
      <vt:lpstr>    第三節 Fuzzy指標模糊化模組設計</vt:lpstr>
      <vt:lpstr>    第三節 Fuzzy指標模糊化模組設計</vt:lpstr>
      <vt:lpstr>    第三節 Fuzzy指標模糊化模組設計</vt:lpstr>
      <vt:lpstr>    第三節 Fuzzy指標模糊化模組設計</vt:lpstr>
      <vt:lpstr>    第三節 Fuzzy指標模糊化模組設計</vt:lpstr>
      <vt:lpstr>    第三節 Fuzzy指標模糊化模組設計</vt:lpstr>
      <vt:lpstr>  第四節 GEP投資策略探勘模組設計</vt:lpstr>
      <vt:lpstr>  第四節 GEP投資策略探勘模組設計</vt:lpstr>
      <vt:lpstr>  第四節 GEP投資策略探勘模組設計</vt:lpstr>
      <vt:lpstr>  第四節 GEP投資策略探勘模組設計</vt:lpstr>
      <vt:lpstr>  第四節 GEP投資策略探勘模組設計</vt:lpstr>
      <vt:lpstr>  第四節 GEP投資策略探勘模組設計</vt:lpstr>
      <vt:lpstr>  第四節 GEP投資策略探勘模組設計</vt:lpstr>
      <vt:lpstr>  第四節 GEP投資策略探勘模組設計</vt:lpstr>
      <vt:lpstr>  第四節 GEP投資策略探勘模組設計</vt:lpstr>
      <vt:lpstr>  第四節 GEP投資策略探勘模組設計</vt:lpstr>
      <vt:lpstr>  第四節 GEP投資策略探勘模組設計</vt:lpstr>
      <vt:lpstr>  第四節 GEP投資策略探勘模組設計</vt:lpstr>
      <vt:lpstr>第五節 混合式模型流程</vt:lpstr>
      <vt:lpstr>第五節 混合式模型流程</vt:lpstr>
      <vt:lpstr>第六節 投資策略模擬</vt:lpstr>
      <vt:lpstr>第七節 實驗設計</vt:lpstr>
      <vt:lpstr>第七節 實驗設計</vt:lpstr>
      <vt:lpstr>第七節 實驗設計</vt:lpstr>
      <vt:lpstr>第七節 實驗設計</vt:lpstr>
      <vt:lpstr>第八節 模型績效評估</vt:lpstr>
      <vt:lpstr>第八節 模型績效評估</vt:lpstr>
      <vt:lpstr>第四章 實驗結果與分析</vt:lpstr>
      <vt:lpstr>第一節 指標模糊化效果測試</vt:lpstr>
      <vt:lpstr> 第二節 動態天期指標效果測試</vt:lpstr>
      <vt:lpstr>第三節 GEP資金配置效果測試</vt:lpstr>
      <vt:lpstr>第四節 籌碼指標避險效果測試</vt:lpstr>
      <vt:lpstr>第五節 停損停利策略效果測試</vt:lpstr>
      <vt:lpstr>第六節 實驗綜合分析</vt:lpstr>
      <vt:lpstr>第六節 實驗綜合分析</vt:lpstr>
      <vt:lpstr>第六節 實驗綜合分析</vt:lpstr>
      <vt:lpstr>第六節 實驗綜合分析</vt:lpstr>
      <vt:lpstr>第六節 實驗綜合分析</vt:lpstr>
      <vt:lpstr>第六節 實驗綜合分析</vt:lpstr>
      <vt:lpstr>第五章 結論與建議</vt:lpstr>
      <vt:lpstr>第一節 結論</vt:lpstr>
      <vt:lpstr>第一節 結論</vt:lpstr>
      <vt:lpstr>第二節 研究貢獻</vt:lpstr>
      <vt:lpstr>第二節 研究貢獻</vt:lpstr>
      <vt:lpstr>第三節 研究限制</vt:lpstr>
      <vt:lpstr>第四節 未來研究與建議</vt:lpstr>
      <vt:lpstr>感謝大家的聆聽~!</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Éric Vadeboncoeur</dc:creator>
  <cp:lastModifiedBy>Colling</cp:lastModifiedBy>
  <cp:revision>583</cp:revision>
  <dcterms:created xsi:type="dcterms:W3CDTF">2008-03-05T16:02:59Z</dcterms:created>
  <dcterms:modified xsi:type="dcterms:W3CDTF">2014-07-01T14:10:37Z</dcterms:modified>
</cp:coreProperties>
</file>