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58" r:id="rId4"/>
    <p:sldId id="265" r:id="rId5"/>
    <p:sldId id="309" r:id="rId6"/>
    <p:sldId id="310" r:id="rId7"/>
    <p:sldId id="311" r:id="rId8"/>
    <p:sldId id="308" r:id="rId9"/>
    <p:sldId id="274" r:id="rId10"/>
    <p:sldId id="313" r:id="rId11"/>
    <p:sldId id="312" r:id="rId12"/>
    <p:sldId id="273" r:id="rId13"/>
    <p:sldId id="276" r:id="rId14"/>
    <p:sldId id="314" r:id="rId15"/>
    <p:sldId id="315" r:id="rId16"/>
    <p:sldId id="306" r:id="rId17"/>
    <p:sldId id="307" r:id="rId18"/>
    <p:sldId id="297" r:id="rId19"/>
    <p:sldId id="316" r:id="rId20"/>
    <p:sldId id="317" r:id="rId21"/>
    <p:sldId id="319" r:id="rId22"/>
    <p:sldId id="32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0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47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AC7E-8BFF-4295-8620-844D971C8CF4}" type="datetimeFigureOut">
              <a:rPr lang="el-GR" smtClean="0"/>
              <a:pPr/>
              <a:t>10/10/2018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849E2-E934-4433-8B91-0AAAA061DB3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B883F-13C5-4196-8AE0-3F85766EDFFC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0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800" dirty="0" smtClean="0"/>
              <a:t>SUMMER R&amp;D INTERNSHIPS</a:t>
            </a:r>
            <a:br>
              <a:rPr lang="en-US" sz="6800" dirty="0" smtClean="0"/>
            </a:br>
            <a:r>
              <a:rPr lang="en-US" sz="6800" dirty="0" smtClean="0"/>
              <a:t>2018</a:t>
            </a:r>
            <a:br>
              <a:rPr lang="en-US" sz="6800" dirty="0" smtClean="0"/>
            </a:br>
            <a:r>
              <a:rPr lang="en-US" sz="4400" dirty="0" smtClean="0"/>
              <a:t>EECE, UTH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988" y="4650377"/>
            <a:ext cx="10058400" cy="765363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VIKTORIA </a:t>
            </a:r>
            <a:r>
              <a:rPr lang="en-US" sz="2500" dirty="0" err="1" smtClean="0"/>
              <a:t>l.BILIOURI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Variation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4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Naturally </a:t>
            </a:r>
            <a:r>
              <a:rPr lang="en-US" sz="2800" dirty="0" err="1" smtClean="0"/>
              <a:t>occuring</a:t>
            </a:r>
            <a:r>
              <a:rPr lang="en-US" sz="2800" dirty="0" smtClean="0"/>
              <a:t> variation in the attributes </a:t>
            </a:r>
            <a:r>
              <a:rPr lang="en-US" sz="2800" dirty="0" smtClean="0"/>
              <a:t>o</a:t>
            </a:r>
            <a:r>
              <a:rPr lang="en-US" sz="2800" dirty="0" smtClean="0"/>
              <a:t>f transistors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Systematic </a:t>
            </a:r>
            <a:r>
              <a:rPr lang="en-US" sz="2800" dirty="0" smtClean="0"/>
              <a:t>Variation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Random Variation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Inter-die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Intra-die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Global Variation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Affect equally all the transistors of a circuit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Local Variation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Each transistor is affected differently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z="2600" dirty="0" smtClean="0"/>
              <a:t>Ex:  Oxide thickness, </a:t>
            </a:r>
            <a:r>
              <a:rPr lang="en-US" sz="2600" dirty="0" err="1" smtClean="0"/>
              <a:t>Dopant</a:t>
            </a:r>
            <a:r>
              <a:rPr lang="en-US" sz="2600" dirty="0" smtClean="0"/>
              <a:t> concentration, W, 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Corners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41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Design-of-Experiments technique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Variation of fabrication parameters of  an integrated circuit design to a semiconductor wafer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Corner-lot analysis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most effective in digital electronics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Direct effect of process variation on the speed of transistor switching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Types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FEOL (Front end of line) : typical, fast, slow  -&gt;  TT, FF, SS (=even corners)</a:t>
            </a:r>
          </a:p>
          <a:p>
            <a:pPr lvl="1">
              <a:buNone/>
            </a:pPr>
            <a:r>
              <a:rPr lang="en-US" sz="2200" dirty="0" smtClean="0"/>
              <a:t>							   FS, SF (=skewed corners)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BEOL : Process, Voltage, Temperature Variation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Monte Carlo Method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/>
              <a:t>Rely on repeated random sampling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Simulation – Use a generator which produces random numbers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Named after a famous Casino in Monaco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General method: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/>
              <a:t>Define a domain of possible inputs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/>
              <a:t>Generate inputs randomly from a probability distribution over the domain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/>
              <a:t>Perform a deterministic computation on the outputs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/>
              <a:t>Aggregate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l-G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SPICE - </a:t>
            </a:r>
            <a:r>
              <a:rPr lang="en-US" sz="2800" dirty="0" smtClean="0"/>
              <a:t>(Simulation Program with Integrated Circuit Emphasis)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 </a:t>
            </a:r>
            <a:r>
              <a:rPr lang="en-US" sz="2800" dirty="0" smtClean="0">
                <a:solidFill>
                  <a:schemeClr val="tx2"/>
                </a:solidFill>
              </a:rPr>
              <a:t>Open Source Analog Electronic Circuit Simulator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 Purpose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</a:rPr>
              <a:t>check the integrity of circuit designs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</a:rPr>
              <a:t>predict circuit behavior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 Developed at the Electronics Research Laboratory of the University of California, Berkeley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PSPICE, NGSPICE, LTSPICE, HSPICE,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FinFET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Multi-gate MOSFET </a:t>
            </a:r>
            <a:r>
              <a:rPr lang="en-US" sz="2600" dirty="0" smtClean="0"/>
              <a:t>(Metal Oxide Semiconductor Field Effect Transistor)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Incorporates more than one gate in one device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Body wrapped over a thin silicon film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Need of smaller and faster devices =&gt; Need of </a:t>
            </a:r>
            <a:r>
              <a:rPr lang="en-US" sz="2800" dirty="0" err="1" smtClean="0"/>
              <a:t>FinFET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Bulk </a:t>
            </a:r>
            <a:r>
              <a:rPr lang="en-US" sz="2800" dirty="0" err="1" smtClean="0"/>
              <a:t>FinFET</a:t>
            </a:r>
            <a:r>
              <a:rPr lang="en-US" sz="2800" dirty="0" smtClean="0"/>
              <a:t>  -  SOI </a:t>
            </a:r>
            <a:r>
              <a:rPr lang="en-US" sz="2800" dirty="0" err="1" smtClean="0"/>
              <a:t>FinFET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Important parameters : L, TFIN, TOX, VTO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FinFET</a:t>
            </a:r>
            <a:r>
              <a:rPr lang="en-US" dirty="0" smtClean="0"/>
              <a:t> Types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122" name="Picture 2" descr="E:\Multi-Gate FET Devi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1008" y="1822307"/>
            <a:ext cx="8011247" cy="4467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f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764" y="322262"/>
            <a:ext cx="9559635" cy="4419866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1094508" y="5638799"/>
            <a:ext cx="635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FinFET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Costruction</a:t>
            </a:r>
            <a:endParaRPr lang="el-GR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97280" y="5407429"/>
            <a:ext cx="10113264" cy="822960"/>
          </a:xfrm>
        </p:spPr>
        <p:txBody>
          <a:bodyPr/>
          <a:lstStyle/>
          <a:p>
            <a:r>
              <a:rPr lang="en-US" dirty="0" smtClean="0"/>
              <a:t>Evolution of Transistor</a:t>
            </a:r>
            <a:endParaRPr lang="el-GR" dirty="0"/>
          </a:p>
        </p:txBody>
      </p:sp>
      <p:pic>
        <p:nvPicPr>
          <p:cNvPr id="2050" name="Picture 2" descr="C:\Users\user\Desktop\time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36971"/>
            <a:ext cx="5993389" cy="4414932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6927273" y="2050473"/>
            <a:ext cx="49105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+mj-lt"/>
              </a:rPr>
              <a:t>Next </a:t>
            </a:r>
            <a:r>
              <a:rPr lang="en-US" sz="2700" dirty="0" err="1" smtClean="0">
                <a:latin typeface="+mj-lt"/>
              </a:rPr>
              <a:t>Generetion</a:t>
            </a:r>
            <a:r>
              <a:rPr lang="en-US" sz="2700" dirty="0" smtClean="0">
                <a:latin typeface="+mj-lt"/>
              </a:rPr>
              <a:t> -&gt; </a:t>
            </a:r>
            <a:r>
              <a:rPr lang="en-US" sz="2700" dirty="0" err="1" smtClean="0">
                <a:latin typeface="+mj-lt"/>
              </a:rPr>
              <a:t>Nanowire</a:t>
            </a:r>
            <a:r>
              <a:rPr lang="en-US" sz="2700" dirty="0" smtClean="0">
                <a:latin typeface="+mj-lt"/>
              </a:rPr>
              <a:t> FET</a:t>
            </a:r>
            <a:endParaRPr lang="el-GR" sz="27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83425" y="5379720"/>
            <a:ext cx="10113264" cy="822960"/>
          </a:xfrm>
        </p:spPr>
        <p:txBody>
          <a:bodyPr/>
          <a:lstStyle/>
          <a:p>
            <a:r>
              <a:rPr lang="en-US" dirty="0" smtClean="0"/>
              <a:t>Comparison of Transistors</a:t>
            </a:r>
            <a:endParaRPr lang="el-GR" dirty="0"/>
          </a:p>
        </p:txBody>
      </p:sp>
      <p:pic>
        <p:nvPicPr>
          <p:cNvPr id="3074" name="Picture 2" descr="C:\Users\user\Desktop\COMPARISON OF F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987" y="200417"/>
            <a:ext cx="8231622" cy="46702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FinFET</a:t>
            </a:r>
            <a:r>
              <a:rPr lang="en-US" dirty="0" smtClean="0"/>
              <a:t> Inverters Circuit</a:t>
            </a:r>
            <a:endParaRPr lang="el-GR" dirty="0"/>
          </a:p>
        </p:txBody>
      </p:sp>
      <p:pic>
        <p:nvPicPr>
          <p:cNvPr id="7171" name="Picture 3" descr="E:\365689.fig.0018a.jpg"/>
          <p:cNvPicPr>
            <a:picLocks noChangeAspect="1" noChangeArrowheads="1"/>
          </p:cNvPicPr>
          <p:nvPr/>
        </p:nvPicPr>
        <p:blipFill>
          <a:blip r:embed="rId3"/>
          <a:srcRect r="6623"/>
          <a:stretch>
            <a:fillRect/>
          </a:stretch>
        </p:blipFill>
        <p:spPr bwMode="auto">
          <a:xfrm>
            <a:off x="2662094" y="1825624"/>
            <a:ext cx="3180622" cy="4422776"/>
          </a:xfrm>
          <a:prstGeom prst="rect">
            <a:avLst/>
          </a:prstGeom>
          <a:noFill/>
        </p:spPr>
      </p:pic>
      <p:sp>
        <p:nvSpPr>
          <p:cNvPr id="10" name="9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1" name="Picture 3" descr="E:\365689.fig.0018a.jpg"/>
          <p:cNvPicPr>
            <a:picLocks noChangeAspect="1" noChangeArrowheads="1"/>
          </p:cNvPicPr>
          <p:nvPr/>
        </p:nvPicPr>
        <p:blipFill>
          <a:blip r:embed="rId3"/>
          <a:srcRect l="6622"/>
          <a:stretch>
            <a:fillRect/>
          </a:stretch>
        </p:blipFill>
        <p:spPr bwMode="auto">
          <a:xfrm>
            <a:off x="5797130" y="1825623"/>
            <a:ext cx="3180615" cy="4422776"/>
          </a:xfrm>
          <a:prstGeom prst="rect">
            <a:avLst/>
          </a:prstGeom>
          <a:noFill/>
        </p:spPr>
      </p:pic>
      <p:sp>
        <p:nvSpPr>
          <p:cNvPr id="12" name="11 - Ορθογώνιο"/>
          <p:cNvSpPr/>
          <p:nvPr/>
        </p:nvSpPr>
        <p:spPr>
          <a:xfrm>
            <a:off x="5333997" y="3380509"/>
            <a:ext cx="762001" cy="38792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OutA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3" name="12 - Ορθογώνιο"/>
          <p:cNvSpPr/>
          <p:nvPr/>
        </p:nvSpPr>
        <p:spPr>
          <a:xfrm>
            <a:off x="5805054" y="3948546"/>
            <a:ext cx="387927" cy="318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4" name="13 - Ορθογώνιο"/>
          <p:cNvSpPr/>
          <p:nvPr/>
        </p:nvSpPr>
        <p:spPr>
          <a:xfrm>
            <a:off x="6414654" y="3103418"/>
            <a:ext cx="609600" cy="5541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PB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5" name="14 - Ορθογώνιο"/>
          <p:cNvSpPr/>
          <p:nvPr/>
        </p:nvSpPr>
        <p:spPr>
          <a:xfrm>
            <a:off x="6248401" y="4959928"/>
            <a:ext cx="692727" cy="595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NB</a:t>
            </a:r>
            <a:endParaRPr lang="el-G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09570"/>
            <a:ext cx="10058400" cy="34080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 smtClean="0">
                <a:solidFill>
                  <a:schemeClr val="tx2"/>
                </a:solidFill>
              </a:rPr>
              <a:t>SPICE-based SSTA Analysis for very small circuits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988" y="4650377"/>
            <a:ext cx="10058400" cy="765363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VIKTORIA </a:t>
            </a:r>
            <a:r>
              <a:rPr lang="en-US" sz="2500" dirty="0" err="1" smtClean="0"/>
              <a:t>l.BILIOURI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Monte Carlo Simulation of </a:t>
            </a:r>
            <a:r>
              <a:rPr lang="en-US" sz="4400" dirty="0" err="1" smtClean="0"/>
              <a:t>FinFET</a:t>
            </a:r>
            <a:r>
              <a:rPr lang="en-US" sz="4400" dirty="0" smtClean="0"/>
              <a:t> Inverter</a:t>
            </a:r>
            <a:endParaRPr lang="el-GR" sz="4400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Simulation Parameters</a:t>
            </a:r>
            <a:endParaRPr lang="el-GR" sz="28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Vin = 1.0V, rise time 0.01 </a:t>
            </a:r>
            <a:r>
              <a:rPr lang="en-US" sz="2800" dirty="0" err="1" smtClean="0"/>
              <a:t>ps</a:t>
            </a:r>
            <a:endParaRPr lang="en-US" sz="2800" dirty="0" smtClean="0"/>
          </a:p>
          <a:p>
            <a:r>
              <a:rPr lang="en-US" sz="2800" dirty="0" err="1" smtClean="0"/>
              <a:t>Vdd</a:t>
            </a:r>
            <a:r>
              <a:rPr lang="en-US" sz="2800" dirty="0" smtClean="0"/>
              <a:t> = 1.0V</a:t>
            </a:r>
          </a:p>
          <a:p>
            <a:r>
              <a:rPr lang="en-US" sz="2800" dirty="0" smtClean="0"/>
              <a:t>Transient Analysis 20ps</a:t>
            </a:r>
          </a:p>
          <a:p>
            <a:endParaRPr lang="en-US" sz="2800" dirty="0" smtClean="0"/>
          </a:p>
          <a:p>
            <a:endParaRPr lang="el-GR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Finfet</a:t>
            </a:r>
            <a:r>
              <a:rPr lang="en-US" sz="2800" dirty="0" smtClean="0"/>
              <a:t> parameters</a:t>
            </a:r>
            <a:endParaRPr lang="el-GR" sz="2800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 = 30nm</a:t>
            </a:r>
          </a:p>
          <a:p>
            <a:r>
              <a:rPr lang="en-US" sz="2800" dirty="0" smtClean="0"/>
              <a:t>Fin Thickness(TFIN) = 15nm</a:t>
            </a:r>
          </a:p>
          <a:p>
            <a:r>
              <a:rPr lang="en-US" sz="2800" dirty="0" smtClean="0"/>
              <a:t>Number of fins(NFIN) = 10</a:t>
            </a:r>
          </a:p>
          <a:p>
            <a:r>
              <a:rPr lang="en-US" sz="2800" dirty="0" smtClean="0"/>
              <a:t>L variation = 10% x (30nm)</a:t>
            </a:r>
          </a:p>
          <a:p>
            <a:r>
              <a:rPr lang="en-US" sz="2800" dirty="0" smtClean="0"/>
              <a:t>TFIN variation = 10% x (15nm)</a:t>
            </a:r>
          </a:p>
          <a:p>
            <a:r>
              <a:rPr lang="en-US" sz="2800" dirty="0" smtClean="0"/>
              <a:t>NFIN variation = 20% x 10</a:t>
            </a:r>
          </a:p>
          <a:p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Inverter Circuit Analysis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VIL : Vin = 0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VIH : Vin -&gt; high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VOL : </a:t>
            </a:r>
            <a:r>
              <a:rPr lang="en-US" sz="2400" dirty="0" err="1" smtClean="0"/>
              <a:t>Vout</a:t>
            </a:r>
            <a:r>
              <a:rPr lang="en-US" sz="2400" dirty="0" smtClean="0"/>
              <a:t> =0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VOH : </a:t>
            </a:r>
            <a:r>
              <a:rPr lang="en-US" sz="2400" dirty="0" err="1" smtClean="0"/>
              <a:t>Vout</a:t>
            </a:r>
            <a:r>
              <a:rPr lang="en-US" sz="2400" dirty="0" smtClean="0"/>
              <a:t> -&gt; high</a:t>
            </a:r>
            <a:endParaRPr lang="en-US" sz="2400" dirty="0" smtClean="0"/>
          </a:p>
          <a:p>
            <a:pPr>
              <a:buNone/>
            </a:pPr>
            <a:endParaRPr lang="el-GR" sz="2400" dirty="0"/>
          </a:p>
        </p:txBody>
      </p:sp>
      <p:pic>
        <p:nvPicPr>
          <p:cNvPr id="4" name="Picture 2" descr="C:\Users\user\Downloads\40753932_263398764284457_4859397763302948864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6029" y="1898070"/>
            <a:ext cx="7437152" cy="3782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Delay – Rise / Fall Time Delay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Inertial Delay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Time between the point where: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Vin is VIH/2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err="1" smtClean="0"/>
              <a:t>Vout</a:t>
            </a:r>
            <a:r>
              <a:rPr lang="en-US" sz="2200" dirty="0" smtClean="0"/>
              <a:t> is VOH/2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Rise Time Delay 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Time distance between 10% and 90% of </a:t>
            </a:r>
            <a:r>
              <a:rPr lang="en-US" sz="2600" dirty="0" err="1" smtClean="0"/>
              <a:t>Vout</a:t>
            </a:r>
            <a:r>
              <a:rPr lang="en-US" sz="2600" dirty="0" smtClean="0"/>
              <a:t> -&gt; Rise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Fall Time Delay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Time distance between 90% and 10% of </a:t>
            </a:r>
            <a:r>
              <a:rPr lang="en-US" sz="2600" dirty="0" err="1" smtClean="0"/>
              <a:t>Vout</a:t>
            </a:r>
            <a:r>
              <a:rPr lang="en-US" sz="2600" dirty="0" smtClean="0"/>
              <a:t> -&gt; Fall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436" y="4308763"/>
            <a:ext cx="3200400" cy="2148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Monte Carlo</a:t>
            </a:r>
          </a:p>
          <a:p>
            <a:r>
              <a:rPr lang="en-US" sz="3600" dirty="0" smtClean="0"/>
              <a:t>Parameter L</a:t>
            </a:r>
          </a:p>
          <a:p>
            <a:endParaRPr lang="el-GR" sz="3600" dirty="0"/>
          </a:p>
        </p:txBody>
      </p:sp>
      <p:pic>
        <p:nvPicPr>
          <p:cNvPr id="2050" name="Picture 2" descr="D:\VIN L PARAME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630"/>
            <a:ext cx="4003964" cy="2841770"/>
          </a:xfrm>
          <a:prstGeom prst="rect">
            <a:avLst/>
          </a:prstGeom>
          <a:noFill/>
        </p:spPr>
      </p:pic>
      <p:pic>
        <p:nvPicPr>
          <p:cNvPr id="2051" name="Picture 3" descr="D:\LPARAMETER V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8036" y="720436"/>
            <a:ext cx="7458315" cy="5270157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0" y="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 - Vin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4322619" y="263236"/>
            <a:ext cx="162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- </a:t>
            </a:r>
            <a:r>
              <a:rPr lang="en-US" sz="2400" dirty="0" err="1" smtClean="0"/>
              <a:t>Vout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Delay Results -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(Rise) Inertial </a:t>
            </a:r>
            <a:r>
              <a:rPr lang="en-US" sz="2400" dirty="0" smtClean="0"/>
              <a:t>Delay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(Fall) Inertial </a:t>
            </a:r>
            <a:r>
              <a:rPr lang="en-US" sz="2400" dirty="0" smtClean="0"/>
              <a:t>Delay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3074" name="Picture 2" descr="D:\τ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087" y="2313710"/>
            <a:ext cx="5008409" cy="3790950"/>
          </a:xfrm>
          <a:prstGeom prst="rect">
            <a:avLst/>
          </a:prstGeom>
          <a:noFill/>
        </p:spPr>
      </p:pic>
      <p:pic>
        <p:nvPicPr>
          <p:cNvPr id="3075" name="Picture 3" descr="D:\Τ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988" y="2272145"/>
            <a:ext cx="5113048" cy="3857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Rise/ Fall Time Delay -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Rise Time Delay(10%-90</a:t>
            </a:r>
            <a:r>
              <a:rPr lang="en-US" sz="2400" dirty="0" smtClean="0"/>
              <a:t>%)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Fall Time Delay(10%-90</a:t>
            </a:r>
            <a:r>
              <a:rPr lang="en-US" sz="2400" dirty="0" smtClean="0"/>
              <a:t>%)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4098" name="Picture 2" descr="D:\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729" y="2273011"/>
            <a:ext cx="5020398" cy="3927662"/>
          </a:xfrm>
          <a:prstGeom prst="rect">
            <a:avLst/>
          </a:prstGeom>
          <a:noFill/>
        </p:spPr>
      </p:pic>
      <p:pic>
        <p:nvPicPr>
          <p:cNvPr id="4099" name="Picture 3" descr="D:\T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5850" y="2213898"/>
            <a:ext cx="5014768" cy="4043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4544291"/>
            <a:ext cx="3200400" cy="1760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Monte Carlo</a:t>
            </a:r>
          </a:p>
          <a:p>
            <a:r>
              <a:rPr lang="en-US" sz="3600" dirty="0" smtClean="0"/>
              <a:t>Parameter TFIN</a:t>
            </a:r>
            <a:endParaRPr lang="el-GR" sz="3600" dirty="0"/>
          </a:p>
        </p:txBody>
      </p:sp>
      <p:pic>
        <p:nvPicPr>
          <p:cNvPr id="6146" name="Picture 2" descr="D:\tfin simul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383" y="872837"/>
            <a:ext cx="7684944" cy="4948968"/>
          </a:xfrm>
          <a:prstGeom prst="rect">
            <a:avLst/>
          </a:prstGeom>
          <a:noFill/>
        </p:spPr>
      </p:pic>
      <p:pic>
        <p:nvPicPr>
          <p:cNvPr id="6147" name="Picture 3" descr="D:\VIN L PARAME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3345"/>
            <a:ext cx="4007841" cy="3120160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0" y="0"/>
            <a:ext cx="11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 - Vin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4322619" y="263236"/>
            <a:ext cx="162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- </a:t>
            </a:r>
            <a:r>
              <a:rPr lang="en-US" sz="2400" dirty="0" err="1" smtClean="0"/>
              <a:t>Vout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Delay Results -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(Rise) Inertial </a:t>
            </a:r>
            <a:r>
              <a:rPr lang="en-US" sz="2400" dirty="0" smtClean="0"/>
              <a:t>Delay(ns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(Fall) Inertial </a:t>
            </a:r>
            <a:r>
              <a:rPr lang="en-US" sz="2400" dirty="0" smtClean="0"/>
              <a:t>Delay(ns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8194" name="Picture 2" descr="D:\TFIN 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904" y="2268409"/>
            <a:ext cx="5048147" cy="3868866"/>
          </a:xfrm>
          <a:prstGeom prst="rect">
            <a:avLst/>
          </a:prstGeom>
          <a:noFill/>
        </p:spPr>
      </p:pic>
      <p:pic>
        <p:nvPicPr>
          <p:cNvPr id="8195" name="Picture 3" descr="D:\TFIN F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2271713"/>
            <a:ext cx="4968621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Rise/ Fall Time Delay -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Rise Time Delay(10%-90</a:t>
            </a:r>
            <a:r>
              <a:rPr lang="en-US" sz="2400" dirty="0" smtClean="0"/>
              <a:t>%)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Fall Time Delay(10%-90</a:t>
            </a:r>
            <a:r>
              <a:rPr lang="en-US" sz="2400" dirty="0" smtClean="0"/>
              <a:t>%) (ns – </a:t>
            </a:r>
            <a:r>
              <a:rPr lang="en-US" sz="2400" dirty="0" err="1" smtClean="0"/>
              <a:t>ps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9218" name="Picture 2" descr="D:\TFIN 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354" y="2258725"/>
            <a:ext cx="5153481" cy="4003530"/>
          </a:xfrm>
          <a:prstGeom prst="rect">
            <a:avLst/>
          </a:prstGeom>
          <a:noFill/>
        </p:spPr>
      </p:pic>
      <p:pic>
        <p:nvPicPr>
          <p:cNvPr id="9219" name="Picture 3" descr="D:\TFIN F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599" y="2249200"/>
            <a:ext cx="5157558" cy="4054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Delay Results(NFIN) –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(Rise) Inertial </a:t>
            </a:r>
            <a:r>
              <a:rPr lang="en-US" sz="2400" dirty="0" smtClean="0"/>
              <a:t>Delay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(Fall) Inertial </a:t>
            </a:r>
            <a:r>
              <a:rPr lang="en-US" sz="2400" dirty="0" smtClean="0"/>
              <a:t>Delay</a:t>
            </a:r>
            <a:endParaRPr lang="el-GR" sz="2400" dirty="0"/>
          </a:p>
        </p:txBody>
      </p:sp>
      <p:pic>
        <p:nvPicPr>
          <p:cNvPr id="10243" name="Picture 3" descr="D:\nfin 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9163" y="2225676"/>
            <a:ext cx="5025593" cy="3989388"/>
          </a:xfrm>
          <a:prstGeom prst="rect">
            <a:avLst/>
          </a:prstGeom>
          <a:noFill/>
        </p:spPr>
      </p:pic>
      <p:pic>
        <p:nvPicPr>
          <p:cNvPr id="1026" name="Picture 2" descr="D:\nfin 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683" y="2238664"/>
            <a:ext cx="5123351" cy="4065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97280" y="203476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SPICE-based SSTA Analysis for very small circuits</a:t>
            </a:r>
            <a:endParaRPr lang="el-GR" sz="40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97280" y="195657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Obtain necessary knowledge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Design simple circuits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Change Global and Local Parameters of transistors (W, l, </a:t>
            </a:r>
            <a:r>
              <a:rPr lang="en-US" sz="2600" dirty="0" err="1" smtClean="0"/>
              <a:t>Tox</a:t>
            </a:r>
            <a:r>
              <a:rPr lang="en-US" sz="2600" dirty="0" smtClean="0"/>
              <a:t>, V</a:t>
            </a:r>
            <a:r>
              <a:rPr lang="el-GR" sz="2600" dirty="0" smtClean="0"/>
              <a:t>τ</a:t>
            </a:r>
            <a:r>
              <a:rPr lang="en-US" sz="2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Monte Carlo Analysis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Simulate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Examine the results, delays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Statistical analysis of the results - </a:t>
            </a:r>
            <a:r>
              <a:rPr lang="en-US" sz="2600" dirty="0" err="1" smtClean="0"/>
              <a:t>Matlab</a:t>
            </a: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Rise/ Fall Time Delay(NFIN) -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Rise Time Delay(10%-90%)</a:t>
            </a: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Fall Time Delay(10%-90%)</a:t>
            </a:r>
            <a:endParaRPr lang="el-GR" sz="2400" dirty="0"/>
          </a:p>
        </p:txBody>
      </p:sp>
      <p:pic>
        <p:nvPicPr>
          <p:cNvPr id="11266" name="Picture 2" descr="D:\nfin 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2224230"/>
            <a:ext cx="5147192" cy="4024169"/>
          </a:xfrm>
          <a:prstGeom prst="rect">
            <a:avLst/>
          </a:prstGeom>
          <a:noFill/>
        </p:spPr>
      </p:pic>
      <p:pic>
        <p:nvPicPr>
          <p:cNvPr id="11267" name="Picture 3" descr="D:\nfin n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5462" y="2259445"/>
            <a:ext cx="5071919" cy="3896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111135" y="523425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End of Presentation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5" y="431087"/>
            <a:ext cx="10058400" cy="1124186"/>
          </a:xfrm>
        </p:spPr>
        <p:txBody>
          <a:bodyPr/>
          <a:lstStyle/>
          <a:p>
            <a:r>
              <a:rPr lang="en-US" dirty="0"/>
              <a:t>Presentation Timeline – </a:t>
            </a:r>
            <a:r>
              <a:rPr lang="en-US" dirty="0" smtClean="0"/>
              <a:t>3 Months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03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 flipV="1">
            <a:off x="1465239" y="3124201"/>
            <a:ext cx="2439035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684756" y="3263900"/>
            <a:ext cx="1067078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09106" y="2730500"/>
            <a:ext cx="8402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16-06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950" y="5340436"/>
            <a:ext cx="184425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SSTA, </a:t>
            </a:r>
            <a:r>
              <a:rPr lang="en-US" sz="1200" b="1" dirty="0" err="1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MonteCarlo</a:t>
            </a:r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Variation etc.</a:t>
            </a:r>
            <a:endParaRPr lang="en-US" sz="1200" b="1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986" y="3552048"/>
            <a:ext cx="494620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Timeline –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30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 flipV="1">
            <a:off x="1465239" y="3124201"/>
            <a:ext cx="2439035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689907" y="2401889"/>
            <a:ext cx="2439035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684756" y="3263900"/>
            <a:ext cx="1067078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4895132" y="3263900"/>
            <a:ext cx="1067078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09106" y="2730500"/>
            <a:ext cx="8402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16-06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3264" y="45593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16-07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950" y="5340436"/>
            <a:ext cx="184425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SSTA, </a:t>
            </a:r>
            <a:r>
              <a:rPr lang="en-US" sz="1200" b="1" dirty="0" err="1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MonteCarlo</a:t>
            </a:r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Variation etc.</a:t>
            </a:r>
            <a:endParaRPr lang="en-US" sz="1200" b="1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23526" y="1551709"/>
            <a:ext cx="234352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algn="ctr"/>
            <a:r>
              <a:rPr lang="en-US" sz="1200" b="1" dirty="0" err="1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Curcuit</a:t>
            </a:r>
            <a:r>
              <a:rPr lang="en-US" sz="12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&amp; Analysis</a:t>
            </a:r>
            <a:endParaRPr lang="en-US" sz="1200" b="1" dirty="0">
              <a:solidFill>
                <a:srgbClr val="896F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986" y="3552048"/>
            <a:ext cx="494620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9103" y="3596786"/>
            <a:ext cx="479135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Timeline –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30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 flipV="1">
            <a:off x="1465239" y="3124201"/>
            <a:ext cx="2439035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689907" y="2401889"/>
            <a:ext cx="2439035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 flipV="1">
            <a:off x="5885990" y="3124201"/>
            <a:ext cx="2439035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684756" y="3263900"/>
            <a:ext cx="1067078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4895132" y="3263900"/>
            <a:ext cx="1067078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7105507" y="3263900"/>
            <a:ext cx="1067078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09106" y="2730500"/>
            <a:ext cx="8402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16-06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3264" y="45593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16-07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79044" y="27305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950" y="5340436"/>
            <a:ext cx="184425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SSTA, </a:t>
            </a:r>
            <a:r>
              <a:rPr lang="en-US" sz="1200" b="1" dirty="0" err="1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MonteCarlo</a:t>
            </a:r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Variation etc.</a:t>
            </a:r>
            <a:endParaRPr lang="en-US" sz="1200" b="1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23526" y="1551709"/>
            <a:ext cx="234352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algn="ctr"/>
            <a:r>
              <a:rPr lang="en-US" sz="1200" b="1" dirty="0" err="1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Curcuit</a:t>
            </a:r>
            <a:r>
              <a:rPr lang="en-US" sz="12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&amp; Analysis</a:t>
            </a:r>
            <a:endParaRPr lang="en-US" sz="1200" b="1" dirty="0">
              <a:solidFill>
                <a:srgbClr val="896F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99" y="5271163"/>
            <a:ext cx="201624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 Analysis- </a:t>
            </a:r>
            <a:r>
              <a:rPr lang="en-US" sz="1600" b="1" dirty="0" err="1" smtClean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7386750" y="3545071"/>
            <a:ext cx="504594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986" y="3552048"/>
            <a:ext cx="494620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9103" y="3596786"/>
            <a:ext cx="479135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Timeline –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30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 flipV="1">
            <a:off x="1465239" y="3124201"/>
            <a:ext cx="2439035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689907" y="2401889"/>
            <a:ext cx="2439035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 flipV="1">
            <a:off x="5885990" y="3124201"/>
            <a:ext cx="2439035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8110658" y="2401889"/>
            <a:ext cx="2439035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684756" y="3263900"/>
            <a:ext cx="1067078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4895132" y="3263900"/>
            <a:ext cx="1067078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7105507" y="3263900"/>
            <a:ext cx="1067078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9315883" y="3263900"/>
            <a:ext cx="1067078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09106" y="2730500"/>
            <a:ext cx="8402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16-06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3264" y="45593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16-07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79044" y="27305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16-09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0233" y="45593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10-10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950" y="5340436"/>
            <a:ext cx="184425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SSTA, </a:t>
            </a:r>
            <a:r>
              <a:rPr lang="en-US" sz="1200" b="1" dirty="0" err="1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MonteCarlo</a:t>
            </a:r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Variation etc.</a:t>
            </a:r>
            <a:endParaRPr lang="en-US" sz="1200" b="1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23526" y="1551709"/>
            <a:ext cx="234352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algn="ctr"/>
            <a:r>
              <a:rPr lang="en-US" sz="1200" b="1" dirty="0" err="1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Curcuit</a:t>
            </a:r>
            <a:r>
              <a:rPr lang="en-US" sz="1200" b="1" dirty="0" smtClean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&amp; Analysis</a:t>
            </a:r>
            <a:endParaRPr lang="en-US" sz="1200" b="1" dirty="0">
              <a:solidFill>
                <a:srgbClr val="896F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99" y="5271163"/>
            <a:ext cx="201624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 Analysis- </a:t>
            </a:r>
            <a:r>
              <a:rPr lang="en-US" sz="1600" b="1" dirty="0" err="1" smtClean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45149" y="1620983"/>
            <a:ext cx="2072234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D6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7386750" y="3545071"/>
            <a:ext cx="504594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986" y="3552048"/>
            <a:ext cx="494620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9627087" y="3556265"/>
            <a:ext cx="444671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9103" y="3596786"/>
            <a:ext cx="479135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Timeline –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30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Static Timing Analysis - SSTA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Analysis algorithm for the design of digital circuit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Examine the worst case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Gives a distribution of possible circuit outcomes (instead of conventional STA)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/>
              <a:t>Methods: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dirty="0" smtClean="0"/>
              <a:t>Path-based Algorithm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dirty="0" smtClean="0"/>
              <a:t>Block-based </a:t>
            </a:r>
            <a:r>
              <a:rPr lang="en-US" sz="2400" dirty="0" err="1" smtClean="0"/>
              <a:t>Alogrithm</a:t>
            </a:r>
            <a:endParaRPr lang="en-US" sz="2400" dirty="0" smtClean="0"/>
          </a:p>
          <a:p>
            <a:pPr lvl="5">
              <a:buFont typeface="Wingdings" pitchFamily="2" charset="2"/>
              <a:buChar char="§"/>
            </a:pPr>
            <a:endParaRPr lang="el-GR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Προσαρμοσμένος 11">
      <a:dk1>
        <a:srgbClr val="5F637C"/>
      </a:dk1>
      <a:lt1>
        <a:srgbClr val="F8F8F8"/>
      </a:lt1>
      <a:dk2>
        <a:srgbClr val="787C97"/>
      </a:dk2>
      <a:lt2>
        <a:srgbClr val="DEDEDE"/>
      </a:lt2>
      <a:accent1>
        <a:srgbClr val="BDD3E1"/>
      </a:accent1>
      <a:accent2>
        <a:srgbClr val="8588A1"/>
      </a:accent2>
      <a:accent3>
        <a:srgbClr val="31334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1428</TotalTime>
  <Words>688</Words>
  <Application>Microsoft Office PowerPoint</Application>
  <PresentationFormat>Προσαρμογή</PresentationFormat>
  <Paragraphs>163</Paragraphs>
  <Slides>31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Retrospect</vt:lpstr>
      <vt:lpstr>SUMMER R&amp;D INTERNSHIPS 2018 EECE, UTH</vt:lpstr>
      <vt:lpstr>SPICE-based SSTA Analysis for very small circuits</vt:lpstr>
      <vt:lpstr>SPICE-based SSTA Analysis for very small circuits</vt:lpstr>
      <vt:lpstr>Presentation Timeline – 3 Months</vt:lpstr>
      <vt:lpstr>Presentation Timeline – 3 Months</vt:lpstr>
      <vt:lpstr>Presentation Timeline – 3 Months</vt:lpstr>
      <vt:lpstr>Presentation Timeline – 3 Months</vt:lpstr>
      <vt:lpstr>Presentation Timeline – 3 Months</vt:lpstr>
      <vt:lpstr>Statistical Static Timing Analysis - SSTA</vt:lpstr>
      <vt:lpstr>Process Variation</vt:lpstr>
      <vt:lpstr>Process Corners</vt:lpstr>
      <vt:lpstr>Monte Carlo Method</vt:lpstr>
      <vt:lpstr>SPICE - (Simulation Program with Integrated Circuit Emphasis)</vt:lpstr>
      <vt:lpstr>FinFET</vt:lpstr>
      <vt:lpstr>FinFET Types</vt:lpstr>
      <vt:lpstr>Διαφάνεια 16</vt:lpstr>
      <vt:lpstr>Evolution of Transistor</vt:lpstr>
      <vt:lpstr>Comparison of Transistors</vt:lpstr>
      <vt:lpstr>FinFET Inverters Circuit</vt:lpstr>
      <vt:lpstr>Monte Carlo Simulation of FinFET Inverter</vt:lpstr>
      <vt:lpstr> Inverter Circuit Analysis</vt:lpstr>
      <vt:lpstr>Inertial Delay – Rise / Fall Time Delay</vt:lpstr>
      <vt:lpstr>Διαφάνεια 23</vt:lpstr>
      <vt:lpstr>Inertial Delay Results - Matlab</vt:lpstr>
      <vt:lpstr>Rise/ Fall Time Delay - Matlab</vt:lpstr>
      <vt:lpstr>Διαφάνεια 26</vt:lpstr>
      <vt:lpstr>Inertial Delay Results - Matlab</vt:lpstr>
      <vt:lpstr>Rise/ Fall Time Delay - Matlab</vt:lpstr>
      <vt:lpstr>Inertial Delay Results(NFIN) – Matlab </vt:lpstr>
      <vt:lpstr>Rise/ Fall Time Delay(NFIN) - Matlab</vt:lpstr>
      <vt:lpstr>End of Presentation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user</cp:lastModifiedBy>
  <cp:revision>153</cp:revision>
  <dcterms:created xsi:type="dcterms:W3CDTF">2014-09-12T02:11:56Z</dcterms:created>
  <dcterms:modified xsi:type="dcterms:W3CDTF">2018-10-10T14:51:04Z</dcterms:modified>
</cp:coreProperties>
</file>