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media/image9.png" ContentType="image/png"/>
  <Override PartName="/ppt/slides/slide3.xml" ContentType="application/vnd.openxmlformats-officedocument.presentationml.slide+xml"/>
  <Override PartName="/ppt/slidelayouts/_rels/slidelayout10.xml.rels" ContentType="application/vnd.openxmlformats-package.relationships+xml"/>
  <Override PartName="/ppt/slidemasters/_rels/slidemaster1.xml.rels" ContentType="application/vnd.openxmlformats-package.relationships+xml"/>
  <Override PartName="/ppt/slidelayouts/_rels/slidelayout1.xml.rels" ContentType="application/vnd.openxmlformats-package.relationships+xml"/>
  <Override PartName="/ppt/slidelayouts/slidelayout23.xml" ContentType="application/vnd.openxmlformats-officedocument.presentationml.slideLayout+xml"/>
  <Override PartName="/docprops/custom.xml" ContentType="application/vnd.openxmlformats-officedocument.custom-properties+xml"/>
  <Override PartName="/docprops/core.xml" ContentType="application/vnd.openxmlformats-package.core-properties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slidelayouts/_rels/slidelayout13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layouts/_rels/slidelayout24.xml.rels" ContentType="application/vnd.openxmlformats-package.relationships+xml"/>
  <Override PartName="/ppt/slidelayouts/slidelayout24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_rels/slidelayout17.xml.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8.xml.rels" ContentType="application/vnd.openxmlformats-package.relationships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4.png" ContentType="image/png"/>
  <Override PartName="/ppt/slidelayouts/slidelayout1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_rels/slide1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23.xml.rels" ContentType="application/vnd.openxmlformats-package.relationships+xml"/>
  <Override PartName="/ppt/slidelayouts/slidelayout21.xml" ContentType="application/vnd.openxmlformats-officedocument.presentationml.slideLayout+xml"/>
  <Override PartName="/ppt/slides/_rels/slide2.xml.rels" ContentType="application/vnd.openxmlformats-package.relationships+xml"/>
  <Override PartName="/ppt/slidelayouts/slidelayout2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s/slide2.xml" ContentType="application/vnd.openxmlformats-officedocument.presentationml.slide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_rels/presentation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5.png" ContentType="image/png"/>
  <Override PartName="/ppt/media/image6.png" ContentType="image/png"/>
  <Override PartName="/ppt/notesmasters/notesmaster1.xml" ContentType="application/vnd.openxmlformats-officedocument.presentationml.notesMaster+xml"/>
  <Override PartName="/ppt/media/image7.png" ContentType="image/png"/>
  <Override PartName="/ppt/media/image8.png" ContentType="image/png"/>
  <Override PartName="/ppt/notesslides/notesslide1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559675" cy="10691812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7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tableStyles" Target="tableStyle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/>
          <a:p>
            <a:r>
              <a:rPr lang="en-US" smtClean="0"/>
              <a:t>*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/>
          <a:p>
            <a:r>
              <a:rPr lang="en-US" smtClean="0"/>
              <a:t>#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044282B0-A7DD-445F-A7C0-FCFFE72D94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 noEditPoints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 noEditPoints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800" b="0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 noEditPoints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800" b="0" strike="noStrike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 noEditPoints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 noEditPoints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800" b="0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 noEditPoints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800" b="0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 noEditPoints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800" b="0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 noEditPoints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800" b="0" strike="noStrike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 noEditPoints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 noEditPoints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800" b="0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 noEditPoints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800" b="0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 noEditPoints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800" b="0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 noEditPoints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800" b="0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 noEditPoints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800" b="0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 noEditPoints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800" b="0" strike="noStrike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 noEditPoints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 noEditPoints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lvl="0" algn="ctr"/>
            <a:endParaRPr lang="sr-RS" sz="3200" b="0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 noEditPoints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 noEditPoints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800" b="0" strike="noStrike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 noEditPoints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 noEditPoints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800" b="0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 noEditPoints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800" b="0" strike="noStrike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 noEditPoints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 noEditPoints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lvl="0" algn="ctr"/>
            <a:endParaRPr lang="sr-RS" sz="3200" b="0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 noEditPoints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 noEditPoints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800" b="0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 noEditPoints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800" b="0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 noEditPoints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800" b="0" strike="noStrike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 noEditPoints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 noEditPoints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lvl="0" algn="ctr"/>
            <a:endParaRPr lang="sr-RS" sz="3200" b="0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 noEditPoints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 noEditPoints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800" b="0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 noEditPoints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800" b="0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 noEditPoints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800" b="0" strike="noStrike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 noEditPoints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 noEditPoints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800" b="0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 noEditPoints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800" b="0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 noEditPoints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800" b="0" strike="noStrike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 noEditPoints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 noEditPoints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800" b="0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 noEditPoints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800" b="0" strike="noStrike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 noEditPoints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 noEditPoints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800" b="0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 noEditPoints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800" b="0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 noEditPoints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800" b="0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 noEditPoints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800" b="0" strike="noStrike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 noEditPoints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 noEditPoints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800" b="0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 noEditPoints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800" b="0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 noEditPoints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800" b="0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 noEditPoints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800" b="0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 noEditPoints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800" b="0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 noEditPoints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800" b="0" strike="noStrike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 noEditPoints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 noEditPoints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800" b="0" strike="noStrike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 noEditPoints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 noEditPoints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800" b="0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 noEditPoints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800" b="0" strike="noStrike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 noEditPoints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 noEditPoints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lvl="0" algn="ctr"/>
            <a:endParaRPr lang="sr-RS" sz="3200" b="0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 noEditPoints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 noEditPoints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800" b="0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 noEditPoints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800" b="0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 noEditPoints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800" b="0" strike="noStrike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 noEditPoints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 noEditPoints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800" b="0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 noEditPoints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800" b="0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 noEditPoints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800" b="0" strike="noStrike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 noEditPoints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 noEditPoints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800" b="0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 noEditPoints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800" b="0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 noEditPoints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800" b="0" strike="noStrike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 noEditPoints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>
                <a:solidFill>
                  <a:srgbClr val="FFFFFF"/>
                </a:solidFill>
                <a:latin typeface="Calibri Light"/>
              </a:rPr>
              <a:t>Click to edit Master title style</a:t>
            </a:r>
            <a:endParaRPr lang="en-US" sz="6000" b="0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 noEditPoints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797FF8C5-0CB3-4942-B1AB-13928EA33245}" type="datetimeFigureOut">
              <a:rPr lang="en-US" sz="1200" b="0" strike="noStrike">
                <a:solidFill>
                  <a:srgbClr val="FFFFFF"/>
                </a:solidFill>
                <a:latin typeface="Calibri"/>
              </a:rPr>
              <a:t>4/6/2020</a:t>
            </a:fld>
            <a:endParaRPr lang="sr-RS" sz="1200" b="0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 noEditPoints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sr-RS" sz="2400" b="0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 noEditPoints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4A1F749-5354-4023-B678-B7F2F14FD91D}" type="slidenum">
              <a:rPr lang="en-US" sz="1200" b="0" strike="noStrike">
                <a:solidFill>
                  <a:srgbClr val="FFFFFF"/>
                </a:solidFill>
                <a:latin typeface="Calibri"/>
              </a:rPr>
              <a:t>‹#›</a:t>
            </a:fld>
            <a:endParaRPr lang="sr-RS" sz="1200" b="0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 noEditPoints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lvl="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>
                <a:solidFill>
                  <a:srgbClr val="FFFFFF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>
                <a:solidFill>
                  <a:srgbClr val="FFFFFF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>
                <a:solidFill>
                  <a:srgbClr val="FFFFFF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>
                <a:solidFill>
                  <a:srgbClr val="FFFFFF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>
                <a:solidFill>
                  <a:srgbClr val="FFFFFF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>
                <a:solidFill>
                  <a:srgbClr val="FFFFFF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>
                <a:solidFill>
                  <a:srgbClr val="FFFFFF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 noEditPoints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>
                <a:solidFill>
                  <a:srgbClr val="FFFFFF"/>
                </a:solidFill>
                <a:latin typeface="Calibri Light"/>
              </a:rPr>
              <a:t>Click to edit Master title style</a:t>
            </a:r>
            <a:endParaRPr lang="en-US" sz="4400" b="0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 noEditPoints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lvl="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800" b="0" strike="noStrike">
                <a:solidFill>
                  <a:srgbClr val="FFFFFF"/>
                </a:solidFill>
                <a:latin typeface="Calibri"/>
              </a:rPr>
              <a:t>Click to edit Master text styles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0" strike="noStrike">
                <a:solidFill>
                  <a:srgbClr val="FFFFFF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>
                <a:solidFill>
                  <a:srgbClr val="FFFFFF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>
                <a:solidFill>
                  <a:srgbClr val="FFFFFF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>
                <a:solidFill>
                  <a:srgbClr val="FFFFFF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 noEditPoints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F4ADEA62-984F-48A8-A4E0-9917F968C724}" type="datetimeFigureOut">
              <a:rPr lang="en-US" sz="1200" b="0" strike="noStrike">
                <a:solidFill>
                  <a:srgbClr val="FFFFFF"/>
                </a:solidFill>
                <a:latin typeface="Calibri"/>
              </a:rPr>
              <a:t>4/6/2020</a:t>
            </a:fld>
            <a:endParaRPr lang="sr-RS" sz="1200" b="0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 noEditPoints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sr-RS" sz="2400" b="0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 noEditPoints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FE2B4D1-1FF1-4CB2-9172-EBDA4F924757}" type="slidenum">
              <a:rPr lang="en-US" sz="1200" b="0" strike="noStrike">
                <a:solidFill>
                  <a:srgbClr val="FFFFFF"/>
                </a:solidFill>
                <a:latin typeface="Calibri"/>
              </a:rPr>
              <a:t>‹#›</a:t>
            </a:fld>
            <a:endParaRPr lang="sr-RS" sz="1200" b="0" strike="noStrike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sr-Latn-RS" sz="8000" b="0" strike="noStrike">
                <a:solidFill>
                  <a:srgbClr val="FFFFFF"/>
                </a:solidFill>
                <a:latin typeface="Calibri"/>
              </a:rPr>
              <a:t>2.čas</a:t>
            </a:r>
            <a:endParaRPr lang="sr-RS" sz="8000" b="0" strike="noStrike">
              <a:latin typeface="Arial"/>
            </a:endParaRPr>
          </a:p>
        </p:txBody>
      </p:sp>
      <p:pic>
        <p:nvPicPr>
          <p:cNvPr id="83" name="Picture 4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858240" y="498600"/>
            <a:ext cx="5558040" cy="1101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sr-Latn-RS" sz="2800" b="0" strike="noStrike">
                <a:solidFill>
                  <a:srgbClr val="FFFFFF"/>
                </a:solidFill>
                <a:latin typeface="Calibri"/>
              </a:rPr>
              <a:t>Zadatak br. 1</a:t>
            </a:r>
            <a:endParaRPr lang="en-US" sz="2800" b="0" strike="noStrike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0" strike="noStrike">
                <a:solidFill>
                  <a:srgbClr val="FFFFFF"/>
                </a:solidFill>
                <a:latin typeface="Calibri"/>
              </a:rPr>
              <a:t>I</a:t>
            </a:r>
            <a:r>
              <a:rPr lang="sr-Latn-RS" sz="2400" b="0" strike="noStrike">
                <a:solidFill>
                  <a:srgbClr val="FFFFFF"/>
                </a:solidFill>
                <a:latin typeface="Calibri"/>
              </a:rPr>
              <a:t>zračunati sledeći izraz na osnovu unete vrednosti x. Prikazati izlaznu vrednost kao tekst. </a:t>
            </a:r>
            <a:endParaRPr lang="en-US" sz="2400" b="0" strike="noStrike">
              <a:solidFill>
                <a:srgbClr val="FFFFFF"/>
              </a:solidFill>
              <a:latin typeface="Calibri"/>
            </a:endParaRPr>
          </a:p>
          <a:p>
            <a:endParaRPr lang="en-US" sz="2400" b="0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85" name="Picture 4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332280" y="435960"/>
            <a:ext cx="5189760" cy="1028520"/>
          </a:xfrm>
          <a:prstGeom prst="rect">
            <a:avLst/>
          </a:prstGeom>
          <a:ln>
            <a:noFill/>
          </a:ln>
        </p:spPr>
      </p:pic>
      <p:pic>
        <p:nvPicPr>
          <p:cNvPr id="86" name="Picture 5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168080" y="4019760"/>
            <a:ext cx="4014720" cy="1686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1800" b="0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sr-Latn-RS" sz="2800" b="0" strike="noStrike">
                <a:solidFill>
                  <a:srgbClr val="FFFFFF"/>
                </a:solidFill>
                <a:latin typeface="Calibri"/>
              </a:rPr>
              <a:t>Zadatak br. 2</a:t>
            </a:r>
            <a:endParaRPr lang="en-US" sz="2800" b="0" strike="noStrike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sr-Latn-RS" sz="2400" b="0" strike="noStrike">
                <a:solidFill>
                  <a:srgbClr val="FFFFFF"/>
                </a:solidFill>
                <a:latin typeface="Calibri"/>
              </a:rPr>
              <a:t>Napisati program koji će tražiti od korisnika da unese svoje ime i prezime (podatke smestiti u dve posebne promenljive). Napraviti novu promenljivu koja će spojiti ime i prezime. Prikazati spojeno ime i prezime, dužinu ime i dužinu prezimena.</a:t>
            </a:r>
            <a:endParaRPr lang="en-US" sz="2400" b="0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89" name="Picture 4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332280" y="435960"/>
            <a:ext cx="5189760" cy="1028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1800" b="0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sr-Latn-RS" sz="2800" b="0" strike="noStrike">
                <a:solidFill>
                  <a:srgbClr val="FFFFFF"/>
                </a:solidFill>
                <a:latin typeface="Calibri"/>
              </a:rPr>
              <a:t>Specijalni karakteri</a:t>
            </a:r>
            <a:endParaRPr lang="en-US" sz="2800" b="0" strike="noStrike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0" strike="noStrike">
                <a:solidFill>
                  <a:srgbClr val="FFFFFF"/>
                </a:solidFill>
                <a:latin typeface="Calibri"/>
              </a:rPr>
              <a:t>\’ 	jednostruki navodnik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0" strike="noStrike">
                <a:solidFill>
                  <a:srgbClr val="FFFFFF"/>
                </a:solidFill>
                <a:latin typeface="Calibri"/>
              </a:rPr>
              <a:t>\”	dvostruki navodnik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0" strike="noStrike">
                <a:solidFill>
                  <a:srgbClr val="FFFFFF"/>
                </a:solidFill>
                <a:latin typeface="Calibri"/>
              </a:rPr>
              <a:t>\t		tabulator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0" strike="noStrike">
                <a:solidFill>
                  <a:srgbClr val="FFFFFF"/>
                </a:solidFill>
                <a:latin typeface="Calibri"/>
              </a:rPr>
              <a:t>\n	novi red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0" strike="noStrike">
                <a:solidFill>
                  <a:srgbClr val="FFFFFF"/>
                </a:solidFill>
                <a:latin typeface="Calibri"/>
              </a:rPr>
              <a:t>\\	obrnuta kosa crta</a:t>
            </a:r>
          </a:p>
        </p:txBody>
      </p:sp>
      <p:pic>
        <p:nvPicPr>
          <p:cNvPr id="92" name="Picture 4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332280" y="435960"/>
            <a:ext cx="5189760" cy="1028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1800" b="0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sr-Latn-RS" sz="2800" b="0" strike="noStrike">
                <a:solidFill>
                  <a:srgbClr val="FFFFFF"/>
                </a:solidFill>
                <a:latin typeface="Calibri"/>
              </a:rPr>
              <a:t>Zadatak br. </a:t>
            </a:r>
            <a:r>
              <a:rPr lang="en-US" sz="2800" b="0" strike="noStrike">
                <a:solidFill>
                  <a:srgbClr val="FFFFFF"/>
                </a:solidFill>
                <a:latin typeface="Calibri"/>
              </a:rPr>
              <a:t>3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0" strike="noStrike">
                <a:solidFill>
                  <a:srgbClr val="FFFFFF"/>
                </a:solidFill>
                <a:latin typeface="Calibri"/>
              </a:rPr>
              <a:t>Prikazati dane u nedelji </a:t>
            </a:r>
            <a:r>
              <a:rPr lang="sr-Latn-RS" sz="2400" b="0" strike="noStrike">
                <a:solidFill>
                  <a:srgbClr val="FFFFFF"/>
                </a:solidFill>
                <a:latin typeface="Calibri"/>
              </a:rPr>
              <a:t>pomoću samo jedne funkcije print() na sledeći način:</a:t>
            </a:r>
            <a:endParaRPr lang="en-US" sz="2400" b="0" strike="noStrike">
              <a:solidFill>
                <a:srgbClr val="FFFFFF"/>
              </a:solidFill>
              <a:latin typeface="Calibri"/>
            </a:endParaRPr>
          </a:p>
          <a:p>
            <a:endParaRPr lang="en-US" sz="2400" b="0" strike="noStrike">
              <a:solidFill>
                <a:srgbClr val="FFFFFF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lang="sr-Latn-RS" sz="2400" b="0" strike="noStrike">
                <a:solidFill>
                  <a:srgbClr val="FFFFFF"/>
                </a:solidFill>
                <a:latin typeface="Calibri"/>
              </a:rPr>
              <a:t>ponedeljak</a:t>
            </a:r>
            <a:endParaRPr lang="en-US" sz="2400" b="0" strike="noStrike">
              <a:solidFill>
                <a:srgbClr val="FFFFFF"/>
              </a:solidFill>
              <a:latin typeface="Calibri"/>
            </a:endParaRPr>
          </a:p>
          <a:p>
            <a:pPr marL="914400">
              <a:lnSpc>
                <a:spcPct val="90000"/>
              </a:lnSpc>
              <a:spcBef>
                <a:spcPts val="499"/>
              </a:spcBef>
            </a:pPr>
            <a:r>
              <a:rPr lang="sr-Latn-RS" sz="2400" b="0" strike="noStrike">
                <a:solidFill>
                  <a:srgbClr val="FFFFFF"/>
                </a:solidFill>
                <a:latin typeface="Calibri"/>
              </a:rPr>
              <a:t>utorak</a:t>
            </a:r>
            <a:endParaRPr lang="en-US" sz="2400" b="0" strike="noStrike">
              <a:solidFill>
                <a:srgbClr val="FFFFFF"/>
              </a:solidFill>
              <a:latin typeface="Calibri"/>
            </a:endParaRPr>
          </a:p>
          <a:p>
            <a:pPr marL="914400">
              <a:lnSpc>
                <a:spcPct val="90000"/>
              </a:lnSpc>
              <a:spcBef>
                <a:spcPts val="499"/>
              </a:spcBef>
            </a:pPr>
            <a:r>
              <a:rPr lang="sr-Latn-RS" sz="2400" b="0" strike="noStrike">
                <a:solidFill>
                  <a:srgbClr val="FFFFFF"/>
                </a:solidFill>
                <a:latin typeface="Calibri"/>
              </a:rPr>
              <a:t>sreda</a:t>
            </a:r>
            <a:endParaRPr lang="en-US" sz="2400" b="0" strike="noStrike">
              <a:solidFill>
                <a:srgbClr val="FFFFFF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lang="sr-Latn-RS" sz="2400" b="0" strike="noStrike">
                <a:solidFill>
                  <a:srgbClr val="FFFFFF"/>
                </a:solidFill>
                <a:latin typeface="Calibri"/>
              </a:rPr>
              <a:t>četvrtak</a:t>
            </a:r>
            <a:endParaRPr lang="en-US" sz="2400" b="0" strike="noStrike">
              <a:solidFill>
                <a:srgbClr val="FFFFFF"/>
              </a:solidFill>
              <a:latin typeface="Calibri"/>
            </a:endParaRPr>
          </a:p>
          <a:p>
            <a:pPr marL="1371600">
              <a:lnSpc>
                <a:spcPct val="90000"/>
              </a:lnSpc>
              <a:spcBef>
                <a:spcPts val="499"/>
              </a:spcBef>
            </a:pPr>
            <a:r>
              <a:rPr lang="sr-Latn-RS" sz="2400" b="0" strike="noStrike">
                <a:solidFill>
                  <a:srgbClr val="FFFFFF"/>
                </a:solidFill>
                <a:latin typeface="Calibri"/>
              </a:rPr>
              <a:t>petak</a:t>
            </a:r>
            <a:endParaRPr lang="en-US" sz="2400" b="0" strike="noStrike">
              <a:solidFill>
                <a:srgbClr val="FFFFFF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lang="sr-Latn-RS" sz="2400" b="0" strike="noStrike">
                <a:solidFill>
                  <a:srgbClr val="FFFFFF"/>
                </a:solidFill>
                <a:latin typeface="Calibri"/>
              </a:rPr>
              <a:t>subota</a:t>
            </a:r>
            <a:endParaRPr lang="en-US" sz="2400" b="0" strike="noStrike">
              <a:solidFill>
                <a:srgbClr val="FFFFFF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lang="sr-Latn-RS" sz="2400" b="0" strike="noStrike">
                <a:solidFill>
                  <a:srgbClr val="FFFFFF"/>
                </a:solidFill>
                <a:latin typeface="Calibri"/>
              </a:rPr>
              <a:t>nedelja</a:t>
            </a:r>
            <a:endParaRPr lang="en-US" sz="2400" b="0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95" name="Picture 4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332280" y="435960"/>
            <a:ext cx="5189760" cy="1028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1800" b="0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lang="sr-Latn-RS" sz="2400" b="0" strike="noStrike">
                <a:solidFill>
                  <a:srgbClr val="FFFFFF"/>
                </a:solidFill>
                <a:latin typeface="Calibri"/>
              </a:rPr>
              <a:t>„Korona“</a:t>
            </a:r>
            <a:endParaRPr lang="en-US" sz="2400" b="0" strike="noStrike">
              <a:solidFill>
                <a:srgbClr val="FFFFFF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lang="sr-Latn-RS" sz="2400" b="0" strike="noStrike">
                <a:solidFill>
                  <a:srgbClr val="FFFFFF"/>
                </a:solidFill>
                <a:latin typeface="Calibri"/>
              </a:rPr>
              <a:t>Dužina teksta: 6</a:t>
            </a:r>
            <a:endParaRPr lang="en-US" sz="2400" b="0" strike="noStrike">
              <a:solidFill>
                <a:srgbClr val="FFFFFF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lang="en-US" sz="2400" b="0" strike="noStrike">
              <a:solidFill>
                <a:srgbClr val="FFFFFF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lang="sr-Latn-RS" sz="2400" b="0" strike="noStrike">
                <a:solidFill>
                  <a:srgbClr val="FFFFFF"/>
                </a:solidFill>
                <a:latin typeface="Calibri"/>
              </a:rPr>
              <a:t>K o r o n a</a:t>
            </a:r>
            <a:endParaRPr lang="en-US" sz="2400" b="0" strike="noStrike">
              <a:solidFill>
                <a:srgbClr val="FFFFFF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lang="sr-Latn-RS" sz="2400" b="0" strike="noStrike">
                <a:solidFill>
                  <a:srgbClr val="FFFFFF"/>
                </a:solidFill>
                <a:latin typeface="Calibri"/>
              </a:rPr>
              <a:t>0 1 2 3 4 5</a:t>
            </a:r>
            <a:endParaRPr lang="en-US" sz="2400" b="0" strike="noStrike">
              <a:solidFill>
                <a:srgbClr val="FFFFFF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lang="en-US" sz="2400" b="0" strike="noStrike">
              <a:solidFill>
                <a:srgbClr val="FFFFFF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lang="sr-Latn-RS" sz="2400" b="0" strike="noStrike">
                <a:solidFill>
                  <a:srgbClr val="FFFFFF"/>
                </a:solidFill>
                <a:latin typeface="Calibri"/>
              </a:rPr>
              <a:t>„Đorđe Vajfert“</a:t>
            </a:r>
            <a:endParaRPr lang="en-US" sz="2400" b="0" strike="noStrike">
              <a:solidFill>
                <a:srgbClr val="FFFFFF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lang="sr-Latn-RS" sz="2400" b="0" strike="noStrike">
                <a:solidFill>
                  <a:srgbClr val="FFFFFF"/>
                </a:solidFill>
                <a:latin typeface="Calibri"/>
              </a:rPr>
              <a:t>Dužina teksta: 13</a:t>
            </a:r>
            <a:endParaRPr lang="en-US" sz="2400" b="0" strike="noStrike">
              <a:solidFill>
                <a:srgbClr val="FFFFFF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lang="en-US" sz="2400" b="0" strike="noStrike">
              <a:solidFill>
                <a:srgbClr val="FFFFFF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lang="sr-Latn-RS" sz="2400" b="0" strike="noStrike">
                <a:solidFill>
                  <a:srgbClr val="FFFFFF"/>
                </a:solidFill>
                <a:latin typeface="Calibri"/>
              </a:rPr>
              <a:t>C e n t  a r     P r o  c   o   d    i    n    g</a:t>
            </a:r>
            <a:endParaRPr lang="en-US" sz="2400" b="0" strike="noStrike">
              <a:solidFill>
                <a:srgbClr val="FFFFFF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lang="sr-Latn-RS" sz="2400" b="0" strike="noStrike">
                <a:solidFill>
                  <a:srgbClr val="FFFFFF"/>
                </a:solidFill>
                <a:latin typeface="Calibri"/>
              </a:rPr>
              <a:t>0 1 2 3 4 5 6 7 8 9 10 11 12 13 14 15</a:t>
            </a:r>
            <a:endParaRPr lang="en-US" sz="2400" b="0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98" name="Picture 4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332280" y="435960"/>
            <a:ext cx="5189760" cy="1028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1800" b="0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sr-Latn-RS" sz="2800" b="0" strike="noStrike">
                <a:solidFill>
                  <a:srgbClr val="FFFFFF"/>
                </a:solidFill>
                <a:latin typeface="Calibri"/>
              </a:rPr>
              <a:t>Zadatak br. 4</a:t>
            </a:r>
            <a:endParaRPr lang="en-US" sz="2800" b="0" strike="noStrike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sr-Latn-RS" sz="2400" b="0" strike="noStrike">
                <a:solidFill>
                  <a:srgbClr val="FFFFFF"/>
                </a:solidFill>
                <a:latin typeface="Calibri"/>
              </a:rPr>
              <a:t>Napisati program koji traži od korisnika da unese dan, mesec i godinu rođenja. Prikazati unete podatke spojeno i gramatički ispravno.</a:t>
            </a:r>
            <a:endParaRPr lang="en-US" sz="2400" b="0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01" name="Picture 4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332280" y="435960"/>
            <a:ext cx="5189760" cy="1028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1800" b="0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sr-Latn-RS" sz="2800" b="0" strike="noStrike">
                <a:solidFill>
                  <a:srgbClr val="FFFFFF"/>
                </a:solidFill>
                <a:latin typeface="Calibri"/>
              </a:rPr>
              <a:t>Zadatak br. 5</a:t>
            </a:r>
            <a:endParaRPr lang="en-US" sz="2800" b="0" strike="noStrike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sr-Latn-RS" sz="2400" b="0" strike="noStrike">
                <a:solidFill>
                  <a:srgbClr val="FFFFFF"/>
                </a:solidFill>
                <a:latin typeface="Calibri"/>
              </a:rPr>
              <a:t>Napisati program koji traži od korisnika da unese mesto u kojem živi. Prikazati prvo slovo, poslednje slovo i zajedno drugo i treće slovo grada i proveriti da li je početno slovo unetog naziva veliko ili malo.</a:t>
            </a:r>
            <a:endParaRPr lang="en-US" sz="2400" b="0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04" name="Picture 4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332280" y="435960"/>
            <a:ext cx="5189760" cy="1028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</TotalTime>
  <Application>LibreOffice/6.4.0.3$Windows_X86_64 LibreOffice_project/b0a288ab3d2d4774cb44b62f04d5d28733ac6df8</Application>
  <Words>224</Words>
  <Paragraphs>36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Ana Zoranovic</dc:creator>
  <dc:language>sr-RS</dc:language>
  <dc:description/>
  <cp:lastModifiedBy>Biljana Pavllovic</cp:lastModifiedBy>
  <cp:revision>29</cp:revision>
  <dcterms:created xsi:type="dcterms:W3CDTF">2020-03-28T16:01:45Z</dcterms:created>
  <dcterms:modified xsi:type="dcterms:W3CDTF">2020-04-05T22:47:05Z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