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charts/chart4.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1" r:id="rId6"/>
    <p:sldId id="262" r:id="rId7"/>
    <p:sldId id="291" r:id="rId8"/>
    <p:sldId id="263" r:id="rId9"/>
    <p:sldId id="281" r:id="rId10"/>
    <p:sldId id="269" r:id="rId11"/>
    <p:sldId id="288" r:id="rId12"/>
    <p:sldId id="270" r:id="rId13"/>
    <p:sldId id="271" r:id="rId14"/>
    <p:sldId id="289" r:id="rId15"/>
    <p:sldId id="283" r:id="rId16"/>
    <p:sldId id="284" r:id="rId17"/>
    <p:sldId id="290" r:id="rId18"/>
    <p:sldId id="285" r:id="rId19"/>
    <p:sldId id="272" r:id="rId20"/>
    <p:sldId id="286" r:id="rId21"/>
    <p:sldId id="287" r:id="rId22"/>
    <p:sldId id="273" r:id="rId23"/>
    <p:sldId id="274" r:id="rId24"/>
    <p:sldId id="275" r:id="rId25"/>
    <p:sldId id="280" r:id="rId26"/>
  </p:sldIdLst>
  <p:sldSz cx="9144000" cy="5143500" type="screen16x9"/>
  <p:notesSz cx="6858000" cy="9144000"/>
  <p:embeddedFontLst>
    <p:embeddedFont>
      <p:font typeface="Raleway SemiBold"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Raleway ExtraBold" panose="020B0604020202020204" charset="0"/>
      <p:bold r:id="rId36"/>
      <p:boldItalic r:id="rId37"/>
    </p:embeddedFont>
    <p:embeddedFont>
      <p:font typeface="Raleway" panose="020B0604020202020204" charset="0"/>
      <p:regular r:id="rId38"/>
      <p:bold r:id="rId39"/>
      <p:italic r:id="rId40"/>
      <p:boldItalic r:id="rId41"/>
    </p:embeddedFont>
    <p:embeddedFont>
      <p:font typeface="Lat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988"/>
    <a:srgbClr val="D9EAD3"/>
    <a:srgbClr val="D3FBC5"/>
    <a:srgbClr val="66FF66"/>
    <a:srgbClr val="D1F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EAAAEA-C3E2-46F1-B94B-2317C174CFF3}">
  <a:tblStyle styleId="{2DEAAAEA-C3E2-46F1-B94B-2317C174CF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043" autoAdjust="0"/>
  </p:normalViewPr>
  <p:slideViewPr>
    <p:cSldViewPr snapToGrid="0">
      <p:cViewPr>
        <p:scale>
          <a:sx n="96" d="100"/>
          <a:sy n="96" d="100"/>
        </p:scale>
        <p:origin x="-4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stacked"/>
        <c:varyColors val="0"/>
        <c:ser>
          <c:idx val="0"/>
          <c:order val="0"/>
          <c:tx>
            <c:strRef>
              <c:f>'[Chart in Microsoft PowerPoint]Sheet1'!$E$10</c:f>
              <c:strCache>
                <c:ptCount val="1"/>
                <c:pt idx="0">
                  <c:v>Count</c:v>
                </c:pt>
              </c:strCache>
            </c:strRef>
          </c:tx>
          <c:invertIfNegative val="0"/>
          <c:dPt>
            <c:idx val="0"/>
            <c:invertIfNegative val="0"/>
            <c:bubble3D val="0"/>
            <c:spPr>
              <a:solidFill>
                <a:schemeClr val="accent3">
                  <a:lumMod val="60000"/>
                  <a:lumOff val="40000"/>
                </a:schemeClr>
              </a:solidFill>
            </c:spPr>
          </c:dPt>
          <c:dPt>
            <c:idx val="1"/>
            <c:invertIfNegative val="0"/>
            <c:bubble3D val="0"/>
            <c:spPr>
              <a:solidFill>
                <a:schemeClr val="accent4">
                  <a:lumMod val="50000"/>
                </a:schemeClr>
              </a:solidFill>
            </c:spPr>
          </c:dPt>
          <c:dPt>
            <c:idx val="2"/>
            <c:invertIfNegative val="0"/>
            <c:bubble3D val="0"/>
            <c:spPr>
              <a:solidFill>
                <a:schemeClr val="accent5">
                  <a:lumMod val="60000"/>
                  <a:lumOff val="40000"/>
                </a:schemeClr>
              </a:solidFill>
            </c:spPr>
          </c:dPt>
          <c:dPt>
            <c:idx val="3"/>
            <c:invertIfNegative val="0"/>
            <c:bubble3D val="0"/>
            <c:spPr>
              <a:solidFill>
                <a:schemeClr val="accent6">
                  <a:lumMod val="50000"/>
                </a:schemeClr>
              </a:solidFill>
            </c:spPr>
          </c:dPt>
          <c:dPt>
            <c:idx val="4"/>
            <c:invertIfNegative val="0"/>
            <c:bubble3D val="0"/>
            <c:spPr>
              <a:solidFill>
                <a:srgbClr val="FFC000"/>
              </a:solidFill>
            </c:spPr>
          </c:dPt>
          <c:dPt>
            <c:idx val="5"/>
            <c:invertIfNegative val="0"/>
            <c:bubble3D val="0"/>
            <c:spPr>
              <a:solidFill>
                <a:srgbClr val="7030A0"/>
              </a:solidFill>
            </c:spPr>
          </c:dPt>
          <c:cat>
            <c:strRef>
              <c:f>'[Chart in Microsoft PowerPoint]Sheet1'!$D$11:$D$16</c:f>
              <c:strCache>
                <c:ptCount val="6"/>
                <c:pt idx="0">
                  <c:v>Politics</c:v>
                </c:pt>
                <c:pt idx="1">
                  <c:v>National</c:v>
                </c:pt>
                <c:pt idx="2">
                  <c:v>Amusement</c:v>
                </c:pt>
                <c:pt idx="3">
                  <c:v>Sports</c:v>
                </c:pt>
                <c:pt idx="4">
                  <c:v>International</c:v>
                </c:pt>
                <c:pt idx="5">
                  <c:v>IT</c:v>
                </c:pt>
              </c:strCache>
            </c:strRef>
          </c:cat>
          <c:val>
            <c:numRef>
              <c:f>'[Chart in Microsoft PowerPoint]Sheet1'!$E$11:$E$16</c:f>
              <c:numCache>
                <c:formatCode>General</c:formatCode>
                <c:ptCount val="6"/>
                <c:pt idx="0">
                  <c:v>1692</c:v>
                </c:pt>
                <c:pt idx="1">
                  <c:v>1689</c:v>
                </c:pt>
                <c:pt idx="2">
                  <c:v>1673</c:v>
                </c:pt>
                <c:pt idx="3">
                  <c:v>1630</c:v>
                </c:pt>
                <c:pt idx="4">
                  <c:v>1628</c:v>
                </c:pt>
                <c:pt idx="5">
                  <c:v>1601</c:v>
                </c:pt>
              </c:numCache>
            </c:numRef>
          </c:val>
        </c:ser>
        <c:dLbls>
          <c:showLegendKey val="0"/>
          <c:showVal val="0"/>
          <c:showCatName val="0"/>
          <c:showSerName val="0"/>
          <c:showPercent val="0"/>
          <c:showBubbleSize val="0"/>
        </c:dLbls>
        <c:gapWidth val="150"/>
        <c:overlap val="100"/>
        <c:axId val="130871296"/>
        <c:axId val="130872832"/>
      </c:barChart>
      <c:catAx>
        <c:axId val="130871296"/>
        <c:scaling>
          <c:orientation val="minMax"/>
        </c:scaling>
        <c:delete val="0"/>
        <c:axPos val="b"/>
        <c:majorTickMark val="out"/>
        <c:minorTickMark val="none"/>
        <c:tickLblPos val="nextTo"/>
        <c:txPr>
          <a:bodyPr/>
          <a:lstStyle/>
          <a:p>
            <a:pPr>
              <a:defRPr baseline="0">
                <a:solidFill>
                  <a:schemeClr val="bg2"/>
                </a:solidFill>
              </a:defRPr>
            </a:pPr>
            <a:endParaRPr lang="en-US"/>
          </a:p>
        </c:txPr>
        <c:crossAx val="130872832"/>
        <c:crosses val="autoZero"/>
        <c:auto val="1"/>
        <c:lblAlgn val="ctr"/>
        <c:lblOffset val="100"/>
        <c:noMultiLvlLbl val="0"/>
      </c:catAx>
      <c:valAx>
        <c:axId val="130872832"/>
        <c:scaling>
          <c:orientation val="minMax"/>
        </c:scaling>
        <c:delete val="0"/>
        <c:axPos val="l"/>
        <c:majorGridlines/>
        <c:numFmt formatCode="General" sourceLinked="1"/>
        <c:majorTickMark val="out"/>
        <c:minorTickMark val="none"/>
        <c:tickLblPos val="nextTo"/>
        <c:txPr>
          <a:bodyPr/>
          <a:lstStyle/>
          <a:p>
            <a:pPr>
              <a:defRPr baseline="0">
                <a:solidFill>
                  <a:schemeClr val="bg2"/>
                </a:solidFill>
              </a:defRPr>
            </a:pPr>
            <a:endParaRPr lang="en-US"/>
          </a:p>
        </c:txPr>
        <c:crossAx val="130871296"/>
        <c:crosses val="autoZero"/>
        <c:crossBetween val="between"/>
      </c:valAx>
    </c:plotArea>
    <c:legend>
      <c:legendPos val="r"/>
      <c:layout/>
      <c:overlay val="0"/>
      <c:spPr>
        <a:ln>
          <a:solidFill>
            <a:schemeClr val="bg2"/>
          </a:solidFill>
        </a:ln>
      </c:spPr>
      <c:txPr>
        <a:bodyPr/>
        <a:lstStyle/>
        <a:p>
          <a:pPr>
            <a:defRPr baseline="0">
              <a:solidFill>
                <a:schemeClr val="bg2"/>
              </a:solidFill>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500240594925635"/>
          <c:y val="0.11158573928258968"/>
          <c:w val="0.60199825021872266"/>
          <c:h val="0.73907771945173517"/>
        </c:manualLayout>
      </c:layout>
      <c:barChart>
        <c:barDir val="col"/>
        <c:grouping val="stacked"/>
        <c:varyColors val="0"/>
        <c:ser>
          <c:idx val="0"/>
          <c:order val="0"/>
          <c:invertIfNegative val="0"/>
          <c:dPt>
            <c:idx val="0"/>
            <c:invertIfNegative val="0"/>
            <c:bubble3D val="0"/>
            <c:spPr>
              <a:solidFill>
                <a:schemeClr val="bg2">
                  <a:lumMod val="50000"/>
                </a:schemeClr>
              </a:solidFill>
            </c:spPr>
          </c:dPt>
          <c:dPt>
            <c:idx val="1"/>
            <c:invertIfNegative val="0"/>
            <c:bubble3D val="0"/>
            <c:spPr>
              <a:solidFill>
                <a:schemeClr val="accent1">
                  <a:lumMod val="60000"/>
                  <a:lumOff val="40000"/>
                </a:schemeClr>
              </a:solidFill>
            </c:spPr>
          </c:dPt>
          <c:dPt>
            <c:idx val="2"/>
            <c:invertIfNegative val="0"/>
            <c:bubble3D val="0"/>
            <c:spPr>
              <a:solidFill>
                <a:schemeClr val="accent2">
                  <a:lumMod val="60000"/>
                  <a:lumOff val="40000"/>
                </a:schemeClr>
              </a:solidFill>
            </c:spPr>
          </c:dPt>
          <c:dPt>
            <c:idx val="3"/>
            <c:invertIfNegative val="0"/>
            <c:bubble3D val="0"/>
            <c:spPr>
              <a:solidFill>
                <a:schemeClr val="accent3">
                  <a:lumMod val="60000"/>
                  <a:lumOff val="40000"/>
                </a:schemeClr>
              </a:solidFill>
            </c:spPr>
          </c:dPt>
          <c:dPt>
            <c:idx val="4"/>
            <c:invertIfNegative val="0"/>
            <c:bubble3D val="0"/>
            <c:spPr>
              <a:solidFill>
                <a:schemeClr val="accent6">
                  <a:lumMod val="60000"/>
                  <a:lumOff val="40000"/>
                </a:schemeClr>
              </a:solidFill>
            </c:spPr>
          </c:dPt>
          <c:cat>
            <c:strRef>
              <c:f>Sheet1!$F$11:$F$15</c:f>
              <c:strCache>
                <c:ptCount val="5"/>
                <c:pt idx="0">
                  <c:v>Train accuracy</c:v>
                </c:pt>
                <c:pt idx="1">
                  <c:v>Test accuracy</c:v>
                </c:pt>
                <c:pt idx="2">
                  <c:v>Precision</c:v>
                </c:pt>
                <c:pt idx="3">
                  <c:v>Recall</c:v>
                </c:pt>
                <c:pt idx="4">
                  <c:v>F1 score</c:v>
                </c:pt>
              </c:strCache>
            </c:strRef>
          </c:cat>
          <c:val>
            <c:numRef>
              <c:f>Sheet1!$G$11:$G$15</c:f>
              <c:numCache>
                <c:formatCode>0.00%</c:formatCode>
                <c:ptCount val="5"/>
                <c:pt idx="0">
                  <c:v>0.95860000000000001</c:v>
                </c:pt>
                <c:pt idx="1">
                  <c:v>0.76290000000000002</c:v>
                </c:pt>
                <c:pt idx="2">
                  <c:v>0.73229999999999995</c:v>
                </c:pt>
                <c:pt idx="3">
                  <c:v>0.73980000000000001</c:v>
                </c:pt>
                <c:pt idx="4">
                  <c:v>0.73519999999999996</c:v>
                </c:pt>
              </c:numCache>
            </c:numRef>
          </c:val>
        </c:ser>
        <c:dLbls>
          <c:showLegendKey val="0"/>
          <c:showVal val="0"/>
          <c:showCatName val="0"/>
          <c:showSerName val="0"/>
          <c:showPercent val="0"/>
          <c:showBubbleSize val="0"/>
        </c:dLbls>
        <c:gapWidth val="150"/>
        <c:overlap val="100"/>
        <c:axId val="130908544"/>
        <c:axId val="130910080"/>
      </c:barChart>
      <c:catAx>
        <c:axId val="130908544"/>
        <c:scaling>
          <c:orientation val="minMax"/>
        </c:scaling>
        <c:delete val="0"/>
        <c:axPos val="b"/>
        <c:majorTickMark val="out"/>
        <c:minorTickMark val="none"/>
        <c:tickLblPos val="nextTo"/>
        <c:txPr>
          <a:bodyPr/>
          <a:lstStyle/>
          <a:p>
            <a:pPr>
              <a:defRPr baseline="0"/>
            </a:pPr>
            <a:endParaRPr lang="en-US"/>
          </a:p>
        </c:txPr>
        <c:crossAx val="130910080"/>
        <c:crosses val="autoZero"/>
        <c:auto val="1"/>
        <c:lblAlgn val="ctr"/>
        <c:lblOffset val="100"/>
        <c:noMultiLvlLbl val="0"/>
      </c:catAx>
      <c:valAx>
        <c:axId val="130910080"/>
        <c:scaling>
          <c:orientation val="minMax"/>
        </c:scaling>
        <c:delete val="0"/>
        <c:axPos val="l"/>
        <c:majorGridlines>
          <c:spPr>
            <a:ln>
              <a:noFill/>
            </a:ln>
          </c:spPr>
        </c:majorGridlines>
        <c:numFmt formatCode="0.00%" sourceLinked="1"/>
        <c:majorTickMark val="out"/>
        <c:minorTickMark val="none"/>
        <c:tickLblPos val="nextTo"/>
        <c:txPr>
          <a:bodyPr/>
          <a:lstStyle/>
          <a:p>
            <a:pPr>
              <a:defRPr>
                <a:solidFill>
                  <a:schemeClr val="bg2"/>
                </a:solidFill>
              </a:defRPr>
            </a:pPr>
            <a:endParaRPr lang="en-US"/>
          </a:p>
        </c:txPr>
        <c:crossAx val="130908544"/>
        <c:crosses val="autoZero"/>
        <c:crossBetween val="between"/>
      </c:valAx>
    </c:plotArea>
    <c:legend>
      <c:legendPos val="r"/>
      <c:layout/>
      <c:overlay val="0"/>
    </c:legend>
    <c:plotVisOnly val="1"/>
    <c:dispBlanksAs val="gap"/>
    <c:showDLblsOverMax val="0"/>
  </c:chart>
  <c:txPr>
    <a:bodyPr/>
    <a:lstStyle/>
    <a:p>
      <a:pPr>
        <a:defRPr lang="en-US"/>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invertIfNegative val="0"/>
          <c:dPt>
            <c:idx val="0"/>
            <c:invertIfNegative val="0"/>
            <c:bubble3D val="0"/>
            <c:spPr>
              <a:solidFill>
                <a:schemeClr val="bg2">
                  <a:lumMod val="50000"/>
                </a:schemeClr>
              </a:solidFill>
            </c:spPr>
          </c:dPt>
          <c:dPt>
            <c:idx val="1"/>
            <c:invertIfNegative val="0"/>
            <c:bubble3D val="0"/>
            <c:spPr>
              <a:solidFill>
                <a:schemeClr val="accent1">
                  <a:lumMod val="60000"/>
                  <a:lumOff val="40000"/>
                </a:schemeClr>
              </a:solidFill>
            </c:spPr>
          </c:dPt>
          <c:dPt>
            <c:idx val="2"/>
            <c:invertIfNegative val="0"/>
            <c:bubble3D val="0"/>
            <c:spPr>
              <a:solidFill>
                <a:schemeClr val="accent2">
                  <a:lumMod val="60000"/>
                  <a:lumOff val="40000"/>
                </a:schemeClr>
              </a:solidFill>
            </c:spPr>
          </c:dPt>
          <c:dPt>
            <c:idx val="3"/>
            <c:invertIfNegative val="0"/>
            <c:bubble3D val="0"/>
            <c:spPr>
              <a:solidFill>
                <a:schemeClr val="accent3">
                  <a:lumMod val="60000"/>
                  <a:lumOff val="40000"/>
                </a:schemeClr>
              </a:solidFill>
            </c:spPr>
          </c:dPt>
          <c:dPt>
            <c:idx val="4"/>
            <c:invertIfNegative val="0"/>
            <c:bubble3D val="0"/>
            <c:spPr>
              <a:solidFill>
                <a:schemeClr val="accent6">
                  <a:lumMod val="60000"/>
                  <a:lumOff val="40000"/>
                </a:schemeClr>
              </a:solidFill>
            </c:spPr>
          </c:dPt>
          <c:cat>
            <c:strRef>
              <c:f>Sheet1!$G$2:$G$6</c:f>
              <c:strCache>
                <c:ptCount val="5"/>
                <c:pt idx="0">
                  <c:v>Train accuracy</c:v>
                </c:pt>
                <c:pt idx="1">
                  <c:v>Test accuracy</c:v>
                </c:pt>
                <c:pt idx="2">
                  <c:v>Precision</c:v>
                </c:pt>
                <c:pt idx="3">
                  <c:v>Recall</c:v>
                </c:pt>
                <c:pt idx="4">
                  <c:v>F1 score</c:v>
                </c:pt>
              </c:strCache>
            </c:strRef>
          </c:cat>
          <c:val>
            <c:numRef>
              <c:f>Sheet1!$H$2:$H$6</c:f>
              <c:numCache>
                <c:formatCode>0.00%</c:formatCode>
                <c:ptCount val="5"/>
                <c:pt idx="0">
                  <c:v>0.97960000000000003</c:v>
                </c:pt>
                <c:pt idx="1">
                  <c:v>0.77910000000000001</c:v>
                </c:pt>
                <c:pt idx="2">
                  <c:v>0.76149999999999995</c:v>
                </c:pt>
                <c:pt idx="3">
                  <c:v>0.76890000000000003</c:v>
                </c:pt>
                <c:pt idx="4">
                  <c:v>0.76659999999999995</c:v>
                </c:pt>
              </c:numCache>
            </c:numRef>
          </c:val>
        </c:ser>
        <c:dLbls>
          <c:showLegendKey val="0"/>
          <c:showVal val="0"/>
          <c:showCatName val="0"/>
          <c:showSerName val="0"/>
          <c:showPercent val="0"/>
          <c:showBubbleSize val="0"/>
        </c:dLbls>
        <c:gapWidth val="150"/>
        <c:overlap val="100"/>
        <c:axId val="129931904"/>
        <c:axId val="129933696"/>
      </c:barChart>
      <c:catAx>
        <c:axId val="129931904"/>
        <c:scaling>
          <c:orientation val="minMax"/>
        </c:scaling>
        <c:delete val="0"/>
        <c:axPos val="b"/>
        <c:majorTickMark val="out"/>
        <c:minorTickMark val="none"/>
        <c:tickLblPos val="nextTo"/>
        <c:txPr>
          <a:bodyPr/>
          <a:lstStyle/>
          <a:p>
            <a:pPr>
              <a:defRPr>
                <a:solidFill>
                  <a:schemeClr val="bg2"/>
                </a:solidFill>
              </a:defRPr>
            </a:pPr>
            <a:endParaRPr lang="en-US"/>
          </a:p>
        </c:txPr>
        <c:crossAx val="129933696"/>
        <c:crosses val="autoZero"/>
        <c:auto val="1"/>
        <c:lblAlgn val="ctr"/>
        <c:lblOffset val="100"/>
        <c:noMultiLvlLbl val="0"/>
      </c:catAx>
      <c:valAx>
        <c:axId val="129933696"/>
        <c:scaling>
          <c:orientation val="minMax"/>
        </c:scaling>
        <c:delete val="0"/>
        <c:axPos val="l"/>
        <c:majorGridlines>
          <c:spPr>
            <a:ln>
              <a:noFill/>
            </a:ln>
          </c:spPr>
        </c:majorGridlines>
        <c:numFmt formatCode="0.00%" sourceLinked="1"/>
        <c:majorTickMark val="out"/>
        <c:minorTickMark val="none"/>
        <c:tickLblPos val="nextTo"/>
        <c:spPr>
          <a:ln>
            <a:solidFill>
              <a:schemeClr val="tx2">
                <a:lumMod val="10000"/>
              </a:schemeClr>
            </a:solidFill>
          </a:ln>
        </c:spPr>
        <c:txPr>
          <a:bodyPr/>
          <a:lstStyle/>
          <a:p>
            <a:pPr>
              <a:defRPr>
                <a:solidFill>
                  <a:schemeClr val="bg2"/>
                </a:solidFill>
              </a:defRPr>
            </a:pPr>
            <a:endParaRPr lang="en-US"/>
          </a:p>
        </c:txPr>
        <c:crossAx val="129931904"/>
        <c:crosses val="autoZero"/>
        <c:crossBetween val="between"/>
      </c:valAx>
    </c:plotArea>
    <c:legend>
      <c:legendPos val="r"/>
      <c:layout/>
      <c:overlay val="0"/>
      <c:txPr>
        <a:bodyPr/>
        <a:lstStyle/>
        <a:p>
          <a:pPr>
            <a:defRPr>
              <a:solidFill>
                <a:schemeClr val="bg2"/>
              </a:solidFill>
            </a:defRPr>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invertIfNegative val="0"/>
          <c:dPt>
            <c:idx val="0"/>
            <c:invertIfNegative val="0"/>
            <c:bubble3D val="0"/>
            <c:spPr>
              <a:solidFill>
                <a:schemeClr val="bg2">
                  <a:lumMod val="50000"/>
                </a:schemeClr>
              </a:solidFill>
            </c:spPr>
          </c:dPt>
          <c:dPt>
            <c:idx val="1"/>
            <c:invertIfNegative val="0"/>
            <c:bubble3D val="0"/>
            <c:spPr>
              <a:solidFill>
                <a:schemeClr val="accent1">
                  <a:lumMod val="60000"/>
                  <a:lumOff val="40000"/>
                </a:schemeClr>
              </a:solidFill>
            </c:spPr>
          </c:dPt>
          <c:dPt>
            <c:idx val="2"/>
            <c:invertIfNegative val="0"/>
            <c:bubble3D val="0"/>
            <c:spPr>
              <a:solidFill>
                <a:schemeClr val="accent2">
                  <a:lumMod val="60000"/>
                  <a:lumOff val="40000"/>
                </a:schemeClr>
              </a:solidFill>
            </c:spPr>
          </c:dPt>
          <c:dPt>
            <c:idx val="3"/>
            <c:invertIfNegative val="0"/>
            <c:bubble3D val="0"/>
            <c:spPr>
              <a:solidFill>
                <a:schemeClr val="accent5">
                  <a:lumMod val="60000"/>
                  <a:lumOff val="40000"/>
                </a:schemeClr>
              </a:solidFill>
            </c:spPr>
          </c:dPt>
          <c:dPt>
            <c:idx val="4"/>
            <c:invertIfNegative val="0"/>
            <c:bubble3D val="0"/>
            <c:spPr>
              <a:solidFill>
                <a:schemeClr val="accent6">
                  <a:lumMod val="60000"/>
                  <a:lumOff val="40000"/>
                </a:schemeClr>
              </a:solidFill>
            </c:spPr>
          </c:dPt>
          <c:cat>
            <c:strRef>
              <c:f>Sheet1!$B$11:$B$15</c:f>
              <c:strCache>
                <c:ptCount val="5"/>
                <c:pt idx="0">
                  <c:v>Train accuracy</c:v>
                </c:pt>
                <c:pt idx="1">
                  <c:v>Test accuracy</c:v>
                </c:pt>
                <c:pt idx="2">
                  <c:v>Precision</c:v>
                </c:pt>
                <c:pt idx="3">
                  <c:v>Recall</c:v>
                </c:pt>
                <c:pt idx="4">
                  <c:v>F1 score</c:v>
                </c:pt>
              </c:strCache>
            </c:strRef>
          </c:cat>
          <c:val>
            <c:numRef>
              <c:f>Sheet1!$C$11:$C$15</c:f>
              <c:numCache>
                <c:formatCode>0.00%</c:formatCode>
                <c:ptCount val="5"/>
                <c:pt idx="0">
                  <c:v>0.9728</c:v>
                </c:pt>
                <c:pt idx="1">
                  <c:v>0.76100000000000001</c:v>
                </c:pt>
                <c:pt idx="2">
                  <c:v>0.75090000000000001</c:v>
                </c:pt>
                <c:pt idx="3">
                  <c:v>0.7591</c:v>
                </c:pt>
                <c:pt idx="4">
                  <c:v>0.75590000000000002</c:v>
                </c:pt>
              </c:numCache>
            </c:numRef>
          </c:val>
        </c:ser>
        <c:dLbls>
          <c:showLegendKey val="0"/>
          <c:showVal val="0"/>
          <c:showCatName val="0"/>
          <c:showSerName val="0"/>
          <c:showPercent val="0"/>
          <c:showBubbleSize val="0"/>
        </c:dLbls>
        <c:gapWidth val="150"/>
        <c:overlap val="100"/>
        <c:axId val="130120320"/>
        <c:axId val="130126208"/>
      </c:barChart>
      <c:catAx>
        <c:axId val="130120320"/>
        <c:scaling>
          <c:orientation val="minMax"/>
        </c:scaling>
        <c:delete val="0"/>
        <c:axPos val="b"/>
        <c:majorTickMark val="out"/>
        <c:minorTickMark val="none"/>
        <c:tickLblPos val="nextTo"/>
        <c:spPr>
          <a:ln>
            <a:solidFill>
              <a:schemeClr val="tx2">
                <a:lumMod val="10000"/>
              </a:schemeClr>
            </a:solidFill>
          </a:ln>
        </c:spPr>
        <c:txPr>
          <a:bodyPr/>
          <a:lstStyle/>
          <a:p>
            <a:pPr>
              <a:defRPr>
                <a:solidFill>
                  <a:schemeClr val="bg2"/>
                </a:solidFill>
              </a:defRPr>
            </a:pPr>
            <a:endParaRPr lang="en-US"/>
          </a:p>
        </c:txPr>
        <c:crossAx val="130126208"/>
        <c:crosses val="autoZero"/>
        <c:auto val="1"/>
        <c:lblAlgn val="ctr"/>
        <c:lblOffset val="100"/>
        <c:noMultiLvlLbl val="0"/>
      </c:catAx>
      <c:valAx>
        <c:axId val="130126208"/>
        <c:scaling>
          <c:orientation val="minMax"/>
        </c:scaling>
        <c:delete val="0"/>
        <c:axPos val="l"/>
        <c:majorGridlines>
          <c:spPr>
            <a:ln>
              <a:noFill/>
            </a:ln>
          </c:spPr>
        </c:majorGridlines>
        <c:numFmt formatCode="0.00%" sourceLinked="1"/>
        <c:majorTickMark val="out"/>
        <c:minorTickMark val="none"/>
        <c:tickLblPos val="nextTo"/>
        <c:txPr>
          <a:bodyPr/>
          <a:lstStyle/>
          <a:p>
            <a:pPr>
              <a:defRPr>
                <a:solidFill>
                  <a:schemeClr val="bg2"/>
                </a:solidFill>
              </a:defRPr>
            </a:pPr>
            <a:endParaRPr lang="en-US"/>
          </a:p>
        </c:txPr>
        <c:crossAx val="130120320"/>
        <c:crosses val="autoZero"/>
        <c:crossBetween val="between"/>
      </c:valAx>
    </c:plotArea>
    <c:legend>
      <c:legendPos val="r"/>
      <c:layout/>
      <c:overlay val="0"/>
      <c:txPr>
        <a:bodyPr/>
        <a:lstStyle/>
        <a:p>
          <a:pPr>
            <a:defRPr>
              <a:solidFill>
                <a:schemeClr val="bg2"/>
              </a:solidFill>
            </a:defRPr>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Train Accuracy</c:v>
                </c:pt>
              </c:strCache>
            </c:strRef>
          </c:tx>
          <c:spPr>
            <a:solidFill>
              <a:schemeClr val="accent2">
                <a:lumMod val="60000"/>
                <a:lumOff val="40000"/>
              </a:schemeClr>
            </a:solidFill>
          </c:spPr>
          <c:invertIfNegative val="0"/>
          <c:cat>
            <c:strRef>
              <c:f>Sheet1!$A$2:$A$4</c:f>
              <c:strCache>
                <c:ptCount val="3"/>
                <c:pt idx="0">
                  <c:v>Long Short Term Memory</c:v>
                </c:pt>
                <c:pt idx="1">
                  <c:v>Bi- Long Short Term Memory</c:v>
                </c:pt>
                <c:pt idx="2">
                  <c:v>Bi -Gated Recurrent Unit</c:v>
                </c:pt>
              </c:strCache>
            </c:strRef>
          </c:cat>
          <c:val>
            <c:numRef>
              <c:f>Sheet1!$B$2:$B$4</c:f>
              <c:numCache>
                <c:formatCode>0.00%</c:formatCode>
                <c:ptCount val="3"/>
                <c:pt idx="0">
                  <c:v>0.98850000000000005</c:v>
                </c:pt>
                <c:pt idx="1">
                  <c:v>0.98950000000000005</c:v>
                </c:pt>
                <c:pt idx="2">
                  <c:v>0.99280000000000002</c:v>
                </c:pt>
              </c:numCache>
            </c:numRef>
          </c:val>
        </c:ser>
        <c:ser>
          <c:idx val="1"/>
          <c:order val="1"/>
          <c:tx>
            <c:strRef>
              <c:f>Sheet1!$C$1</c:f>
              <c:strCache>
                <c:ptCount val="1"/>
                <c:pt idx="0">
                  <c:v>Test Accuracy</c:v>
                </c:pt>
              </c:strCache>
            </c:strRef>
          </c:tx>
          <c:spPr>
            <a:solidFill>
              <a:schemeClr val="accent3">
                <a:lumMod val="60000"/>
                <a:lumOff val="40000"/>
              </a:schemeClr>
            </a:solidFill>
          </c:spPr>
          <c:invertIfNegative val="0"/>
          <c:cat>
            <c:strRef>
              <c:f>Sheet1!$A$2:$A$4</c:f>
              <c:strCache>
                <c:ptCount val="3"/>
                <c:pt idx="0">
                  <c:v>Long Short Term Memory</c:v>
                </c:pt>
                <c:pt idx="1">
                  <c:v>Bi- Long Short Term Memory</c:v>
                </c:pt>
                <c:pt idx="2">
                  <c:v>Bi -Gated Recurrent Unit</c:v>
                </c:pt>
              </c:strCache>
            </c:strRef>
          </c:cat>
          <c:val>
            <c:numRef>
              <c:f>Sheet1!$C$2:$C$4</c:f>
              <c:numCache>
                <c:formatCode>0.00%</c:formatCode>
                <c:ptCount val="3"/>
                <c:pt idx="0">
                  <c:v>0.73280000000000001</c:v>
                </c:pt>
                <c:pt idx="1">
                  <c:v>0.75900000000000001</c:v>
                </c:pt>
                <c:pt idx="2">
                  <c:v>0.751</c:v>
                </c:pt>
              </c:numCache>
            </c:numRef>
          </c:val>
        </c:ser>
        <c:dLbls>
          <c:showLegendKey val="0"/>
          <c:showVal val="0"/>
          <c:showCatName val="0"/>
          <c:showSerName val="0"/>
          <c:showPercent val="0"/>
          <c:showBubbleSize val="0"/>
        </c:dLbls>
        <c:gapWidth val="150"/>
        <c:axId val="132907392"/>
        <c:axId val="132908928"/>
      </c:barChart>
      <c:catAx>
        <c:axId val="132907392"/>
        <c:scaling>
          <c:orientation val="minMax"/>
        </c:scaling>
        <c:delete val="0"/>
        <c:axPos val="b"/>
        <c:majorTickMark val="out"/>
        <c:minorTickMark val="none"/>
        <c:tickLblPos val="nextTo"/>
        <c:txPr>
          <a:bodyPr/>
          <a:lstStyle/>
          <a:p>
            <a:pPr>
              <a:defRPr>
                <a:solidFill>
                  <a:schemeClr val="bg2"/>
                </a:solidFill>
              </a:defRPr>
            </a:pPr>
            <a:endParaRPr lang="en-US"/>
          </a:p>
        </c:txPr>
        <c:crossAx val="132908928"/>
        <c:crosses val="autoZero"/>
        <c:auto val="1"/>
        <c:lblAlgn val="ctr"/>
        <c:lblOffset val="100"/>
        <c:noMultiLvlLbl val="0"/>
      </c:catAx>
      <c:valAx>
        <c:axId val="132908928"/>
        <c:scaling>
          <c:orientation val="minMax"/>
        </c:scaling>
        <c:delete val="0"/>
        <c:axPos val="l"/>
        <c:majorGridlines>
          <c:spPr>
            <a:ln>
              <a:noFill/>
            </a:ln>
          </c:spPr>
        </c:majorGridlines>
        <c:numFmt formatCode="0.00%" sourceLinked="1"/>
        <c:majorTickMark val="out"/>
        <c:minorTickMark val="none"/>
        <c:tickLblPos val="nextTo"/>
        <c:txPr>
          <a:bodyPr/>
          <a:lstStyle/>
          <a:p>
            <a:pPr>
              <a:defRPr>
                <a:solidFill>
                  <a:schemeClr val="bg2"/>
                </a:solidFill>
              </a:defRPr>
            </a:pPr>
            <a:endParaRPr lang="en-US"/>
          </a:p>
        </c:txPr>
        <c:crossAx val="132907392"/>
        <c:crosses val="autoZero"/>
        <c:crossBetween val="between"/>
      </c:valAx>
    </c:plotArea>
    <c:legend>
      <c:legendPos val="r"/>
      <c:layout/>
      <c:overlay val="0"/>
      <c:txPr>
        <a:bodyPr/>
        <a:lstStyle/>
        <a:p>
          <a:pPr>
            <a:defRPr>
              <a:solidFill>
                <a:schemeClr val="bg2"/>
              </a:solidFill>
            </a:defRPr>
          </a:pPr>
          <a:endParaRPr lang="en-US"/>
        </a:p>
      </c:txPr>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0.24993</cdr:x>
      <cdr:y>0.85667</cdr:y>
    </cdr:from>
    <cdr:to>
      <cdr:x>0.42205</cdr:x>
      <cdr:y>0.93856</cdr:y>
    </cdr:to>
    <cdr:sp macro="" textlink="">
      <cdr:nvSpPr>
        <cdr:cNvPr id="2" name="TextBox 1"/>
        <cdr:cNvSpPr txBox="1"/>
      </cdr:nvSpPr>
      <cdr:spPr>
        <a:xfrm xmlns:a="http://schemas.openxmlformats.org/drawingml/2006/main">
          <a:off x="1152939" y="2673263"/>
          <a:ext cx="793975" cy="255544"/>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square" rtlCol="0"/>
        <a:lstStyle xmlns:a="http://schemas.openxmlformats.org/drawingml/2006/main"/>
        <a:p xmlns:a="http://schemas.openxmlformats.org/drawingml/2006/main">
          <a:r>
            <a:rPr lang="en-US" sz="1050" dirty="0" smtClean="0">
              <a:solidFill>
                <a:srgbClr val="1A9988"/>
              </a:solidFill>
            </a:rPr>
            <a:t>Validation</a:t>
          </a:r>
        </a:p>
      </cdr:txBody>
    </cdr:sp>
  </cdr:relSizeAnchor>
  <cdr:relSizeAnchor xmlns:cdr="http://schemas.openxmlformats.org/drawingml/2006/chartDrawing">
    <cdr:from>
      <cdr:x>0.7891</cdr:x>
      <cdr:y>0.39117</cdr:y>
    </cdr:from>
    <cdr:to>
      <cdr:x>0.97363</cdr:x>
      <cdr:y>0.47306</cdr:y>
    </cdr:to>
    <cdr:sp macro="" textlink="">
      <cdr:nvSpPr>
        <cdr:cNvPr id="3" name="TextBox 2"/>
        <cdr:cNvSpPr txBox="1"/>
      </cdr:nvSpPr>
      <cdr:spPr>
        <a:xfrm xmlns:a="http://schemas.openxmlformats.org/drawingml/2006/main">
          <a:off x="3640103" y="1220647"/>
          <a:ext cx="851227" cy="255540"/>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square" rtlCol="0"/>
        <a:lstStyle xmlns:a="http://schemas.openxmlformats.org/drawingml/2006/main"/>
        <a:p xmlns:a="http://schemas.openxmlformats.org/drawingml/2006/main">
          <a:r>
            <a:rPr lang="en-US" sz="1000" dirty="0" smtClean="0">
              <a:solidFill>
                <a:srgbClr val="1A9988"/>
              </a:solidFill>
            </a:rPr>
            <a:t>Validation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850736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0cc07d24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0cc07d24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0cc07d242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0cc07d24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0cc07d24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0cc07d24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0cc07d24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0cc07d24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0cc07d24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0cc07d24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0cc07d24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0cc07d24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0cc07d24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0cc07d24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0cc07d24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0cc07d24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0cc07d24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0cc07d24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50cc07d242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50cc07d24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50cc07d24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50cc07d24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50cc07d242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50cc07d24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50cc07d242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50cc07d24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0cc07d242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0cc07d24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0cc07d242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0cc07d242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0cc07d24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0cc07d24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50cc07d242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50cc07d242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50cc07d24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50cc07d24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50cc07d24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50cc07d24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0cc07d24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0cc07d24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50cc07d24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50cc07d24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0cc07d242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0cc07d24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50cc07d242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0cc07d24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0cc07d242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0cc07d242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930225"/>
            <a:ext cx="7787700" cy="145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580" dirty="0"/>
              <a:t>Bangla Newspaper Headline classification using Deep learning models LSTM </a:t>
            </a:r>
            <a:r>
              <a:rPr lang="en" sz="2580" dirty="0" smtClean="0"/>
              <a:t>, Bi-LSTM and Bi-GRU</a:t>
            </a:r>
            <a:endParaRPr sz="258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7" name="Google Shape;197;p26"/>
          <p:cNvSpPr/>
          <p:nvPr/>
        </p:nvSpPr>
        <p:spPr>
          <a:xfrm>
            <a:off x="3901743" y="2370424"/>
            <a:ext cx="1679100" cy="1193568"/>
          </a:xfrm>
          <a:prstGeom prst="can">
            <a:avLst>
              <a:gd name="adj" fmla="val 14402"/>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lnSpc>
                <a:spcPct val="115000"/>
              </a:lnSpc>
              <a:spcAft>
                <a:spcPts val="1200"/>
              </a:spcAft>
              <a:buClr>
                <a:schemeClr val="accent1"/>
              </a:buClr>
              <a:buSzPts val="1300"/>
            </a:pPr>
            <a:r>
              <a:rPr lang="en" sz="1600" dirty="0">
                <a:solidFill>
                  <a:schemeClr val="dk2"/>
                </a:solidFill>
                <a:latin typeface="Raleway ExtraBold"/>
                <a:ea typeface="Raleway ExtraBold"/>
                <a:cs typeface="Raleway ExtraBold"/>
                <a:sym typeface="Raleway ExtraBold"/>
              </a:rPr>
              <a:t>Model</a:t>
            </a:r>
            <a:br>
              <a:rPr lang="en" sz="1600" dirty="0">
                <a:solidFill>
                  <a:schemeClr val="dk2"/>
                </a:solidFill>
                <a:latin typeface="Raleway ExtraBold"/>
                <a:ea typeface="Raleway ExtraBold"/>
                <a:cs typeface="Raleway ExtraBold"/>
                <a:sym typeface="Raleway ExtraBold"/>
              </a:rPr>
            </a:br>
            <a:r>
              <a:rPr lang="en" sz="1600" dirty="0">
                <a:solidFill>
                  <a:schemeClr val="dk2"/>
                </a:solidFill>
                <a:latin typeface="Raleway ExtraBold"/>
                <a:ea typeface="Raleway ExtraBold"/>
                <a:cs typeface="Raleway ExtraBold"/>
                <a:sym typeface="Raleway ExtraBold"/>
              </a:rPr>
              <a:t>LSTM, Bi-LSTM, </a:t>
            </a:r>
            <a:r>
              <a:rPr lang="en" sz="1600" dirty="0" smtClean="0">
                <a:solidFill>
                  <a:schemeClr val="dk2"/>
                </a:solidFill>
                <a:latin typeface="Raleway ExtraBold"/>
                <a:ea typeface="Raleway ExtraBold"/>
                <a:cs typeface="Raleway ExtraBold"/>
                <a:sym typeface="Raleway ExtraBold"/>
              </a:rPr>
              <a:t>Bi-GRU</a:t>
            </a:r>
            <a:endParaRPr sz="1600" dirty="0">
              <a:solidFill>
                <a:schemeClr val="dk2"/>
              </a:solidFill>
              <a:latin typeface="Raleway ExtraBold"/>
              <a:ea typeface="Raleway ExtraBold"/>
              <a:cs typeface="Raleway ExtraBold"/>
              <a:sym typeface="Raleway ExtraBold"/>
            </a:endParaRPr>
          </a:p>
        </p:txBody>
      </p:sp>
      <p:sp>
        <p:nvSpPr>
          <p:cNvPr id="199" name="Google Shape;199;p26"/>
          <p:cNvSpPr txBox="1">
            <a:spLocks noGrp="1"/>
          </p:cNvSpPr>
          <p:nvPr>
            <p:ph type="title"/>
          </p:nvPr>
        </p:nvSpPr>
        <p:spPr>
          <a:xfrm>
            <a:off x="727650" y="588709"/>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a:t>
            </a:r>
            <a:endParaRPr dirty="0"/>
          </a:p>
        </p:txBody>
      </p:sp>
      <p:sp>
        <p:nvSpPr>
          <p:cNvPr id="204" name="Google Shape;204;p26"/>
          <p:cNvSpPr txBox="1">
            <a:spLocks noGrp="1"/>
          </p:cNvSpPr>
          <p:nvPr>
            <p:ph type="body" idx="1"/>
          </p:nvPr>
        </p:nvSpPr>
        <p:spPr>
          <a:xfrm>
            <a:off x="6138924" y="2024555"/>
            <a:ext cx="636000" cy="356700"/>
          </a:xfrm>
          <a:prstGeom prst="rect">
            <a:avLst/>
          </a:prstGeom>
          <a:solidFill>
            <a:schemeClr val="lt1"/>
          </a:solidFill>
        </p:spPr>
        <p:txBody>
          <a:bodyPr spcFirstLastPara="1" wrap="square" lIns="91425" tIns="91425" rIns="91425" bIns="91425" anchor="b" anchorCtr="0">
            <a:noAutofit/>
          </a:bodyPr>
          <a:lstStyle/>
          <a:p>
            <a:pPr marL="0" lvl="0" indent="0" algn="ctr" rtl="0">
              <a:spcBef>
                <a:spcPts val="0"/>
              </a:spcBef>
              <a:spcAft>
                <a:spcPts val="1200"/>
              </a:spcAft>
              <a:buNone/>
            </a:pPr>
            <a:r>
              <a:rPr lang="en" sz="1400" dirty="0" smtClean="0">
                <a:solidFill>
                  <a:schemeClr val="dk2"/>
                </a:solidFill>
                <a:latin typeface="Raleway ExtraBold"/>
                <a:ea typeface="Raleway ExtraBold"/>
                <a:cs typeface="Raleway ExtraBold"/>
                <a:sym typeface="Raleway ExtraBold"/>
              </a:rPr>
              <a:t>10%</a:t>
            </a:r>
            <a:endParaRPr sz="1400" dirty="0">
              <a:solidFill>
                <a:schemeClr val="dk2"/>
              </a:solidFill>
              <a:latin typeface="Raleway ExtraBold"/>
              <a:ea typeface="Raleway ExtraBold"/>
              <a:cs typeface="Raleway ExtraBold"/>
              <a:sym typeface="Raleway ExtraBold"/>
            </a:endParaRPr>
          </a:p>
        </p:txBody>
      </p:sp>
      <p:sp>
        <p:nvSpPr>
          <p:cNvPr id="205" name="Google Shape;205;p26"/>
          <p:cNvSpPr txBox="1">
            <a:spLocks noGrp="1"/>
          </p:cNvSpPr>
          <p:nvPr>
            <p:ph type="body" idx="1"/>
          </p:nvPr>
        </p:nvSpPr>
        <p:spPr>
          <a:xfrm>
            <a:off x="672619" y="2030265"/>
            <a:ext cx="636000" cy="356700"/>
          </a:xfrm>
          <a:prstGeom prst="rect">
            <a:avLst/>
          </a:prstGeom>
          <a:solidFill>
            <a:schemeClr val="lt1"/>
          </a:solidFill>
        </p:spPr>
        <p:txBody>
          <a:bodyPr spcFirstLastPara="1" wrap="square" lIns="91425" tIns="91425" rIns="91425" bIns="91425" anchor="b" anchorCtr="0">
            <a:noAutofit/>
          </a:bodyPr>
          <a:lstStyle/>
          <a:p>
            <a:pPr marL="0" lvl="0" indent="0" algn="ctr" rtl="0">
              <a:spcBef>
                <a:spcPts val="0"/>
              </a:spcBef>
              <a:spcAft>
                <a:spcPts val="1200"/>
              </a:spcAft>
              <a:buNone/>
            </a:pPr>
            <a:r>
              <a:rPr lang="en" sz="1400" dirty="0" smtClean="0">
                <a:solidFill>
                  <a:schemeClr val="dk2"/>
                </a:solidFill>
                <a:latin typeface="Raleway ExtraBold"/>
                <a:ea typeface="Raleway ExtraBold"/>
                <a:cs typeface="Raleway ExtraBold"/>
                <a:sym typeface="Raleway ExtraBold"/>
              </a:rPr>
              <a:t>90%</a:t>
            </a:r>
            <a:endParaRPr sz="1400" dirty="0">
              <a:solidFill>
                <a:schemeClr val="dk2"/>
              </a:solidFill>
              <a:latin typeface="Raleway ExtraBold"/>
              <a:ea typeface="Raleway ExtraBold"/>
              <a:cs typeface="Raleway ExtraBold"/>
              <a:sym typeface="Raleway ExtraBold"/>
            </a:endParaRPr>
          </a:p>
        </p:txBody>
      </p:sp>
      <p:sp>
        <p:nvSpPr>
          <p:cNvPr id="14" name="Google Shape;171;p24"/>
          <p:cNvSpPr txBox="1">
            <a:spLocks/>
          </p:cNvSpPr>
          <p:nvPr/>
        </p:nvSpPr>
        <p:spPr>
          <a:xfrm>
            <a:off x="6704820" y="1795464"/>
            <a:ext cx="1720021" cy="458183"/>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600" dirty="0" smtClean="0">
                <a:solidFill>
                  <a:schemeClr val="dk2"/>
                </a:solidFill>
                <a:latin typeface="Raleway ExtraBold"/>
                <a:ea typeface="Raleway ExtraBold"/>
                <a:cs typeface="Raleway ExtraBold"/>
                <a:sym typeface="Raleway ExtraBold"/>
              </a:rPr>
              <a:t>Test</a:t>
            </a:r>
          </a:p>
        </p:txBody>
      </p:sp>
      <p:sp>
        <p:nvSpPr>
          <p:cNvPr id="18" name="Google Shape;171;p24"/>
          <p:cNvSpPr txBox="1">
            <a:spLocks/>
          </p:cNvSpPr>
          <p:nvPr/>
        </p:nvSpPr>
        <p:spPr>
          <a:xfrm>
            <a:off x="3167040" y="3874992"/>
            <a:ext cx="3148505" cy="458183"/>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600" dirty="0" smtClean="0">
                <a:solidFill>
                  <a:schemeClr val="dk2"/>
                </a:solidFill>
                <a:latin typeface="Raleway ExtraBold"/>
                <a:ea typeface="Raleway ExtraBold"/>
                <a:cs typeface="Raleway ExtraBold"/>
                <a:sym typeface="Raleway ExtraBold"/>
              </a:rPr>
              <a:t>Model Testing</a:t>
            </a:r>
          </a:p>
        </p:txBody>
      </p:sp>
      <p:sp>
        <p:nvSpPr>
          <p:cNvPr id="19" name="Google Shape;171;p24"/>
          <p:cNvSpPr txBox="1">
            <a:spLocks/>
          </p:cNvSpPr>
          <p:nvPr/>
        </p:nvSpPr>
        <p:spPr>
          <a:xfrm>
            <a:off x="3167041" y="4486636"/>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600" dirty="0" smtClean="0">
                <a:solidFill>
                  <a:schemeClr val="dk2"/>
                </a:solidFill>
                <a:latin typeface="Raleway ExtraBold"/>
                <a:ea typeface="Raleway ExtraBold"/>
                <a:cs typeface="Raleway ExtraBold"/>
                <a:sym typeface="Raleway ExtraBold"/>
              </a:rPr>
              <a:t>Perform</a:t>
            </a:r>
            <a:r>
              <a:rPr lang="en-US" sz="1600" dirty="0" smtClean="0">
                <a:solidFill>
                  <a:schemeClr val="dk2"/>
                </a:solidFill>
                <a:latin typeface="Raleway ExtraBold"/>
                <a:ea typeface="Raleway ExtraBold"/>
                <a:cs typeface="Raleway ExtraBold"/>
                <a:sym typeface="Raleway ExtraBold"/>
              </a:rPr>
              <a:t>a</a:t>
            </a:r>
            <a:r>
              <a:rPr lang="en" sz="1600" dirty="0" smtClean="0">
                <a:solidFill>
                  <a:schemeClr val="dk2"/>
                </a:solidFill>
                <a:latin typeface="Raleway ExtraBold"/>
                <a:ea typeface="Raleway ExtraBold"/>
                <a:cs typeface="Raleway ExtraBold"/>
                <a:sym typeface="Raleway ExtraBold"/>
              </a:rPr>
              <a:t>nce Analysis</a:t>
            </a:r>
          </a:p>
        </p:txBody>
      </p:sp>
      <p:sp>
        <p:nvSpPr>
          <p:cNvPr id="15" name="Google Shape;171;p24"/>
          <p:cNvSpPr txBox="1">
            <a:spLocks/>
          </p:cNvSpPr>
          <p:nvPr/>
        </p:nvSpPr>
        <p:spPr>
          <a:xfrm>
            <a:off x="1227901" y="1810433"/>
            <a:ext cx="1722037" cy="458183"/>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600" dirty="0" smtClean="0">
                <a:solidFill>
                  <a:schemeClr val="dk2"/>
                </a:solidFill>
                <a:latin typeface="Raleway ExtraBold"/>
                <a:ea typeface="Raleway ExtraBold"/>
                <a:cs typeface="Raleway ExtraBold"/>
                <a:sym typeface="Raleway ExtraBold"/>
              </a:rPr>
              <a:t>Train</a:t>
            </a:r>
          </a:p>
        </p:txBody>
      </p:sp>
      <p:sp>
        <p:nvSpPr>
          <p:cNvPr id="23" name="Google Shape;200;p26"/>
          <p:cNvSpPr/>
          <p:nvPr/>
        </p:nvSpPr>
        <p:spPr>
          <a:xfrm>
            <a:off x="2464163" y="1801175"/>
            <a:ext cx="209100" cy="467441"/>
          </a:xfrm>
          <a:custGeom>
            <a:avLst/>
            <a:gdLst/>
            <a:ahLst/>
            <a:cxnLst/>
            <a:rect l="l" t="t" r="r" b="b"/>
            <a:pathLst>
              <a:path w="8364" h="15896" extrusionOk="0">
                <a:moveTo>
                  <a:pt x="4541" y="0"/>
                </a:moveTo>
                <a:cubicBezTo>
                  <a:pt x="5147" y="984"/>
                  <a:pt x="8932" y="4617"/>
                  <a:pt x="8175" y="5904"/>
                </a:cubicBezTo>
                <a:cubicBezTo>
                  <a:pt x="7418" y="7191"/>
                  <a:pt x="0" y="6888"/>
                  <a:pt x="0" y="7721"/>
                </a:cubicBezTo>
                <a:cubicBezTo>
                  <a:pt x="0" y="8554"/>
                  <a:pt x="8024" y="9765"/>
                  <a:pt x="8175" y="10900"/>
                </a:cubicBezTo>
                <a:cubicBezTo>
                  <a:pt x="8326" y="12035"/>
                  <a:pt x="1060" y="13700"/>
                  <a:pt x="908" y="14533"/>
                </a:cubicBezTo>
                <a:cubicBezTo>
                  <a:pt x="757" y="15366"/>
                  <a:pt x="6206" y="15669"/>
                  <a:pt x="7266" y="15896"/>
                </a:cubicBezTo>
              </a:path>
            </a:pathLst>
          </a:custGeom>
          <a:noFill/>
          <a:ln w="9525" cap="flat" cmpd="sng">
            <a:solidFill>
              <a:schemeClr val="dk2"/>
            </a:solidFill>
            <a:prstDash val="solid"/>
            <a:round/>
            <a:headEnd type="none" w="med" len="med"/>
            <a:tailEnd type="none" w="med" len="med"/>
          </a:ln>
        </p:spPr>
      </p:sp>
      <p:sp>
        <p:nvSpPr>
          <p:cNvPr id="24" name="Google Shape;202;p26"/>
          <p:cNvSpPr/>
          <p:nvPr/>
        </p:nvSpPr>
        <p:spPr>
          <a:xfrm>
            <a:off x="1227901" y="1802349"/>
            <a:ext cx="1418878" cy="470361"/>
          </a:xfrm>
          <a:custGeom>
            <a:avLst/>
            <a:gdLst/>
            <a:ahLst/>
            <a:cxnLst/>
            <a:rect l="l" t="t" r="r" b="b"/>
            <a:pathLst>
              <a:path w="50413" h="18280" extrusionOk="0">
                <a:moveTo>
                  <a:pt x="47915" y="0"/>
                </a:moveTo>
                <a:lnTo>
                  <a:pt x="0" y="113"/>
                </a:lnTo>
                <a:lnTo>
                  <a:pt x="113" y="18053"/>
                </a:lnTo>
                <a:lnTo>
                  <a:pt x="49277" y="18167"/>
                </a:lnTo>
                <a:lnTo>
                  <a:pt x="50413" y="18280"/>
                </a:lnTo>
                <a:lnTo>
                  <a:pt x="47347" y="17712"/>
                </a:lnTo>
              </a:path>
            </a:pathLst>
          </a:custGeom>
          <a:noFill/>
          <a:ln w="9525" cap="flat" cmpd="sng">
            <a:solidFill>
              <a:schemeClr val="dk2"/>
            </a:solidFill>
            <a:prstDash val="solid"/>
            <a:round/>
            <a:headEnd type="none" w="med" len="med"/>
            <a:tailEnd type="none" w="med" len="med"/>
          </a:ln>
        </p:spPr>
      </p:sp>
      <p:sp>
        <p:nvSpPr>
          <p:cNvPr id="27" name="Google Shape;201;p26"/>
          <p:cNvSpPr/>
          <p:nvPr/>
        </p:nvSpPr>
        <p:spPr>
          <a:xfrm>
            <a:off x="8081351" y="1801588"/>
            <a:ext cx="209100" cy="441411"/>
          </a:xfrm>
          <a:custGeom>
            <a:avLst/>
            <a:gdLst/>
            <a:ahLst/>
            <a:cxnLst/>
            <a:rect l="l" t="t" r="r" b="b"/>
            <a:pathLst>
              <a:path w="8364" h="15896" extrusionOk="0">
                <a:moveTo>
                  <a:pt x="4541" y="0"/>
                </a:moveTo>
                <a:cubicBezTo>
                  <a:pt x="5147" y="984"/>
                  <a:pt x="8932" y="4617"/>
                  <a:pt x="8175" y="5904"/>
                </a:cubicBezTo>
                <a:cubicBezTo>
                  <a:pt x="7418" y="7191"/>
                  <a:pt x="0" y="6888"/>
                  <a:pt x="0" y="7721"/>
                </a:cubicBezTo>
                <a:cubicBezTo>
                  <a:pt x="0" y="8554"/>
                  <a:pt x="8024" y="9765"/>
                  <a:pt x="8175" y="10900"/>
                </a:cubicBezTo>
                <a:cubicBezTo>
                  <a:pt x="8326" y="12035"/>
                  <a:pt x="1060" y="13700"/>
                  <a:pt x="908" y="14533"/>
                </a:cubicBezTo>
                <a:cubicBezTo>
                  <a:pt x="757" y="15366"/>
                  <a:pt x="6206" y="15669"/>
                  <a:pt x="7266" y="15896"/>
                </a:cubicBezTo>
              </a:path>
            </a:pathLst>
          </a:custGeom>
          <a:noFill/>
          <a:ln w="9525" cap="flat" cmpd="sng">
            <a:solidFill>
              <a:schemeClr val="dk2"/>
            </a:solidFill>
            <a:prstDash val="solid"/>
            <a:round/>
            <a:headEnd type="none" w="med" len="med"/>
            <a:tailEnd type="none" w="med" len="med"/>
          </a:ln>
        </p:spPr>
      </p:sp>
      <p:sp>
        <p:nvSpPr>
          <p:cNvPr id="28" name="Google Shape;203;p26"/>
          <p:cNvSpPr/>
          <p:nvPr/>
        </p:nvSpPr>
        <p:spPr>
          <a:xfrm flipH="1">
            <a:off x="8122897" y="1793068"/>
            <a:ext cx="273050" cy="458449"/>
          </a:xfrm>
          <a:custGeom>
            <a:avLst/>
            <a:gdLst/>
            <a:ahLst/>
            <a:cxnLst/>
            <a:rect l="l" t="t" r="r" b="b"/>
            <a:pathLst>
              <a:path w="13796" h="18280" extrusionOk="0">
                <a:moveTo>
                  <a:pt x="11354" y="57"/>
                </a:moveTo>
                <a:lnTo>
                  <a:pt x="0" y="0"/>
                </a:lnTo>
                <a:lnTo>
                  <a:pt x="57" y="18224"/>
                </a:lnTo>
                <a:lnTo>
                  <a:pt x="13171" y="18280"/>
                </a:lnTo>
                <a:lnTo>
                  <a:pt x="13796" y="18280"/>
                </a:lnTo>
                <a:lnTo>
                  <a:pt x="9538" y="17656"/>
                </a:lnTo>
                <a:lnTo>
                  <a:pt x="7835" y="17031"/>
                </a:lnTo>
              </a:path>
            </a:pathLst>
          </a:custGeom>
          <a:noFill/>
          <a:ln w="9525" cap="flat" cmpd="sng">
            <a:solidFill>
              <a:schemeClr val="dk2"/>
            </a:solidFill>
            <a:prstDash val="solid"/>
            <a:round/>
            <a:headEnd type="none" w="med" len="med"/>
            <a:tailEnd type="none" w="med" len="med"/>
          </a:ln>
        </p:spPr>
      </p:sp>
      <p:sp>
        <p:nvSpPr>
          <p:cNvPr id="29" name="Google Shape;171;p24"/>
          <p:cNvSpPr txBox="1">
            <a:spLocks/>
          </p:cNvSpPr>
          <p:nvPr/>
        </p:nvSpPr>
        <p:spPr>
          <a:xfrm>
            <a:off x="3167041" y="1217517"/>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600" dirty="0" smtClean="0">
                <a:solidFill>
                  <a:schemeClr val="dk2"/>
                </a:solidFill>
                <a:latin typeface="Raleway ExtraBold"/>
                <a:ea typeface="Raleway ExtraBold"/>
                <a:cs typeface="Raleway ExtraBold"/>
                <a:sym typeface="Raleway ExtraBold"/>
              </a:rPr>
              <a:t>Train Test Split</a:t>
            </a:r>
          </a:p>
        </p:txBody>
      </p:sp>
      <p:cxnSp>
        <p:nvCxnSpPr>
          <p:cNvPr id="32" name="Google Shape;123;p18"/>
          <p:cNvCxnSpPr/>
          <p:nvPr/>
        </p:nvCxnSpPr>
        <p:spPr>
          <a:xfrm flipH="1">
            <a:off x="3771723" y="1730728"/>
            <a:ext cx="1939140" cy="0"/>
          </a:xfrm>
          <a:prstGeom prst="straightConnector1">
            <a:avLst/>
          </a:prstGeom>
          <a:noFill/>
          <a:ln w="28575" cap="flat" cmpd="sng">
            <a:solidFill>
              <a:srgbClr val="F52D2D"/>
            </a:solidFill>
            <a:prstDash val="solid"/>
            <a:round/>
            <a:headEnd type="none" w="med" len="med"/>
            <a:tailEnd type="none" w="med" len="med"/>
          </a:ln>
        </p:spPr>
      </p:cxnSp>
      <p:cxnSp>
        <p:nvCxnSpPr>
          <p:cNvPr id="33" name="Google Shape;123;p18"/>
          <p:cNvCxnSpPr/>
          <p:nvPr/>
        </p:nvCxnSpPr>
        <p:spPr>
          <a:xfrm flipH="1">
            <a:off x="3167041" y="4407253"/>
            <a:ext cx="1939140" cy="0"/>
          </a:xfrm>
          <a:prstGeom prst="straightConnector1">
            <a:avLst/>
          </a:prstGeom>
          <a:noFill/>
          <a:ln w="28575" cap="flat" cmpd="sng">
            <a:solidFill>
              <a:srgbClr val="F52D2D"/>
            </a:solidFill>
            <a:prstDash val="solid"/>
            <a:round/>
            <a:headEnd type="none" w="med" len="med"/>
            <a:tailEnd type="none" w="med" len="med"/>
          </a:ln>
        </p:spPr>
      </p:cxnSp>
      <p:cxnSp>
        <p:nvCxnSpPr>
          <p:cNvPr id="43" name="Google Shape;123;p18"/>
          <p:cNvCxnSpPr/>
          <p:nvPr/>
        </p:nvCxnSpPr>
        <p:spPr>
          <a:xfrm flipH="1">
            <a:off x="4376405" y="5016853"/>
            <a:ext cx="1939140" cy="0"/>
          </a:xfrm>
          <a:prstGeom prst="straightConnector1">
            <a:avLst/>
          </a:prstGeom>
          <a:noFill/>
          <a:ln w="28575" cap="flat" cmpd="sng">
            <a:solidFill>
              <a:srgbClr val="F52D2D"/>
            </a:solidFill>
            <a:prstDash val="solid"/>
            <a:round/>
            <a:headEnd type="none" w="med" len="med"/>
            <a:tailEnd type="none" w="med" len="med"/>
          </a:ln>
        </p:spPr>
      </p:cxnSp>
      <p:sp>
        <p:nvSpPr>
          <p:cNvPr id="20"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07</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anim calcmode="lin" valueType="num">
                                      <p:cBhvr>
                                        <p:cTn id="8" dur="750" fill="hold"/>
                                        <p:tgtEl>
                                          <p:spTgt spid="29"/>
                                        </p:tgtEl>
                                        <p:attrNameLst>
                                          <p:attrName>ppt_x</p:attrName>
                                        </p:attrNameLst>
                                      </p:cBhvr>
                                      <p:tavLst>
                                        <p:tav tm="0">
                                          <p:val>
                                            <p:strVal val="#ppt_x"/>
                                          </p:val>
                                        </p:tav>
                                        <p:tav tm="100000">
                                          <p:val>
                                            <p:strVal val="#ppt_x"/>
                                          </p:val>
                                        </p:tav>
                                      </p:tavLst>
                                    </p:anim>
                                    <p:anim calcmode="lin" valueType="num">
                                      <p:cBhvr>
                                        <p:cTn id="9" dur="75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750"/>
                                        <p:tgtEl>
                                          <p:spTgt spid="32"/>
                                        </p:tgtEl>
                                      </p:cBhvr>
                                    </p:animEffect>
                                    <p:anim calcmode="lin" valueType="num">
                                      <p:cBhvr>
                                        <p:cTn id="13" dur="750" fill="hold"/>
                                        <p:tgtEl>
                                          <p:spTgt spid="32"/>
                                        </p:tgtEl>
                                        <p:attrNameLst>
                                          <p:attrName>ppt_x</p:attrName>
                                        </p:attrNameLst>
                                      </p:cBhvr>
                                      <p:tavLst>
                                        <p:tav tm="0">
                                          <p:val>
                                            <p:strVal val="#ppt_x"/>
                                          </p:val>
                                        </p:tav>
                                        <p:tav tm="100000">
                                          <p:val>
                                            <p:strVal val="#ppt_x"/>
                                          </p:val>
                                        </p:tav>
                                      </p:tavLst>
                                    </p:anim>
                                    <p:anim calcmode="lin" valueType="num">
                                      <p:cBhvr>
                                        <p:cTn id="14" dur="75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750"/>
                                        <p:tgtEl>
                                          <p:spTgt spid="14"/>
                                        </p:tgtEl>
                                      </p:cBhvr>
                                    </p:animEffect>
                                    <p:anim calcmode="lin" valueType="num">
                                      <p:cBhvr>
                                        <p:cTn id="20" dur="750" fill="hold"/>
                                        <p:tgtEl>
                                          <p:spTgt spid="14"/>
                                        </p:tgtEl>
                                        <p:attrNameLst>
                                          <p:attrName>ppt_x</p:attrName>
                                        </p:attrNameLst>
                                      </p:cBhvr>
                                      <p:tavLst>
                                        <p:tav tm="0">
                                          <p:val>
                                            <p:strVal val="#ppt_x"/>
                                          </p:val>
                                        </p:tav>
                                        <p:tav tm="100000">
                                          <p:val>
                                            <p:strVal val="#ppt_x"/>
                                          </p:val>
                                        </p:tav>
                                      </p:tavLst>
                                    </p:anim>
                                    <p:anim calcmode="lin" valueType="num">
                                      <p:cBhvr>
                                        <p:cTn id="21" dur="75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750"/>
                                        <p:tgtEl>
                                          <p:spTgt spid="15"/>
                                        </p:tgtEl>
                                      </p:cBhvr>
                                    </p:animEffect>
                                    <p:anim calcmode="lin" valueType="num">
                                      <p:cBhvr>
                                        <p:cTn id="25" dur="750" fill="hold"/>
                                        <p:tgtEl>
                                          <p:spTgt spid="15"/>
                                        </p:tgtEl>
                                        <p:attrNameLst>
                                          <p:attrName>ppt_x</p:attrName>
                                        </p:attrNameLst>
                                      </p:cBhvr>
                                      <p:tavLst>
                                        <p:tav tm="0">
                                          <p:val>
                                            <p:strVal val="#ppt_x"/>
                                          </p:val>
                                        </p:tav>
                                        <p:tav tm="100000">
                                          <p:val>
                                            <p:strVal val="#ppt_x"/>
                                          </p:val>
                                        </p:tav>
                                      </p:tavLst>
                                    </p:anim>
                                    <p:anim calcmode="lin" valueType="num">
                                      <p:cBhvr>
                                        <p:cTn id="26" dur="75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750"/>
                                        <p:tgtEl>
                                          <p:spTgt spid="23"/>
                                        </p:tgtEl>
                                      </p:cBhvr>
                                    </p:animEffect>
                                    <p:anim calcmode="lin" valueType="num">
                                      <p:cBhvr>
                                        <p:cTn id="30" dur="750" fill="hold"/>
                                        <p:tgtEl>
                                          <p:spTgt spid="23"/>
                                        </p:tgtEl>
                                        <p:attrNameLst>
                                          <p:attrName>ppt_x</p:attrName>
                                        </p:attrNameLst>
                                      </p:cBhvr>
                                      <p:tavLst>
                                        <p:tav tm="0">
                                          <p:val>
                                            <p:strVal val="#ppt_x"/>
                                          </p:val>
                                        </p:tav>
                                        <p:tav tm="100000">
                                          <p:val>
                                            <p:strVal val="#ppt_x"/>
                                          </p:val>
                                        </p:tav>
                                      </p:tavLst>
                                    </p:anim>
                                    <p:anim calcmode="lin" valueType="num">
                                      <p:cBhvr>
                                        <p:cTn id="31" dur="750" fill="hold"/>
                                        <p:tgtEl>
                                          <p:spTgt spid="2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750"/>
                                        <p:tgtEl>
                                          <p:spTgt spid="24"/>
                                        </p:tgtEl>
                                      </p:cBhvr>
                                    </p:animEffect>
                                    <p:anim calcmode="lin" valueType="num">
                                      <p:cBhvr>
                                        <p:cTn id="35" dur="750" fill="hold"/>
                                        <p:tgtEl>
                                          <p:spTgt spid="24"/>
                                        </p:tgtEl>
                                        <p:attrNameLst>
                                          <p:attrName>ppt_x</p:attrName>
                                        </p:attrNameLst>
                                      </p:cBhvr>
                                      <p:tavLst>
                                        <p:tav tm="0">
                                          <p:val>
                                            <p:strVal val="#ppt_x"/>
                                          </p:val>
                                        </p:tav>
                                        <p:tav tm="100000">
                                          <p:val>
                                            <p:strVal val="#ppt_x"/>
                                          </p:val>
                                        </p:tav>
                                      </p:tavLst>
                                    </p:anim>
                                    <p:anim calcmode="lin" valueType="num">
                                      <p:cBhvr>
                                        <p:cTn id="36" dur="750" fill="hold"/>
                                        <p:tgtEl>
                                          <p:spTgt spid="2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750"/>
                                        <p:tgtEl>
                                          <p:spTgt spid="27"/>
                                        </p:tgtEl>
                                      </p:cBhvr>
                                    </p:animEffect>
                                    <p:anim calcmode="lin" valueType="num">
                                      <p:cBhvr>
                                        <p:cTn id="40" dur="750" fill="hold"/>
                                        <p:tgtEl>
                                          <p:spTgt spid="27"/>
                                        </p:tgtEl>
                                        <p:attrNameLst>
                                          <p:attrName>ppt_x</p:attrName>
                                        </p:attrNameLst>
                                      </p:cBhvr>
                                      <p:tavLst>
                                        <p:tav tm="0">
                                          <p:val>
                                            <p:strVal val="#ppt_x"/>
                                          </p:val>
                                        </p:tav>
                                        <p:tav tm="100000">
                                          <p:val>
                                            <p:strVal val="#ppt_x"/>
                                          </p:val>
                                        </p:tav>
                                      </p:tavLst>
                                    </p:anim>
                                    <p:anim calcmode="lin" valueType="num">
                                      <p:cBhvr>
                                        <p:cTn id="41" dur="750" fill="hold"/>
                                        <p:tgtEl>
                                          <p:spTgt spid="27"/>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750"/>
                                        <p:tgtEl>
                                          <p:spTgt spid="28"/>
                                        </p:tgtEl>
                                      </p:cBhvr>
                                    </p:animEffect>
                                    <p:anim calcmode="lin" valueType="num">
                                      <p:cBhvr>
                                        <p:cTn id="45" dur="750" fill="hold"/>
                                        <p:tgtEl>
                                          <p:spTgt spid="28"/>
                                        </p:tgtEl>
                                        <p:attrNameLst>
                                          <p:attrName>ppt_x</p:attrName>
                                        </p:attrNameLst>
                                      </p:cBhvr>
                                      <p:tavLst>
                                        <p:tav tm="0">
                                          <p:val>
                                            <p:strVal val="#ppt_x"/>
                                          </p:val>
                                        </p:tav>
                                        <p:tav tm="100000">
                                          <p:val>
                                            <p:strVal val="#ppt_x"/>
                                          </p:val>
                                        </p:tav>
                                      </p:tavLst>
                                    </p:anim>
                                    <p:anim calcmode="lin" valueType="num">
                                      <p:cBhvr>
                                        <p:cTn id="46" dur="750" fill="hold"/>
                                        <p:tgtEl>
                                          <p:spTgt spid="2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04">
                                            <p:bg/>
                                          </p:spTgt>
                                        </p:tgtEl>
                                        <p:attrNameLst>
                                          <p:attrName>style.visibility</p:attrName>
                                        </p:attrNameLst>
                                      </p:cBhvr>
                                      <p:to>
                                        <p:strVal val="visible"/>
                                      </p:to>
                                    </p:set>
                                    <p:animEffect transition="in" filter="fade">
                                      <p:cBhvr>
                                        <p:cTn id="49" dur="750"/>
                                        <p:tgtEl>
                                          <p:spTgt spid="204">
                                            <p:bg/>
                                          </p:spTgt>
                                        </p:tgtEl>
                                      </p:cBhvr>
                                    </p:animEffect>
                                    <p:anim calcmode="lin" valueType="num">
                                      <p:cBhvr>
                                        <p:cTn id="50" dur="750" fill="hold"/>
                                        <p:tgtEl>
                                          <p:spTgt spid="204">
                                            <p:bg/>
                                          </p:spTgt>
                                        </p:tgtEl>
                                        <p:attrNameLst>
                                          <p:attrName>ppt_x</p:attrName>
                                        </p:attrNameLst>
                                      </p:cBhvr>
                                      <p:tavLst>
                                        <p:tav tm="0">
                                          <p:val>
                                            <p:strVal val="#ppt_x"/>
                                          </p:val>
                                        </p:tav>
                                        <p:tav tm="100000">
                                          <p:val>
                                            <p:strVal val="#ppt_x"/>
                                          </p:val>
                                        </p:tav>
                                      </p:tavLst>
                                    </p:anim>
                                    <p:anim calcmode="lin" valueType="num">
                                      <p:cBhvr>
                                        <p:cTn id="51" dur="750" fill="hold"/>
                                        <p:tgtEl>
                                          <p:spTgt spid="204">
                                            <p:bg/>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4">
                                            <p:txEl>
                                              <p:pRg st="0" end="0"/>
                                            </p:txEl>
                                          </p:spTgt>
                                        </p:tgtEl>
                                        <p:attrNameLst>
                                          <p:attrName>style.visibility</p:attrName>
                                        </p:attrNameLst>
                                      </p:cBhvr>
                                      <p:to>
                                        <p:strVal val="visible"/>
                                      </p:to>
                                    </p:set>
                                    <p:animEffect transition="in" filter="fade">
                                      <p:cBhvr>
                                        <p:cTn id="54" dur="750"/>
                                        <p:tgtEl>
                                          <p:spTgt spid="204">
                                            <p:txEl>
                                              <p:pRg st="0" end="0"/>
                                            </p:txEl>
                                          </p:spTgt>
                                        </p:tgtEl>
                                      </p:cBhvr>
                                    </p:animEffect>
                                    <p:anim calcmode="lin" valueType="num">
                                      <p:cBhvr>
                                        <p:cTn id="55" dur="750" fill="hold"/>
                                        <p:tgtEl>
                                          <p:spTgt spid="204">
                                            <p:txEl>
                                              <p:pRg st="0" end="0"/>
                                            </p:txEl>
                                          </p:spTgt>
                                        </p:tgtEl>
                                        <p:attrNameLst>
                                          <p:attrName>ppt_x</p:attrName>
                                        </p:attrNameLst>
                                      </p:cBhvr>
                                      <p:tavLst>
                                        <p:tav tm="0">
                                          <p:val>
                                            <p:strVal val="#ppt_x"/>
                                          </p:val>
                                        </p:tav>
                                        <p:tav tm="100000">
                                          <p:val>
                                            <p:strVal val="#ppt_x"/>
                                          </p:val>
                                        </p:tav>
                                      </p:tavLst>
                                    </p:anim>
                                    <p:anim calcmode="lin" valueType="num">
                                      <p:cBhvr>
                                        <p:cTn id="56" dur="750" fill="hold"/>
                                        <p:tgtEl>
                                          <p:spTgt spid="204">
                                            <p:txEl>
                                              <p:pRg st="0" end="0"/>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05">
                                            <p:bg/>
                                          </p:spTgt>
                                        </p:tgtEl>
                                        <p:attrNameLst>
                                          <p:attrName>style.visibility</p:attrName>
                                        </p:attrNameLst>
                                      </p:cBhvr>
                                      <p:to>
                                        <p:strVal val="visible"/>
                                      </p:to>
                                    </p:set>
                                    <p:animEffect transition="in" filter="fade">
                                      <p:cBhvr>
                                        <p:cTn id="59" dur="750"/>
                                        <p:tgtEl>
                                          <p:spTgt spid="205">
                                            <p:bg/>
                                          </p:spTgt>
                                        </p:tgtEl>
                                      </p:cBhvr>
                                    </p:animEffect>
                                    <p:anim calcmode="lin" valueType="num">
                                      <p:cBhvr>
                                        <p:cTn id="60" dur="750" fill="hold"/>
                                        <p:tgtEl>
                                          <p:spTgt spid="205">
                                            <p:bg/>
                                          </p:spTgt>
                                        </p:tgtEl>
                                        <p:attrNameLst>
                                          <p:attrName>ppt_x</p:attrName>
                                        </p:attrNameLst>
                                      </p:cBhvr>
                                      <p:tavLst>
                                        <p:tav tm="0">
                                          <p:val>
                                            <p:strVal val="#ppt_x"/>
                                          </p:val>
                                        </p:tav>
                                        <p:tav tm="100000">
                                          <p:val>
                                            <p:strVal val="#ppt_x"/>
                                          </p:val>
                                        </p:tav>
                                      </p:tavLst>
                                    </p:anim>
                                    <p:anim calcmode="lin" valueType="num">
                                      <p:cBhvr>
                                        <p:cTn id="61" dur="750" fill="hold"/>
                                        <p:tgtEl>
                                          <p:spTgt spid="205">
                                            <p:bg/>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05">
                                            <p:txEl>
                                              <p:pRg st="0" end="0"/>
                                            </p:txEl>
                                          </p:spTgt>
                                        </p:tgtEl>
                                        <p:attrNameLst>
                                          <p:attrName>style.visibility</p:attrName>
                                        </p:attrNameLst>
                                      </p:cBhvr>
                                      <p:to>
                                        <p:strVal val="visible"/>
                                      </p:to>
                                    </p:set>
                                    <p:animEffect transition="in" filter="fade">
                                      <p:cBhvr>
                                        <p:cTn id="64" dur="750"/>
                                        <p:tgtEl>
                                          <p:spTgt spid="205">
                                            <p:txEl>
                                              <p:pRg st="0" end="0"/>
                                            </p:txEl>
                                          </p:spTgt>
                                        </p:tgtEl>
                                      </p:cBhvr>
                                    </p:animEffect>
                                    <p:anim calcmode="lin" valueType="num">
                                      <p:cBhvr>
                                        <p:cTn id="65" dur="750" fill="hold"/>
                                        <p:tgtEl>
                                          <p:spTgt spid="205">
                                            <p:txEl>
                                              <p:pRg st="0" end="0"/>
                                            </p:txEl>
                                          </p:spTgt>
                                        </p:tgtEl>
                                        <p:attrNameLst>
                                          <p:attrName>ppt_x</p:attrName>
                                        </p:attrNameLst>
                                      </p:cBhvr>
                                      <p:tavLst>
                                        <p:tav tm="0">
                                          <p:val>
                                            <p:strVal val="#ppt_x"/>
                                          </p:val>
                                        </p:tav>
                                        <p:tav tm="100000">
                                          <p:val>
                                            <p:strVal val="#ppt_x"/>
                                          </p:val>
                                        </p:tav>
                                      </p:tavLst>
                                    </p:anim>
                                    <p:anim calcmode="lin" valueType="num">
                                      <p:cBhvr>
                                        <p:cTn id="66" dur="750" fill="hold"/>
                                        <p:tgtEl>
                                          <p:spTgt spid="2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97"/>
                                        </p:tgtEl>
                                        <p:attrNameLst>
                                          <p:attrName>style.visibility</p:attrName>
                                        </p:attrNameLst>
                                      </p:cBhvr>
                                      <p:to>
                                        <p:strVal val="visible"/>
                                      </p:to>
                                    </p:set>
                                    <p:animEffect transition="in" filter="fade">
                                      <p:cBhvr>
                                        <p:cTn id="71" dur="750"/>
                                        <p:tgtEl>
                                          <p:spTgt spid="197"/>
                                        </p:tgtEl>
                                      </p:cBhvr>
                                    </p:animEffect>
                                    <p:anim calcmode="lin" valueType="num">
                                      <p:cBhvr>
                                        <p:cTn id="72" dur="750" fill="hold"/>
                                        <p:tgtEl>
                                          <p:spTgt spid="197"/>
                                        </p:tgtEl>
                                        <p:attrNameLst>
                                          <p:attrName>ppt_x</p:attrName>
                                        </p:attrNameLst>
                                      </p:cBhvr>
                                      <p:tavLst>
                                        <p:tav tm="0">
                                          <p:val>
                                            <p:strVal val="#ppt_x"/>
                                          </p:val>
                                        </p:tav>
                                        <p:tav tm="100000">
                                          <p:val>
                                            <p:strVal val="#ppt_x"/>
                                          </p:val>
                                        </p:tav>
                                      </p:tavLst>
                                    </p:anim>
                                    <p:anim calcmode="lin" valueType="num">
                                      <p:cBhvr>
                                        <p:cTn id="73" dur="750" fill="hold"/>
                                        <p:tgtEl>
                                          <p:spTgt spid="197"/>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750"/>
                                        <p:tgtEl>
                                          <p:spTgt spid="18"/>
                                        </p:tgtEl>
                                      </p:cBhvr>
                                    </p:animEffect>
                                    <p:anim calcmode="lin" valueType="num">
                                      <p:cBhvr>
                                        <p:cTn id="79" dur="750" fill="hold"/>
                                        <p:tgtEl>
                                          <p:spTgt spid="18"/>
                                        </p:tgtEl>
                                        <p:attrNameLst>
                                          <p:attrName>ppt_x</p:attrName>
                                        </p:attrNameLst>
                                      </p:cBhvr>
                                      <p:tavLst>
                                        <p:tav tm="0">
                                          <p:val>
                                            <p:strVal val="#ppt_x"/>
                                          </p:val>
                                        </p:tav>
                                        <p:tav tm="100000">
                                          <p:val>
                                            <p:strVal val="#ppt_x"/>
                                          </p:val>
                                        </p:tav>
                                      </p:tavLst>
                                    </p:anim>
                                    <p:anim calcmode="lin" valueType="num">
                                      <p:cBhvr>
                                        <p:cTn id="80" dur="750" fill="hold"/>
                                        <p:tgtEl>
                                          <p:spTgt spid="1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750"/>
                                        <p:tgtEl>
                                          <p:spTgt spid="33"/>
                                        </p:tgtEl>
                                      </p:cBhvr>
                                    </p:animEffect>
                                    <p:anim calcmode="lin" valueType="num">
                                      <p:cBhvr>
                                        <p:cTn id="84" dur="750" fill="hold"/>
                                        <p:tgtEl>
                                          <p:spTgt spid="33"/>
                                        </p:tgtEl>
                                        <p:attrNameLst>
                                          <p:attrName>ppt_x</p:attrName>
                                        </p:attrNameLst>
                                      </p:cBhvr>
                                      <p:tavLst>
                                        <p:tav tm="0">
                                          <p:val>
                                            <p:strVal val="#ppt_x"/>
                                          </p:val>
                                        </p:tav>
                                        <p:tav tm="100000">
                                          <p:val>
                                            <p:strVal val="#ppt_x"/>
                                          </p:val>
                                        </p:tav>
                                      </p:tavLst>
                                    </p:anim>
                                    <p:anim calcmode="lin" valueType="num">
                                      <p:cBhvr>
                                        <p:cTn id="85"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1000"/>
                                        <p:tgtEl>
                                          <p:spTgt spid="43"/>
                                        </p:tgtEl>
                                      </p:cBhvr>
                                    </p:animEffect>
                                    <p:anim calcmode="lin" valueType="num">
                                      <p:cBhvr>
                                        <p:cTn id="96" dur="1000" fill="hold"/>
                                        <p:tgtEl>
                                          <p:spTgt spid="43"/>
                                        </p:tgtEl>
                                        <p:attrNameLst>
                                          <p:attrName>ppt_x</p:attrName>
                                        </p:attrNameLst>
                                      </p:cBhvr>
                                      <p:tavLst>
                                        <p:tav tm="0">
                                          <p:val>
                                            <p:strVal val="#ppt_x"/>
                                          </p:val>
                                        </p:tav>
                                        <p:tav tm="100000">
                                          <p:val>
                                            <p:strVal val="#ppt_x"/>
                                          </p:val>
                                        </p:tav>
                                      </p:tavLst>
                                    </p:anim>
                                    <p:anim calcmode="lin" valueType="num">
                                      <p:cBhvr>
                                        <p:cTn id="9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204" grpId="0" uiExpand="1" build="p" animBg="1"/>
      <p:bldP spid="205" grpId="0" uiExpand="1" build="p" animBg="1"/>
      <p:bldP spid="14" grpId="0" animBg="1"/>
      <p:bldP spid="18" grpId="0" animBg="1"/>
      <p:bldP spid="19" grpId="0" animBg="1"/>
      <p:bldP spid="15"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9" name="Google Shape;199;p26"/>
          <p:cNvSpPr txBox="1">
            <a:spLocks noGrp="1"/>
          </p:cNvSpPr>
          <p:nvPr>
            <p:ph type="title"/>
          </p:nvPr>
        </p:nvSpPr>
        <p:spPr>
          <a:xfrm>
            <a:off x="727650" y="588709"/>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a:t>
            </a:r>
            <a:endParaRPr dirty="0"/>
          </a:p>
        </p:txBody>
      </p:sp>
      <p:sp>
        <p:nvSpPr>
          <p:cNvPr id="18" name="Google Shape;171;p24"/>
          <p:cNvSpPr txBox="1">
            <a:spLocks/>
          </p:cNvSpPr>
          <p:nvPr/>
        </p:nvSpPr>
        <p:spPr>
          <a:xfrm>
            <a:off x="706868" y="1314727"/>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600" dirty="0" smtClean="0">
                <a:solidFill>
                  <a:schemeClr val="dk2"/>
                </a:solidFill>
                <a:latin typeface="Raleway ExtraBold"/>
                <a:ea typeface="Raleway ExtraBold"/>
                <a:cs typeface="Raleway ExtraBold"/>
                <a:sym typeface="Raleway ExtraBold"/>
              </a:rPr>
              <a:t>Performance parameters</a:t>
            </a:r>
          </a:p>
        </p:txBody>
      </p:sp>
      <p:sp>
        <p:nvSpPr>
          <p:cNvPr id="19" name="Google Shape;171;p24"/>
          <p:cNvSpPr txBox="1">
            <a:spLocks/>
          </p:cNvSpPr>
          <p:nvPr/>
        </p:nvSpPr>
        <p:spPr>
          <a:xfrm>
            <a:off x="3070157" y="1961146"/>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US" sz="1600" dirty="0" smtClean="0">
                <a:solidFill>
                  <a:schemeClr val="dk2"/>
                </a:solidFill>
                <a:latin typeface="Raleway ExtraBold"/>
                <a:ea typeface="Raleway ExtraBold"/>
                <a:cs typeface="Raleway ExtraBold"/>
                <a:sym typeface="Raleway ExtraBold"/>
              </a:rPr>
              <a:t>Training Accuracy</a:t>
            </a:r>
            <a:endParaRPr lang="en" sz="1600" dirty="0" smtClean="0">
              <a:solidFill>
                <a:schemeClr val="dk2"/>
              </a:solidFill>
              <a:latin typeface="Raleway ExtraBold"/>
              <a:ea typeface="Raleway ExtraBold"/>
              <a:cs typeface="Raleway ExtraBold"/>
              <a:sym typeface="Raleway ExtraBold"/>
            </a:endParaRPr>
          </a:p>
        </p:txBody>
      </p:sp>
      <p:cxnSp>
        <p:nvCxnSpPr>
          <p:cNvPr id="43" name="Google Shape;123;p18"/>
          <p:cNvCxnSpPr/>
          <p:nvPr/>
        </p:nvCxnSpPr>
        <p:spPr>
          <a:xfrm flipH="1">
            <a:off x="3070157" y="2491622"/>
            <a:ext cx="1939140" cy="0"/>
          </a:xfrm>
          <a:prstGeom prst="straightConnector1">
            <a:avLst/>
          </a:prstGeom>
          <a:noFill/>
          <a:ln w="28575" cap="flat" cmpd="sng">
            <a:solidFill>
              <a:srgbClr val="F52D2D"/>
            </a:solidFill>
            <a:prstDash val="solid"/>
            <a:round/>
            <a:headEnd type="none" w="med" len="med"/>
            <a:tailEnd type="none" w="med" len="med"/>
          </a:ln>
        </p:spPr>
      </p:cxnSp>
      <p:sp>
        <p:nvSpPr>
          <p:cNvPr id="20" name="Google Shape;171;p24"/>
          <p:cNvSpPr txBox="1">
            <a:spLocks/>
          </p:cNvSpPr>
          <p:nvPr/>
        </p:nvSpPr>
        <p:spPr>
          <a:xfrm>
            <a:off x="3070157" y="2570747"/>
            <a:ext cx="3148505" cy="458183"/>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None/>
            </a:pPr>
            <a:r>
              <a:rPr lang="en-US" sz="1600" dirty="0">
                <a:solidFill>
                  <a:schemeClr val="dk2"/>
                </a:solidFill>
                <a:latin typeface="Raleway ExtraBold"/>
                <a:ea typeface="Raleway ExtraBold"/>
                <a:cs typeface="Raleway ExtraBold"/>
                <a:sym typeface="Raleway ExtraBold"/>
              </a:rPr>
              <a:t>Validation Accuracy</a:t>
            </a:r>
            <a:endParaRPr lang="en" sz="1600" dirty="0">
              <a:solidFill>
                <a:schemeClr val="dk2"/>
              </a:solidFill>
              <a:latin typeface="Raleway ExtraBold"/>
              <a:ea typeface="Raleway ExtraBold"/>
              <a:cs typeface="Raleway ExtraBold"/>
              <a:sym typeface="Raleway ExtraBold"/>
            </a:endParaRPr>
          </a:p>
        </p:txBody>
      </p:sp>
      <p:sp>
        <p:nvSpPr>
          <p:cNvPr id="21" name="Google Shape;171;p24"/>
          <p:cNvSpPr txBox="1">
            <a:spLocks/>
          </p:cNvSpPr>
          <p:nvPr/>
        </p:nvSpPr>
        <p:spPr>
          <a:xfrm>
            <a:off x="3070155" y="3180345"/>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US" sz="1600" dirty="0" smtClean="0">
                <a:solidFill>
                  <a:schemeClr val="dk2"/>
                </a:solidFill>
                <a:latin typeface="Raleway ExtraBold"/>
                <a:ea typeface="Raleway ExtraBold"/>
                <a:cs typeface="Raleway ExtraBold"/>
                <a:sym typeface="Raleway ExtraBold"/>
              </a:rPr>
              <a:t>Precision</a:t>
            </a:r>
            <a:endParaRPr lang="en" sz="1600" dirty="0" smtClean="0">
              <a:solidFill>
                <a:schemeClr val="dk2"/>
              </a:solidFill>
              <a:latin typeface="Raleway ExtraBold"/>
              <a:ea typeface="Raleway ExtraBold"/>
              <a:cs typeface="Raleway ExtraBold"/>
              <a:sym typeface="Raleway ExtraBold"/>
            </a:endParaRPr>
          </a:p>
        </p:txBody>
      </p:sp>
      <p:sp>
        <p:nvSpPr>
          <p:cNvPr id="22" name="Google Shape;171;p24"/>
          <p:cNvSpPr txBox="1">
            <a:spLocks/>
          </p:cNvSpPr>
          <p:nvPr/>
        </p:nvSpPr>
        <p:spPr>
          <a:xfrm>
            <a:off x="3070156" y="3811718"/>
            <a:ext cx="3148505" cy="458183"/>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US" sz="1600" dirty="0" smtClean="0">
                <a:solidFill>
                  <a:schemeClr val="dk2"/>
                </a:solidFill>
                <a:latin typeface="Raleway ExtraBold"/>
                <a:ea typeface="Raleway ExtraBold"/>
                <a:cs typeface="Raleway ExtraBold"/>
                <a:sym typeface="Raleway ExtraBold"/>
              </a:rPr>
              <a:t>F1 Score</a:t>
            </a:r>
            <a:endParaRPr lang="en" sz="1600" dirty="0" smtClean="0">
              <a:solidFill>
                <a:schemeClr val="dk2"/>
              </a:solidFill>
              <a:latin typeface="Raleway ExtraBold"/>
              <a:ea typeface="Raleway ExtraBold"/>
              <a:cs typeface="Raleway ExtraBold"/>
              <a:sym typeface="Raleway ExtraBold"/>
            </a:endParaRPr>
          </a:p>
        </p:txBody>
      </p:sp>
      <p:cxnSp>
        <p:nvCxnSpPr>
          <p:cNvPr id="26" name="Google Shape;123;p18"/>
          <p:cNvCxnSpPr/>
          <p:nvPr/>
        </p:nvCxnSpPr>
        <p:spPr>
          <a:xfrm flipH="1">
            <a:off x="4279520" y="3105132"/>
            <a:ext cx="1939140" cy="0"/>
          </a:xfrm>
          <a:prstGeom prst="straightConnector1">
            <a:avLst/>
          </a:prstGeom>
          <a:noFill/>
          <a:ln w="28575" cap="flat" cmpd="sng">
            <a:solidFill>
              <a:srgbClr val="F52D2D"/>
            </a:solidFill>
            <a:prstDash val="solid"/>
            <a:round/>
            <a:headEnd type="none" w="med" len="med"/>
            <a:tailEnd type="none" w="med" len="med"/>
          </a:ln>
        </p:spPr>
      </p:cxnSp>
      <p:cxnSp>
        <p:nvCxnSpPr>
          <p:cNvPr id="30" name="Google Shape;123;p18"/>
          <p:cNvCxnSpPr/>
          <p:nvPr/>
        </p:nvCxnSpPr>
        <p:spPr>
          <a:xfrm flipH="1">
            <a:off x="3061754" y="3728321"/>
            <a:ext cx="1939140" cy="0"/>
          </a:xfrm>
          <a:prstGeom prst="straightConnector1">
            <a:avLst/>
          </a:prstGeom>
          <a:noFill/>
          <a:ln w="28575" cap="flat" cmpd="sng">
            <a:solidFill>
              <a:srgbClr val="F52D2D"/>
            </a:solidFill>
            <a:prstDash val="solid"/>
            <a:round/>
            <a:headEnd type="none" w="med" len="med"/>
            <a:tailEnd type="none" w="med" len="med"/>
          </a:ln>
        </p:spPr>
      </p:cxnSp>
      <p:cxnSp>
        <p:nvCxnSpPr>
          <p:cNvPr id="31" name="Google Shape;123;p18"/>
          <p:cNvCxnSpPr/>
          <p:nvPr/>
        </p:nvCxnSpPr>
        <p:spPr>
          <a:xfrm flipH="1">
            <a:off x="4234959" y="4348806"/>
            <a:ext cx="1939140" cy="0"/>
          </a:xfrm>
          <a:prstGeom prst="straightConnector1">
            <a:avLst/>
          </a:prstGeom>
          <a:noFill/>
          <a:ln w="28575" cap="flat" cmpd="sng">
            <a:solidFill>
              <a:srgbClr val="F52D2D"/>
            </a:solidFill>
            <a:prstDash val="solid"/>
            <a:round/>
            <a:headEnd type="none" w="med" len="med"/>
            <a:tailEnd type="none" w="med" len="med"/>
          </a:ln>
        </p:spPr>
      </p:cxnSp>
      <p:sp>
        <p:nvSpPr>
          <p:cNvPr id="36" name="Google Shape;171;p24"/>
          <p:cNvSpPr txBox="1">
            <a:spLocks/>
          </p:cNvSpPr>
          <p:nvPr/>
        </p:nvSpPr>
        <p:spPr>
          <a:xfrm>
            <a:off x="3061754" y="4464859"/>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US" sz="1600" dirty="0" smtClean="0">
                <a:solidFill>
                  <a:schemeClr val="dk2"/>
                </a:solidFill>
                <a:latin typeface="Raleway ExtraBold"/>
                <a:ea typeface="Raleway ExtraBold"/>
                <a:cs typeface="Raleway ExtraBold"/>
                <a:sym typeface="Raleway ExtraBold"/>
              </a:rPr>
              <a:t>Recall</a:t>
            </a:r>
            <a:endParaRPr lang="en" sz="1600" dirty="0" smtClean="0">
              <a:solidFill>
                <a:schemeClr val="dk2"/>
              </a:solidFill>
              <a:latin typeface="Raleway ExtraBold"/>
              <a:ea typeface="Raleway ExtraBold"/>
              <a:cs typeface="Raleway ExtraBold"/>
              <a:sym typeface="Raleway ExtraBold"/>
            </a:endParaRPr>
          </a:p>
        </p:txBody>
      </p:sp>
      <p:cxnSp>
        <p:nvCxnSpPr>
          <p:cNvPr id="37" name="Google Shape;123;p18"/>
          <p:cNvCxnSpPr/>
          <p:nvPr/>
        </p:nvCxnSpPr>
        <p:spPr>
          <a:xfrm flipH="1">
            <a:off x="3070157" y="5012834"/>
            <a:ext cx="1939140" cy="0"/>
          </a:xfrm>
          <a:prstGeom prst="straightConnector1">
            <a:avLst/>
          </a:prstGeom>
          <a:noFill/>
          <a:ln w="28575" cap="flat" cmpd="sng">
            <a:solidFill>
              <a:srgbClr val="F52D2D"/>
            </a:solidFill>
            <a:prstDash val="solid"/>
            <a:round/>
            <a:headEnd type="none" w="med" len="med"/>
            <a:tailEnd type="none" w="med" len="med"/>
          </a:ln>
        </p:spPr>
      </p:cxnSp>
      <p:sp>
        <p:nvSpPr>
          <p:cNvPr id="14"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08</a:t>
            </a:r>
            <a:endParaRPr lang="en-US" sz="1400" dirty="0"/>
          </a:p>
        </p:txBody>
      </p:sp>
    </p:spTree>
    <p:extLst>
      <p:ext uri="{BB962C8B-B14F-4D97-AF65-F5344CB8AC3E}">
        <p14:creationId xmlns:p14="http://schemas.microsoft.com/office/powerpoint/2010/main" val="246173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1000"/>
                                        <p:tgtEl>
                                          <p:spTgt spid="37"/>
                                        </p:tgtEl>
                                      </p:cBhvr>
                                    </p:animEffect>
                                    <p:anim calcmode="lin" valueType="num">
                                      <p:cBhvr>
                                        <p:cTn id="53" dur="1000" fill="hold"/>
                                        <p:tgtEl>
                                          <p:spTgt spid="37"/>
                                        </p:tgtEl>
                                        <p:attrNameLst>
                                          <p:attrName>ppt_x</p:attrName>
                                        </p:attrNameLst>
                                      </p:cBhvr>
                                      <p:tavLst>
                                        <p:tav tm="0">
                                          <p:val>
                                            <p:strVal val="#ppt_x"/>
                                          </p:val>
                                        </p:tav>
                                        <p:tav tm="100000">
                                          <p:val>
                                            <p:strVal val="#ppt_x"/>
                                          </p:val>
                                        </p:tav>
                                      </p:tavLst>
                                    </p:anim>
                                    <p:anim calcmode="lin" valueType="num">
                                      <p:cBhvr>
                                        <p:cTn id="5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7"/>
          <p:cNvPicPr preferRelativeResize="0"/>
          <p:nvPr/>
        </p:nvPicPr>
        <p:blipFill>
          <a:blip r:embed="rId3">
            <a:extLst>
              <a:ext uri="{28A0092B-C50C-407E-A947-70E740481C1C}">
                <a14:useLocalDpi xmlns:a14="http://schemas.microsoft.com/office/drawing/2010/main" val="0"/>
              </a:ext>
            </a:extLst>
          </a:blip>
          <a:stretch>
            <a:fillRect/>
          </a:stretch>
        </p:blipFill>
        <p:spPr>
          <a:xfrm>
            <a:off x="2562225" y="618975"/>
            <a:ext cx="6191250" cy="4383474"/>
          </a:xfrm>
          <a:prstGeom prst="rect">
            <a:avLst/>
          </a:prstGeom>
          <a:noFill/>
          <a:ln>
            <a:noFill/>
          </a:ln>
        </p:spPr>
      </p:pic>
      <p:sp>
        <p:nvSpPr>
          <p:cNvPr id="211" name="Google Shape;211;p27"/>
          <p:cNvSpPr txBox="1">
            <a:spLocks noGrp="1"/>
          </p:cNvSpPr>
          <p:nvPr>
            <p:ph type="title"/>
          </p:nvPr>
        </p:nvSpPr>
        <p:spPr>
          <a:xfrm>
            <a:off x="103275" y="2176650"/>
            <a:ext cx="2280300" cy="790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100" dirty="0" smtClean="0"/>
              <a:t>Flow Chart </a:t>
            </a:r>
            <a:r>
              <a:rPr lang="en" sz="2100" dirty="0"/>
              <a:t>of Proposed System</a:t>
            </a:r>
            <a:endParaRPr sz="2100" dirty="0"/>
          </a:p>
        </p:txBody>
      </p:sp>
      <p:sp>
        <p:nvSpPr>
          <p:cNvPr id="2" name="Rectangle 1"/>
          <p:cNvSpPr/>
          <p:nvPr/>
        </p:nvSpPr>
        <p:spPr>
          <a:xfrm>
            <a:off x="6924673" y="1066802"/>
            <a:ext cx="1763486" cy="2286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09</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Dataset</a:t>
            </a:r>
            <a:endParaRPr dirty="0"/>
          </a:p>
        </p:txBody>
      </p:sp>
      <p:cxnSp>
        <p:nvCxnSpPr>
          <p:cNvPr id="222" name="Google Shape;222;p28"/>
          <p:cNvCxnSpPr/>
          <p:nvPr/>
        </p:nvCxnSpPr>
        <p:spPr>
          <a:xfrm flipH="1">
            <a:off x="729446" y="2267492"/>
            <a:ext cx="1629446" cy="0"/>
          </a:xfrm>
          <a:prstGeom prst="straightConnector1">
            <a:avLst/>
          </a:prstGeom>
          <a:noFill/>
          <a:ln w="28575" cap="flat" cmpd="sng">
            <a:solidFill>
              <a:srgbClr val="F52D2D"/>
            </a:solidFill>
            <a:prstDash val="solid"/>
            <a:round/>
            <a:headEnd type="none" w="med" len="med"/>
            <a:tailEnd type="none" w="med" len="med"/>
          </a:ln>
        </p:spPr>
      </p:cxnSp>
      <p:sp>
        <p:nvSpPr>
          <p:cNvPr id="16" name="Google Shape;171;p24"/>
          <p:cNvSpPr txBox="1">
            <a:spLocks noGrp="1"/>
          </p:cNvSpPr>
          <p:nvPr>
            <p:ph type="body" idx="1"/>
          </p:nvPr>
        </p:nvSpPr>
        <p:spPr>
          <a:xfrm>
            <a:off x="729446" y="1433293"/>
            <a:ext cx="2613829" cy="719357"/>
          </a:xfrm>
          <a:prstGeom prst="rect">
            <a:avLst/>
          </a:prstGeom>
          <a:solidFill>
            <a:srgbClr val="D9EAD3"/>
          </a:solidFill>
        </p:spPr>
        <p:txBody>
          <a:bodyPr spcFirstLastPara="1" wrap="square" lIns="91425" tIns="91425" rIns="91425" bIns="91425" anchor="t" anchorCtr="0">
            <a:noAutofit/>
          </a:bodyPr>
          <a:lstStyle/>
          <a:p>
            <a:pPr marL="0" lvl="0" indent="0" algn="just" rtl="0">
              <a:spcBef>
                <a:spcPts val="0"/>
              </a:spcBef>
              <a:spcAft>
                <a:spcPts val="1200"/>
              </a:spcAft>
              <a:buNone/>
            </a:pPr>
            <a:r>
              <a:rPr lang="en" sz="1100" dirty="0" smtClean="0">
                <a:solidFill>
                  <a:schemeClr val="dk2"/>
                </a:solidFill>
                <a:latin typeface="Raleway ExtraBold"/>
                <a:ea typeface="Raleway ExtraBold"/>
                <a:cs typeface="Raleway ExtraBold"/>
                <a:sym typeface="Raleway ExtraBold"/>
              </a:rPr>
              <a:t>Collect data 1k and rest of them from online dataset</a:t>
            </a:r>
          </a:p>
        </p:txBody>
      </p:sp>
      <p:cxnSp>
        <p:nvCxnSpPr>
          <p:cNvPr id="20" name="Google Shape;222;p28"/>
          <p:cNvCxnSpPr/>
          <p:nvPr/>
        </p:nvCxnSpPr>
        <p:spPr>
          <a:xfrm flipH="1">
            <a:off x="6811270" y="4755511"/>
            <a:ext cx="1629446" cy="0"/>
          </a:xfrm>
          <a:prstGeom prst="straightConnector1">
            <a:avLst/>
          </a:prstGeom>
          <a:noFill/>
          <a:ln w="28575" cap="flat" cmpd="sng">
            <a:solidFill>
              <a:srgbClr val="F52D2D"/>
            </a:solidFill>
            <a:prstDash val="solid"/>
            <a:round/>
            <a:headEnd type="none" w="med" len="med"/>
            <a:tailEnd type="none" w="med" len="med"/>
          </a:ln>
        </p:spPr>
      </p:cxnSp>
      <p:graphicFrame>
        <p:nvGraphicFramePr>
          <p:cNvPr id="2" name="Table 1"/>
          <p:cNvGraphicFramePr>
            <a:graphicFrameLocks noGrp="1"/>
          </p:cNvGraphicFramePr>
          <p:nvPr>
            <p:extLst>
              <p:ext uri="{D42A27DB-BD31-4B8C-83A1-F6EECF244321}">
                <p14:modId xmlns:p14="http://schemas.microsoft.com/office/powerpoint/2010/main" val="1650229694"/>
              </p:ext>
            </p:extLst>
          </p:nvPr>
        </p:nvGraphicFramePr>
        <p:xfrm>
          <a:off x="729446" y="2751691"/>
          <a:ext cx="3236498" cy="1713985"/>
        </p:xfrm>
        <a:graphic>
          <a:graphicData uri="http://schemas.openxmlformats.org/drawingml/2006/table">
            <a:tbl>
              <a:tblPr firstRow="1" firstCol="1" bandRow="1">
                <a:tableStyleId>{2DEAAAEA-C3E2-46F1-B94B-2317C174CFF3}</a:tableStyleId>
              </a:tblPr>
              <a:tblGrid>
                <a:gridCol w="2090746"/>
                <a:gridCol w="1145752"/>
              </a:tblGrid>
              <a:tr h="244855">
                <a:tc>
                  <a:txBody>
                    <a:bodyPr/>
                    <a:lstStyle/>
                    <a:p>
                      <a:pPr marL="0" marR="0" algn="ctr">
                        <a:lnSpc>
                          <a:spcPct val="125000"/>
                        </a:lnSpc>
                        <a:spcBef>
                          <a:spcPts val="0"/>
                        </a:spcBef>
                        <a:spcAft>
                          <a:spcPts val="0"/>
                        </a:spcAft>
                      </a:pPr>
                      <a:r>
                        <a:rPr lang="en-US" sz="1200" dirty="0">
                          <a:effectLst/>
                        </a:rPr>
                        <a:t>Class</a:t>
                      </a:r>
                      <a:endParaRPr lang="en-US" sz="1200" dirty="0">
                        <a:effectLst/>
                        <a:latin typeface="Times New Roman"/>
                        <a:ea typeface="Calibri"/>
                        <a:cs typeface="Calibri"/>
                      </a:endParaRPr>
                    </a:p>
                  </a:txBody>
                  <a:tcPr marL="68580" marR="68580" marT="0" marB="0"/>
                </a:tc>
                <a:tc>
                  <a:txBody>
                    <a:bodyPr/>
                    <a:lstStyle/>
                    <a:p>
                      <a:pPr marL="0" marR="0" algn="just">
                        <a:lnSpc>
                          <a:spcPct val="125000"/>
                        </a:lnSpc>
                        <a:spcBef>
                          <a:spcPts val="0"/>
                        </a:spcBef>
                        <a:spcAft>
                          <a:spcPts val="0"/>
                        </a:spcAft>
                      </a:pPr>
                      <a:r>
                        <a:rPr lang="en-US" sz="1200">
                          <a:effectLst/>
                        </a:rPr>
                        <a:t>Count</a:t>
                      </a:r>
                      <a:endParaRPr lang="en-US" sz="1200">
                        <a:effectLst/>
                        <a:latin typeface="Times New Roman"/>
                        <a:ea typeface="Calibri"/>
                        <a:cs typeface="Calibri"/>
                      </a:endParaRPr>
                    </a:p>
                  </a:txBody>
                  <a:tcPr marL="68580" marR="68580" marT="0" marB="0"/>
                </a:tc>
              </a:tr>
              <a:tr h="244855">
                <a:tc>
                  <a:txBody>
                    <a:bodyPr/>
                    <a:lstStyle/>
                    <a:p>
                      <a:pPr marL="0" marR="0" algn="just">
                        <a:lnSpc>
                          <a:spcPct val="125000"/>
                        </a:lnSpc>
                        <a:spcBef>
                          <a:spcPts val="0"/>
                        </a:spcBef>
                        <a:spcAft>
                          <a:spcPts val="0"/>
                        </a:spcAft>
                      </a:pPr>
                      <a:r>
                        <a:rPr lang="en-US" sz="1200" dirty="0">
                          <a:effectLst/>
                        </a:rPr>
                        <a:t>Politics</a:t>
                      </a:r>
                      <a:endParaRPr lang="en-US" sz="1200" dirty="0">
                        <a:effectLst/>
                        <a:latin typeface="Times New Roman"/>
                        <a:ea typeface="Calibri"/>
                        <a:cs typeface="Calibri"/>
                      </a:endParaRPr>
                    </a:p>
                  </a:txBody>
                  <a:tcPr marL="68580" marR="68580" marT="0" marB="0"/>
                </a:tc>
                <a:tc>
                  <a:txBody>
                    <a:bodyPr/>
                    <a:lstStyle/>
                    <a:p>
                      <a:pPr marL="0" marR="0" algn="just">
                        <a:lnSpc>
                          <a:spcPct val="125000"/>
                        </a:lnSpc>
                        <a:spcBef>
                          <a:spcPts val="0"/>
                        </a:spcBef>
                        <a:spcAft>
                          <a:spcPts val="0"/>
                        </a:spcAft>
                      </a:pPr>
                      <a:r>
                        <a:rPr lang="en-US" sz="1200">
                          <a:effectLst/>
                        </a:rPr>
                        <a:t>1692</a:t>
                      </a:r>
                      <a:endParaRPr lang="en-US" sz="1200">
                        <a:effectLst/>
                        <a:latin typeface="Times New Roman"/>
                        <a:ea typeface="Calibri"/>
                        <a:cs typeface="Calibri"/>
                      </a:endParaRPr>
                    </a:p>
                  </a:txBody>
                  <a:tcPr marL="68580" marR="68580" marT="0" marB="0"/>
                </a:tc>
              </a:tr>
              <a:tr h="244855">
                <a:tc>
                  <a:txBody>
                    <a:bodyPr/>
                    <a:lstStyle/>
                    <a:p>
                      <a:pPr marL="0" marR="0" algn="just">
                        <a:lnSpc>
                          <a:spcPct val="125000"/>
                        </a:lnSpc>
                        <a:spcBef>
                          <a:spcPts val="0"/>
                        </a:spcBef>
                        <a:spcAft>
                          <a:spcPts val="0"/>
                        </a:spcAft>
                      </a:pPr>
                      <a:r>
                        <a:rPr lang="en-US" sz="1200" dirty="0">
                          <a:effectLst/>
                        </a:rPr>
                        <a:t>National</a:t>
                      </a:r>
                      <a:endParaRPr lang="en-US" sz="1200" dirty="0">
                        <a:effectLst/>
                        <a:latin typeface="Times New Roman"/>
                        <a:ea typeface="Calibri"/>
                        <a:cs typeface="Calibri"/>
                      </a:endParaRPr>
                    </a:p>
                  </a:txBody>
                  <a:tcPr marL="68580" marR="68580" marT="0" marB="0"/>
                </a:tc>
                <a:tc>
                  <a:txBody>
                    <a:bodyPr/>
                    <a:lstStyle/>
                    <a:p>
                      <a:pPr marL="0" marR="0" algn="just">
                        <a:lnSpc>
                          <a:spcPct val="125000"/>
                        </a:lnSpc>
                        <a:spcBef>
                          <a:spcPts val="0"/>
                        </a:spcBef>
                        <a:spcAft>
                          <a:spcPts val="0"/>
                        </a:spcAft>
                      </a:pPr>
                      <a:r>
                        <a:rPr lang="en-US" sz="1200">
                          <a:effectLst/>
                        </a:rPr>
                        <a:t>1689</a:t>
                      </a:r>
                      <a:endParaRPr lang="en-US" sz="1200">
                        <a:effectLst/>
                        <a:latin typeface="Times New Roman"/>
                        <a:ea typeface="Calibri"/>
                        <a:cs typeface="Calibri"/>
                      </a:endParaRPr>
                    </a:p>
                  </a:txBody>
                  <a:tcPr marL="68580" marR="68580" marT="0" marB="0"/>
                </a:tc>
              </a:tr>
              <a:tr h="244855">
                <a:tc>
                  <a:txBody>
                    <a:bodyPr/>
                    <a:lstStyle/>
                    <a:p>
                      <a:pPr marL="0" marR="0" algn="just">
                        <a:lnSpc>
                          <a:spcPct val="125000"/>
                        </a:lnSpc>
                        <a:spcBef>
                          <a:spcPts val="0"/>
                        </a:spcBef>
                        <a:spcAft>
                          <a:spcPts val="0"/>
                        </a:spcAft>
                      </a:pPr>
                      <a:r>
                        <a:rPr lang="en-US" sz="1200" dirty="0">
                          <a:effectLst/>
                        </a:rPr>
                        <a:t>Amusement</a:t>
                      </a:r>
                      <a:endParaRPr lang="en-US" sz="1200" dirty="0">
                        <a:effectLst/>
                        <a:latin typeface="Times New Roman"/>
                        <a:ea typeface="Calibri"/>
                        <a:cs typeface="Calibri"/>
                      </a:endParaRPr>
                    </a:p>
                  </a:txBody>
                  <a:tcPr marL="68580" marR="68580" marT="0" marB="0"/>
                </a:tc>
                <a:tc>
                  <a:txBody>
                    <a:bodyPr/>
                    <a:lstStyle/>
                    <a:p>
                      <a:pPr marL="0" marR="0" algn="just">
                        <a:lnSpc>
                          <a:spcPct val="125000"/>
                        </a:lnSpc>
                        <a:spcBef>
                          <a:spcPts val="0"/>
                        </a:spcBef>
                        <a:spcAft>
                          <a:spcPts val="0"/>
                        </a:spcAft>
                      </a:pPr>
                      <a:r>
                        <a:rPr lang="en-US" sz="1200">
                          <a:effectLst/>
                        </a:rPr>
                        <a:t>1673</a:t>
                      </a:r>
                      <a:endParaRPr lang="en-US" sz="1200">
                        <a:effectLst/>
                        <a:latin typeface="Times New Roman"/>
                        <a:ea typeface="Calibri"/>
                        <a:cs typeface="Calibri"/>
                      </a:endParaRPr>
                    </a:p>
                  </a:txBody>
                  <a:tcPr marL="68580" marR="68580" marT="0" marB="0"/>
                </a:tc>
              </a:tr>
              <a:tr h="244855">
                <a:tc>
                  <a:txBody>
                    <a:bodyPr/>
                    <a:lstStyle/>
                    <a:p>
                      <a:pPr marL="0" marR="0" algn="just">
                        <a:lnSpc>
                          <a:spcPct val="125000"/>
                        </a:lnSpc>
                        <a:spcBef>
                          <a:spcPts val="0"/>
                        </a:spcBef>
                        <a:spcAft>
                          <a:spcPts val="0"/>
                        </a:spcAft>
                      </a:pPr>
                      <a:r>
                        <a:rPr lang="en-US" sz="1200">
                          <a:effectLst/>
                        </a:rPr>
                        <a:t>Sports</a:t>
                      </a:r>
                      <a:endParaRPr lang="en-US" sz="1200">
                        <a:effectLst/>
                        <a:latin typeface="Times New Roman"/>
                        <a:ea typeface="Calibri"/>
                        <a:cs typeface="Calibri"/>
                      </a:endParaRPr>
                    </a:p>
                  </a:txBody>
                  <a:tcPr marL="68580" marR="68580" marT="0" marB="0"/>
                </a:tc>
                <a:tc>
                  <a:txBody>
                    <a:bodyPr/>
                    <a:lstStyle/>
                    <a:p>
                      <a:pPr marL="0" marR="0" algn="just">
                        <a:lnSpc>
                          <a:spcPct val="125000"/>
                        </a:lnSpc>
                        <a:spcBef>
                          <a:spcPts val="0"/>
                        </a:spcBef>
                        <a:spcAft>
                          <a:spcPts val="0"/>
                        </a:spcAft>
                      </a:pPr>
                      <a:r>
                        <a:rPr lang="en-US" sz="1200" dirty="0">
                          <a:effectLst/>
                        </a:rPr>
                        <a:t>1630</a:t>
                      </a:r>
                      <a:endParaRPr lang="en-US" sz="1200" dirty="0">
                        <a:effectLst/>
                        <a:latin typeface="Times New Roman"/>
                        <a:ea typeface="Calibri"/>
                        <a:cs typeface="Calibri"/>
                      </a:endParaRPr>
                    </a:p>
                  </a:txBody>
                  <a:tcPr marL="68580" marR="68580" marT="0" marB="0"/>
                </a:tc>
              </a:tr>
              <a:tr h="244855">
                <a:tc>
                  <a:txBody>
                    <a:bodyPr/>
                    <a:lstStyle/>
                    <a:p>
                      <a:pPr marL="0" marR="0" algn="just">
                        <a:lnSpc>
                          <a:spcPct val="125000"/>
                        </a:lnSpc>
                        <a:spcBef>
                          <a:spcPts val="0"/>
                        </a:spcBef>
                        <a:spcAft>
                          <a:spcPts val="0"/>
                        </a:spcAft>
                      </a:pPr>
                      <a:r>
                        <a:rPr lang="en-US" sz="1200">
                          <a:effectLst/>
                        </a:rPr>
                        <a:t>International</a:t>
                      </a:r>
                      <a:endParaRPr lang="en-US" sz="1200">
                        <a:effectLst/>
                        <a:latin typeface="Times New Roman"/>
                        <a:ea typeface="Calibri"/>
                        <a:cs typeface="Calibri"/>
                      </a:endParaRPr>
                    </a:p>
                  </a:txBody>
                  <a:tcPr marL="68580" marR="68580" marT="0" marB="0"/>
                </a:tc>
                <a:tc>
                  <a:txBody>
                    <a:bodyPr/>
                    <a:lstStyle/>
                    <a:p>
                      <a:pPr marL="0" marR="0" algn="just">
                        <a:lnSpc>
                          <a:spcPct val="125000"/>
                        </a:lnSpc>
                        <a:spcBef>
                          <a:spcPts val="0"/>
                        </a:spcBef>
                        <a:spcAft>
                          <a:spcPts val="0"/>
                        </a:spcAft>
                      </a:pPr>
                      <a:r>
                        <a:rPr lang="en-US" sz="1200" dirty="0">
                          <a:effectLst/>
                        </a:rPr>
                        <a:t>1628</a:t>
                      </a:r>
                      <a:endParaRPr lang="en-US" sz="1200" dirty="0">
                        <a:effectLst/>
                        <a:latin typeface="Times New Roman"/>
                        <a:ea typeface="Calibri"/>
                        <a:cs typeface="Calibri"/>
                      </a:endParaRPr>
                    </a:p>
                  </a:txBody>
                  <a:tcPr marL="68580" marR="68580" marT="0" marB="0"/>
                </a:tc>
              </a:tr>
              <a:tr h="244855">
                <a:tc>
                  <a:txBody>
                    <a:bodyPr/>
                    <a:lstStyle/>
                    <a:p>
                      <a:pPr marL="0" marR="0" algn="just">
                        <a:lnSpc>
                          <a:spcPct val="125000"/>
                        </a:lnSpc>
                        <a:spcBef>
                          <a:spcPts val="0"/>
                        </a:spcBef>
                        <a:spcAft>
                          <a:spcPts val="0"/>
                        </a:spcAft>
                      </a:pPr>
                      <a:r>
                        <a:rPr lang="en-US" sz="1200">
                          <a:effectLst/>
                        </a:rPr>
                        <a:t>IT</a:t>
                      </a:r>
                      <a:endParaRPr lang="en-US" sz="1200">
                        <a:effectLst/>
                        <a:latin typeface="Times New Roman"/>
                        <a:ea typeface="Calibri"/>
                        <a:cs typeface="Calibri"/>
                      </a:endParaRPr>
                    </a:p>
                  </a:txBody>
                  <a:tcPr marL="68580" marR="68580" marT="0" marB="0"/>
                </a:tc>
                <a:tc>
                  <a:txBody>
                    <a:bodyPr/>
                    <a:lstStyle/>
                    <a:p>
                      <a:pPr marL="0" marR="0" algn="just">
                        <a:lnSpc>
                          <a:spcPct val="125000"/>
                        </a:lnSpc>
                        <a:spcBef>
                          <a:spcPts val="0"/>
                        </a:spcBef>
                        <a:spcAft>
                          <a:spcPts val="0"/>
                        </a:spcAft>
                      </a:pPr>
                      <a:r>
                        <a:rPr lang="en-US" sz="1200" dirty="0">
                          <a:effectLst/>
                        </a:rPr>
                        <a:t>1601</a:t>
                      </a:r>
                      <a:endParaRPr lang="en-US" sz="1200" dirty="0">
                        <a:effectLst/>
                        <a:latin typeface="Times New Roman"/>
                        <a:ea typeface="Calibri"/>
                        <a:cs typeface="Calibri"/>
                      </a:endParaRPr>
                    </a:p>
                  </a:txBody>
                  <a:tcPr marL="68580" marR="68580" marT="0" marB="0"/>
                </a:tc>
              </a:tr>
            </a:tbl>
          </a:graphicData>
        </a:graphic>
      </p:graphicFrame>
      <p:graphicFrame>
        <p:nvGraphicFramePr>
          <p:cNvPr id="13" name="Chart 12"/>
          <p:cNvGraphicFramePr>
            <a:graphicFrameLocks/>
          </p:cNvGraphicFramePr>
          <p:nvPr>
            <p:extLst>
              <p:ext uri="{D42A27DB-BD31-4B8C-83A1-F6EECF244321}">
                <p14:modId xmlns:p14="http://schemas.microsoft.com/office/powerpoint/2010/main" val="794285638"/>
              </p:ext>
            </p:extLst>
          </p:nvPr>
        </p:nvGraphicFramePr>
        <p:xfrm>
          <a:off x="4051004" y="1763677"/>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10</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animEffect transition="in" filter="fade">
                                      <p:cBhvr>
                                        <p:cTn id="7" dur="1000"/>
                                        <p:tgtEl>
                                          <p:spTgt spid="16">
                                            <p:bg/>
                                          </p:spTgt>
                                        </p:tgtEl>
                                      </p:cBhvr>
                                    </p:animEffect>
                                    <p:anim calcmode="lin" valueType="num">
                                      <p:cBhvr>
                                        <p:cTn id="8" dur="1000" fill="hold"/>
                                        <p:tgtEl>
                                          <p:spTgt spid="16">
                                            <p:bg/>
                                          </p:spTgt>
                                        </p:tgtEl>
                                        <p:attrNameLst>
                                          <p:attrName>ppt_x</p:attrName>
                                        </p:attrNameLst>
                                      </p:cBhvr>
                                      <p:tavLst>
                                        <p:tav tm="0">
                                          <p:val>
                                            <p:strVal val="#ppt_x"/>
                                          </p:val>
                                        </p:tav>
                                        <p:tav tm="100000">
                                          <p:val>
                                            <p:strVal val="#ppt_x"/>
                                          </p:val>
                                        </p:tav>
                                      </p:tavLst>
                                    </p:anim>
                                    <p:anim calcmode="lin" valueType="num">
                                      <p:cBhvr>
                                        <p:cTn id="9" dur="1000" fill="hold"/>
                                        <p:tgtEl>
                                          <p:spTgt spid="1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1000"/>
                                        <p:tgtEl>
                                          <p:spTgt spid="16">
                                            <p:txEl>
                                              <p:pRg st="0" end="0"/>
                                            </p:txEl>
                                          </p:spTgt>
                                        </p:tgtEl>
                                      </p:cBhvr>
                                    </p:animEffect>
                                    <p:anim calcmode="lin" valueType="num">
                                      <p:cBhvr>
                                        <p:cTn id="13"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2"/>
                                        </p:tgtEl>
                                        <p:attrNameLst>
                                          <p:attrName>style.visibility</p:attrName>
                                        </p:attrNameLst>
                                      </p:cBhvr>
                                      <p:to>
                                        <p:strVal val="visible"/>
                                      </p:to>
                                    </p:set>
                                    <p:animEffect transition="in" filter="fade">
                                      <p:cBhvr>
                                        <p:cTn id="17" dur="1000"/>
                                        <p:tgtEl>
                                          <p:spTgt spid="222"/>
                                        </p:tgtEl>
                                      </p:cBhvr>
                                    </p:animEffect>
                                    <p:anim calcmode="lin" valueType="num">
                                      <p:cBhvr>
                                        <p:cTn id="18" dur="1000" fill="hold"/>
                                        <p:tgtEl>
                                          <p:spTgt spid="222"/>
                                        </p:tgtEl>
                                        <p:attrNameLst>
                                          <p:attrName>ppt_x</p:attrName>
                                        </p:attrNameLst>
                                      </p:cBhvr>
                                      <p:tavLst>
                                        <p:tav tm="0">
                                          <p:val>
                                            <p:strVal val="#ppt_x"/>
                                          </p:val>
                                        </p:tav>
                                        <p:tav tm="100000">
                                          <p:val>
                                            <p:strVal val="#ppt_x"/>
                                          </p:val>
                                        </p:tav>
                                      </p:tavLst>
                                    </p:anim>
                                    <p:anim calcmode="lin" valueType="num">
                                      <p:cBhvr>
                                        <p:cTn id="19" dur="1000" fill="hold"/>
                                        <p:tgtEl>
                                          <p:spTgt spid="22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animBg="1"/>
      <p:bldGraphic spid="1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Result Analysis: LSTM</a:t>
            </a:r>
            <a:endParaRPr dirty="0"/>
          </a:p>
        </p:txBody>
      </p:sp>
      <p:cxnSp>
        <p:nvCxnSpPr>
          <p:cNvPr id="222" name="Google Shape;222;p28"/>
          <p:cNvCxnSpPr/>
          <p:nvPr/>
        </p:nvCxnSpPr>
        <p:spPr>
          <a:xfrm flipH="1">
            <a:off x="729446" y="2267492"/>
            <a:ext cx="1629446" cy="0"/>
          </a:xfrm>
          <a:prstGeom prst="straightConnector1">
            <a:avLst/>
          </a:prstGeom>
          <a:noFill/>
          <a:ln w="28575" cap="flat" cmpd="sng">
            <a:solidFill>
              <a:srgbClr val="F52D2D"/>
            </a:solidFill>
            <a:prstDash val="solid"/>
            <a:round/>
            <a:headEnd type="none" w="med" len="med"/>
            <a:tailEnd type="none" w="med" len="med"/>
          </a:ln>
        </p:spPr>
      </p:cxnSp>
      <p:graphicFrame>
        <p:nvGraphicFramePr>
          <p:cNvPr id="5" name="Table 4"/>
          <p:cNvGraphicFramePr>
            <a:graphicFrameLocks noGrp="1"/>
          </p:cNvGraphicFramePr>
          <p:nvPr>
            <p:extLst>
              <p:ext uri="{D42A27DB-BD31-4B8C-83A1-F6EECF244321}">
                <p14:modId xmlns:p14="http://schemas.microsoft.com/office/powerpoint/2010/main" val="2519782870"/>
              </p:ext>
            </p:extLst>
          </p:nvPr>
        </p:nvGraphicFramePr>
        <p:xfrm>
          <a:off x="729452" y="2609847"/>
          <a:ext cx="3105450" cy="1647830"/>
        </p:xfrm>
        <a:graphic>
          <a:graphicData uri="http://schemas.openxmlformats.org/drawingml/2006/table">
            <a:tbl>
              <a:tblPr firstRow="1" firstCol="1" bandRow="1">
                <a:tableStyleId>{2DEAAAEA-C3E2-46F1-B94B-2317C174CFF3}</a:tableStyleId>
              </a:tblPr>
              <a:tblGrid>
                <a:gridCol w="1868896"/>
                <a:gridCol w="1236554"/>
              </a:tblGrid>
              <a:tr h="329566">
                <a:tc>
                  <a:txBody>
                    <a:bodyPr/>
                    <a:lstStyle/>
                    <a:p>
                      <a:pPr marL="228600" marR="0" algn="ctr">
                        <a:lnSpc>
                          <a:spcPct val="125000"/>
                        </a:lnSpc>
                        <a:spcBef>
                          <a:spcPts val="0"/>
                        </a:spcBef>
                        <a:spcAft>
                          <a:spcPts val="0"/>
                        </a:spcAft>
                      </a:pPr>
                      <a:r>
                        <a:rPr lang="en-US" sz="1000" dirty="0">
                          <a:effectLst/>
                          <a:latin typeface="Raleway ExtraBold" panose="020B0604020202020204" charset="0"/>
                        </a:rPr>
                        <a:t>Train accuracy</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ea typeface="Calibri"/>
                          <a:cs typeface="Times New Roman"/>
                        </a:rPr>
                        <a:t>95.86%</a:t>
                      </a:r>
                      <a:endParaRPr lang="en-US" sz="1050" dirty="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dirty="0" smtClean="0">
                          <a:effectLst/>
                          <a:latin typeface="Raleway ExtraBold" panose="020B0604020202020204" charset="0"/>
                        </a:rPr>
                        <a:t>Validation </a:t>
                      </a:r>
                      <a:r>
                        <a:rPr lang="en-US" sz="1000" dirty="0">
                          <a:effectLst/>
                          <a:latin typeface="Raleway ExtraBold" panose="020B0604020202020204" charset="0"/>
                        </a:rPr>
                        <a:t>accuracy</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ea typeface="Calibri"/>
                          <a:cs typeface="Times New Roman"/>
                        </a:rPr>
                        <a:t>76.29%</a:t>
                      </a:r>
                      <a:endParaRPr lang="en-US" sz="1050" dirty="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dirty="0">
                          <a:effectLst/>
                          <a:latin typeface="Raleway ExtraBold" panose="020B0604020202020204" charset="0"/>
                        </a:rPr>
                        <a:t>Precision</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ea typeface="Calibri"/>
                          <a:cs typeface="Times New Roman"/>
                        </a:rPr>
                        <a:t>73.23%</a:t>
                      </a:r>
                      <a:endParaRPr lang="en-US" sz="1050" dirty="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a:effectLst/>
                          <a:latin typeface="Raleway ExtraBold" panose="020B0604020202020204" charset="0"/>
                        </a:rPr>
                        <a:t>Recall</a:t>
                      </a:r>
                      <a:endParaRPr lang="en-US" sz="100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ea typeface="Calibri"/>
                          <a:cs typeface="Times New Roman"/>
                        </a:rPr>
                        <a:t>73.98%</a:t>
                      </a:r>
                      <a:endParaRPr lang="en-US" sz="1050" dirty="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dirty="0">
                          <a:effectLst/>
                          <a:latin typeface="Raleway ExtraBold" panose="020B0604020202020204" charset="0"/>
                        </a:rPr>
                        <a:t>F1 score</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ea typeface="Calibri"/>
                          <a:cs typeface="Times New Roman"/>
                        </a:rPr>
                        <a:t>73.52%</a:t>
                      </a:r>
                      <a:endParaRPr lang="en-US" sz="1050" dirty="0">
                        <a:effectLst/>
                        <a:latin typeface="+mn-lt"/>
                        <a:ea typeface="Calibri"/>
                        <a:cs typeface="Calibri"/>
                      </a:endParaRPr>
                    </a:p>
                  </a:txBody>
                  <a:tcPr marL="68580" marR="68580" marT="0" marB="0" anchor="ctr">
                    <a:solidFill>
                      <a:schemeClr val="tx2"/>
                    </a:solidFill>
                  </a:tcPr>
                </a:tc>
              </a:tr>
            </a:tbl>
          </a:graphicData>
        </a:graphic>
      </p:graphicFrame>
      <p:sp>
        <p:nvSpPr>
          <p:cNvPr id="16" name="Google Shape;171;p24"/>
          <p:cNvSpPr txBox="1">
            <a:spLocks noGrp="1"/>
          </p:cNvSpPr>
          <p:nvPr>
            <p:ph type="body" idx="1"/>
          </p:nvPr>
        </p:nvSpPr>
        <p:spPr>
          <a:xfrm>
            <a:off x="729446" y="1433293"/>
            <a:ext cx="2613829" cy="719357"/>
          </a:xfrm>
          <a:prstGeom prst="rect">
            <a:avLst/>
          </a:prstGeom>
          <a:solidFill>
            <a:srgbClr val="D9EAD3"/>
          </a:solidFill>
        </p:spPr>
        <p:txBody>
          <a:bodyPr spcFirstLastPara="1" wrap="square" lIns="91425" tIns="91425" rIns="91425" bIns="91425" anchor="t" anchorCtr="0">
            <a:noAutofit/>
          </a:bodyPr>
          <a:lstStyle/>
          <a:p>
            <a:pPr marL="0" lvl="0" indent="0" algn="just" rtl="0">
              <a:spcBef>
                <a:spcPts val="0"/>
              </a:spcBef>
              <a:spcAft>
                <a:spcPts val="1200"/>
              </a:spcAft>
              <a:buNone/>
            </a:pPr>
            <a:r>
              <a:rPr lang="en" sz="1100" dirty="0" smtClean="0">
                <a:solidFill>
                  <a:schemeClr val="dk2"/>
                </a:solidFill>
                <a:latin typeface="Raleway ExtraBold"/>
                <a:ea typeface="Raleway ExtraBold"/>
                <a:cs typeface="Raleway ExtraBold"/>
                <a:sym typeface="Raleway ExtraBold"/>
              </a:rPr>
              <a:t>Training accuracy and validation accuarcy of model LSTM shown in figure:</a:t>
            </a:r>
          </a:p>
        </p:txBody>
      </p:sp>
      <p:cxnSp>
        <p:nvCxnSpPr>
          <p:cNvPr id="20" name="Google Shape;222;p28"/>
          <p:cNvCxnSpPr/>
          <p:nvPr/>
        </p:nvCxnSpPr>
        <p:spPr>
          <a:xfrm flipH="1">
            <a:off x="6811270" y="4319576"/>
            <a:ext cx="1629446" cy="0"/>
          </a:xfrm>
          <a:prstGeom prst="straightConnector1">
            <a:avLst/>
          </a:prstGeom>
          <a:noFill/>
          <a:ln w="28575" cap="flat" cmpd="sng">
            <a:solidFill>
              <a:srgbClr val="F52D2D"/>
            </a:solidFill>
            <a:prstDash val="solid"/>
            <a:round/>
            <a:headEnd type="none" w="med" len="med"/>
            <a:tailEnd type="none" w="med" len="med"/>
          </a:ln>
        </p:spPr>
      </p:cxnSp>
      <p:graphicFrame>
        <p:nvGraphicFramePr>
          <p:cNvPr id="21" name="Chart 20"/>
          <p:cNvGraphicFramePr/>
          <p:nvPr>
            <p:extLst>
              <p:ext uri="{D42A27DB-BD31-4B8C-83A1-F6EECF244321}">
                <p14:modId xmlns:p14="http://schemas.microsoft.com/office/powerpoint/2010/main" val="2757610123"/>
              </p:ext>
            </p:extLst>
          </p:nvPr>
        </p:nvGraphicFramePr>
        <p:xfrm>
          <a:off x="3827721" y="1116419"/>
          <a:ext cx="4612995" cy="3120523"/>
        </p:xfrm>
        <a:graphic>
          <a:graphicData uri="http://schemas.openxmlformats.org/drawingml/2006/chart">
            <c:chart xmlns:c="http://schemas.openxmlformats.org/drawingml/2006/chart" xmlns:r="http://schemas.openxmlformats.org/officeDocument/2006/relationships" r:id="rId3"/>
          </a:graphicData>
        </a:graphic>
      </p:graphicFrame>
      <p:sp>
        <p:nvSpPr>
          <p:cNvPr id="8"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a:t>1</a:t>
            </a:r>
            <a:r>
              <a:rPr lang="en-US" sz="1400" dirty="0" smtClean="0"/>
              <a:t>1</a:t>
            </a:r>
            <a:endParaRPr lang="en-US" sz="1400" dirty="0"/>
          </a:p>
        </p:txBody>
      </p:sp>
    </p:spTree>
    <p:extLst>
      <p:ext uri="{BB962C8B-B14F-4D97-AF65-F5344CB8AC3E}">
        <p14:creationId xmlns:p14="http://schemas.microsoft.com/office/powerpoint/2010/main" val="3591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250"/>
                                        <p:tgtEl>
                                          <p:spTgt spid="21"/>
                                        </p:tgtEl>
                                      </p:cBhvr>
                                    </p:animEffect>
                                    <p:anim calcmode="lin" valueType="num">
                                      <p:cBhvr>
                                        <p:cTn id="15" dur="1250" fill="hold"/>
                                        <p:tgtEl>
                                          <p:spTgt spid="21"/>
                                        </p:tgtEl>
                                        <p:attrNameLst>
                                          <p:attrName>ppt_x</p:attrName>
                                        </p:attrNameLst>
                                      </p:cBhvr>
                                      <p:tavLst>
                                        <p:tav tm="0">
                                          <p:val>
                                            <p:strVal val="#ppt_x"/>
                                          </p:val>
                                        </p:tav>
                                        <p:tav tm="100000">
                                          <p:val>
                                            <p:strVal val="#ppt_x"/>
                                          </p:val>
                                        </p:tav>
                                      </p:tavLst>
                                    </p:anim>
                                    <p:anim calcmode="lin" valueType="num">
                                      <p:cBhvr>
                                        <p:cTn id="16" dur="125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250"/>
                                        <p:tgtEl>
                                          <p:spTgt spid="20"/>
                                        </p:tgtEl>
                                      </p:cBhvr>
                                    </p:animEffect>
                                    <p:anim calcmode="lin" valueType="num">
                                      <p:cBhvr>
                                        <p:cTn id="20" dur="1250" fill="hold"/>
                                        <p:tgtEl>
                                          <p:spTgt spid="20"/>
                                        </p:tgtEl>
                                        <p:attrNameLst>
                                          <p:attrName>ppt_x</p:attrName>
                                        </p:attrNameLst>
                                      </p:cBhvr>
                                      <p:tavLst>
                                        <p:tav tm="0">
                                          <p:val>
                                            <p:strVal val="#ppt_x"/>
                                          </p:val>
                                        </p:tav>
                                        <p:tav tm="100000">
                                          <p:val>
                                            <p:strVal val="#ppt_x"/>
                                          </p:val>
                                        </p:tav>
                                      </p:tavLst>
                                    </p:anim>
                                    <p:anim calcmode="lin" valueType="num">
                                      <p:cBhvr>
                                        <p:cTn id="21" dur="1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Result Analysis: Bi-LSTM</a:t>
            </a:r>
            <a:endParaRPr dirty="0"/>
          </a:p>
        </p:txBody>
      </p:sp>
      <p:cxnSp>
        <p:nvCxnSpPr>
          <p:cNvPr id="222" name="Google Shape;222;p28"/>
          <p:cNvCxnSpPr/>
          <p:nvPr/>
        </p:nvCxnSpPr>
        <p:spPr>
          <a:xfrm flipH="1">
            <a:off x="729446" y="2267492"/>
            <a:ext cx="1629446" cy="0"/>
          </a:xfrm>
          <a:prstGeom prst="straightConnector1">
            <a:avLst/>
          </a:prstGeom>
          <a:noFill/>
          <a:ln w="28575" cap="flat" cmpd="sng">
            <a:solidFill>
              <a:srgbClr val="F52D2D"/>
            </a:solidFill>
            <a:prstDash val="solid"/>
            <a:round/>
            <a:headEnd type="none" w="med" len="med"/>
            <a:tailEnd type="none" w="med" len="med"/>
          </a:ln>
        </p:spPr>
      </p:cxnSp>
      <p:graphicFrame>
        <p:nvGraphicFramePr>
          <p:cNvPr id="14" name="Chart 13"/>
          <p:cNvGraphicFramePr/>
          <p:nvPr>
            <p:extLst>
              <p:ext uri="{D42A27DB-BD31-4B8C-83A1-F6EECF244321}">
                <p14:modId xmlns:p14="http://schemas.microsoft.com/office/powerpoint/2010/main" val="2444792445"/>
              </p:ext>
            </p:extLst>
          </p:nvPr>
        </p:nvGraphicFramePr>
        <p:xfrm>
          <a:off x="3864712" y="1333500"/>
          <a:ext cx="4961235" cy="28707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52136080"/>
              </p:ext>
            </p:extLst>
          </p:nvPr>
        </p:nvGraphicFramePr>
        <p:xfrm>
          <a:off x="729452" y="2609847"/>
          <a:ext cx="3105450" cy="1647830"/>
        </p:xfrm>
        <a:graphic>
          <a:graphicData uri="http://schemas.openxmlformats.org/drawingml/2006/table">
            <a:tbl>
              <a:tblPr firstRow="1" firstCol="1" bandRow="1">
                <a:tableStyleId>{2DEAAAEA-C3E2-46F1-B94B-2317C174CFF3}</a:tableStyleId>
              </a:tblPr>
              <a:tblGrid>
                <a:gridCol w="1868896"/>
                <a:gridCol w="1236554"/>
              </a:tblGrid>
              <a:tr h="329566">
                <a:tc>
                  <a:txBody>
                    <a:bodyPr/>
                    <a:lstStyle/>
                    <a:p>
                      <a:pPr marL="228600" marR="0" algn="ctr">
                        <a:lnSpc>
                          <a:spcPct val="125000"/>
                        </a:lnSpc>
                        <a:spcBef>
                          <a:spcPts val="0"/>
                        </a:spcBef>
                        <a:spcAft>
                          <a:spcPts val="0"/>
                        </a:spcAft>
                      </a:pPr>
                      <a:r>
                        <a:rPr lang="en-US" sz="1000" dirty="0">
                          <a:effectLst/>
                          <a:latin typeface="Raleway ExtraBold" panose="020B0604020202020204" charset="0"/>
                        </a:rPr>
                        <a:t>Train accuracy</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rPr>
                        <a:t>97.96%</a:t>
                      </a:r>
                      <a:endParaRPr lang="en-US" sz="1050" dirty="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dirty="0" smtClean="0">
                          <a:effectLst/>
                          <a:latin typeface="Raleway ExtraBold" panose="020B0604020202020204" charset="0"/>
                        </a:rPr>
                        <a:t>Validation </a:t>
                      </a:r>
                      <a:r>
                        <a:rPr lang="en-US" sz="1000" dirty="0">
                          <a:effectLst/>
                          <a:latin typeface="Raleway ExtraBold" panose="020B0604020202020204" charset="0"/>
                        </a:rPr>
                        <a:t>accuracy</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rPr>
                        <a:t>77.91%</a:t>
                      </a:r>
                      <a:endParaRPr lang="en-US" sz="1050" dirty="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dirty="0">
                          <a:effectLst/>
                          <a:latin typeface="Raleway ExtraBold" panose="020B0604020202020204" charset="0"/>
                        </a:rPr>
                        <a:t>Precision</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rPr>
                        <a:t>76.15%</a:t>
                      </a:r>
                      <a:endParaRPr lang="en-US" sz="1050" dirty="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a:effectLst/>
                          <a:latin typeface="Raleway ExtraBold" panose="020B0604020202020204" charset="0"/>
                        </a:rPr>
                        <a:t>Recall</a:t>
                      </a:r>
                      <a:endParaRPr lang="en-US" sz="100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rPr>
                        <a:t>76.89%</a:t>
                      </a:r>
                      <a:endParaRPr lang="en-US" sz="1050" dirty="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dirty="0">
                          <a:effectLst/>
                          <a:latin typeface="Raleway ExtraBold" panose="020B0604020202020204" charset="0"/>
                        </a:rPr>
                        <a:t>F1 score</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rPr>
                        <a:t>76.66%</a:t>
                      </a:r>
                      <a:endParaRPr lang="en-US" sz="1050" dirty="0">
                        <a:effectLst/>
                        <a:latin typeface="+mn-lt"/>
                        <a:ea typeface="Calibri"/>
                        <a:cs typeface="Calibri"/>
                      </a:endParaRPr>
                    </a:p>
                  </a:txBody>
                  <a:tcPr marL="68580" marR="68580" marT="0" marB="0" anchor="ctr">
                    <a:solidFill>
                      <a:schemeClr val="tx2"/>
                    </a:solidFill>
                  </a:tcPr>
                </a:tc>
              </a:tr>
            </a:tbl>
          </a:graphicData>
        </a:graphic>
      </p:graphicFrame>
      <p:sp>
        <p:nvSpPr>
          <p:cNvPr id="16" name="Google Shape;171;p24"/>
          <p:cNvSpPr txBox="1">
            <a:spLocks noGrp="1"/>
          </p:cNvSpPr>
          <p:nvPr>
            <p:ph type="body" idx="1"/>
          </p:nvPr>
        </p:nvSpPr>
        <p:spPr>
          <a:xfrm>
            <a:off x="729446" y="1433293"/>
            <a:ext cx="2613829" cy="719357"/>
          </a:xfrm>
          <a:prstGeom prst="rect">
            <a:avLst/>
          </a:prstGeom>
          <a:solidFill>
            <a:srgbClr val="D9EAD3"/>
          </a:solidFill>
        </p:spPr>
        <p:txBody>
          <a:bodyPr spcFirstLastPara="1" wrap="square" lIns="91425" tIns="91425" rIns="91425" bIns="91425" anchor="t" anchorCtr="0">
            <a:noAutofit/>
          </a:bodyPr>
          <a:lstStyle/>
          <a:p>
            <a:pPr marL="0" lvl="0" indent="0" algn="just" rtl="0">
              <a:spcBef>
                <a:spcPts val="0"/>
              </a:spcBef>
              <a:spcAft>
                <a:spcPts val="1200"/>
              </a:spcAft>
              <a:buNone/>
            </a:pPr>
            <a:r>
              <a:rPr lang="en" sz="1100" dirty="0" smtClean="0">
                <a:solidFill>
                  <a:schemeClr val="dk2"/>
                </a:solidFill>
                <a:latin typeface="Raleway ExtraBold"/>
                <a:ea typeface="Raleway ExtraBold"/>
                <a:cs typeface="Raleway ExtraBold"/>
                <a:sym typeface="Raleway ExtraBold"/>
              </a:rPr>
              <a:t>Training accuracy and validation accuarcy of model Bi-LSTM shown in figure:</a:t>
            </a:r>
          </a:p>
        </p:txBody>
      </p:sp>
      <p:cxnSp>
        <p:nvCxnSpPr>
          <p:cNvPr id="20" name="Google Shape;222;p28"/>
          <p:cNvCxnSpPr/>
          <p:nvPr/>
        </p:nvCxnSpPr>
        <p:spPr>
          <a:xfrm flipH="1">
            <a:off x="6811270" y="4319576"/>
            <a:ext cx="1629446" cy="0"/>
          </a:xfrm>
          <a:prstGeom prst="straightConnector1">
            <a:avLst/>
          </a:prstGeom>
          <a:noFill/>
          <a:ln w="28575" cap="flat" cmpd="sng">
            <a:solidFill>
              <a:srgbClr val="F52D2D"/>
            </a:solidFill>
            <a:prstDash val="solid"/>
            <a:round/>
            <a:headEnd type="none" w="med" len="med"/>
            <a:tailEnd type="none" w="med" len="med"/>
          </a:ln>
        </p:spPr>
      </p:cxnSp>
      <p:sp>
        <p:nvSpPr>
          <p:cNvPr id="8" name="TextBox 1"/>
          <p:cNvSpPr txBox="1"/>
          <p:nvPr/>
        </p:nvSpPr>
        <p:spPr>
          <a:xfrm>
            <a:off x="4998805" y="3755943"/>
            <a:ext cx="793975" cy="255544"/>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50" dirty="0" smtClean="0">
                <a:solidFill>
                  <a:schemeClr val="bg2">
                    <a:lumMod val="90000"/>
                    <a:lumOff val="10000"/>
                  </a:schemeClr>
                </a:solidFill>
              </a:rPr>
              <a:t>Validation</a:t>
            </a:r>
          </a:p>
        </p:txBody>
      </p:sp>
      <p:sp>
        <p:nvSpPr>
          <p:cNvPr id="9"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12</a:t>
            </a:r>
            <a:endParaRPr lang="en-US" sz="1400" dirty="0"/>
          </a:p>
        </p:txBody>
      </p:sp>
      <p:sp>
        <p:nvSpPr>
          <p:cNvPr id="10" name="TextBox 1"/>
          <p:cNvSpPr txBox="1"/>
          <p:nvPr/>
        </p:nvSpPr>
        <p:spPr>
          <a:xfrm>
            <a:off x="7863001" y="2440056"/>
            <a:ext cx="793975" cy="255544"/>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dirty="0" smtClean="0">
                <a:solidFill>
                  <a:schemeClr val="bg2">
                    <a:lumMod val="90000"/>
                    <a:lumOff val="10000"/>
                  </a:schemeClr>
                </a:solidFill>
              </a:rPr>
              <a:t>Validation</a:t>
            </a:r>
          </a:p>
        </p:txBody>
      </p:sp>
    </p:spTree>
    <p:extLst>
      <p:ext uri="{BB962C8B-B14F-4D97-AF65-F5344CB8AC3E}">
        <p14:creationId xmlns:p14="http://schemas.microsoft.com/office/powerpoint/2010/main" val="277350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anim calcmode="lin" valueType="num">
                                      <p:cBhvr>
                                        <p:cTn id="8" dur="1500" fill="hold"/>
                                        <p:tgtEl>
                                          <p:spTgt spid="5"/>
                                        </p:tgtEl>
                                        <p:attrNameLst>
                                          <p:attrName>ppt_x</p:attrName>
                                        </p:attrNameLst>
                                      </p:cBhvr>
                                      <p:tavLst>
                                        <p:tav tm="0">
                                          <p:val>
                                            <p:strVal val="#ppt_x"/>
                                          </p:val>
                                        </p:tav>
                                        <p:tav tm="100000">
                                          <p:val>
                                            <p:strVal val="#ppt_x"/>
                                          </p:val>
                                        </p:tav>
                                      </p:tavLst>
                                    </p:anim>
                                    <p:anim calcmode="lin" valueType="num">
                                      <p:cBhvr>
                                        <p:cTn id="9" dur="1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Result Analysis: Bi-GRU</a:t>
            </a:r>
            <a:endParaRPr dirty="0"/>
          </a:p>
        </p:txBody>
      </p:sp>
      <p:cxnSp>
        <p:nvCxnSpPr>
          <p:cNvPr id="222" name="Google Shape;222;p28"/>
          <p:cNvCxnSpPr/>
          <p:nvPr/>
        </p:nvCxnSpPr>
        <p:spPr>
          <a:xfrm flipH="1">
            <a:off x="729446" y="2267492"/>
            <a:ext cx="1629446" cy="0"/>
          </a:xfrm>
          <a:prstGeom prst="straightConnector1">
            <a:avLst/>
          </a:prstGeom>
          <a:noFill/>
          <a:ln w="28575" cap="flat" cmpd="sng">
            <a:solidFill>
              <a:srgbClr val="F52D2D"/>
            </a:solidFill>
            <a:prstDash val="solid"/>
            <a:round/>
            <a:headEnd type="none" w="med" len="med"/>
            <a:tailEnd type="none" w="med" len="med"/>
          </a:ln>
        </p:spPr>
      </p:cxnSp>
      <p:graphicFrame>
        <p:nvGraphicFramePr>
          <p:cNvPr id="5" name="Table 4"/>
          <p:cNvGraphicFramePr>
            <a:graphicFrameLocks noGrp="1"/>
          </p:cNvGraphicFramePr>
          <p:nvPr>
            <p:extLst>
              <p:ext uri="{D42A27DB-BD31-4B8C-83A1-F6EECF244321}">
                <p14:modId xmlns:p14="http://schemas.microsoft.com/office/powerpoint/2010/main" val="470326629"/>
              </p:ext>
            </p:extLst>
          </p:nvPr>
        </p:nvGraphicFramePr>
        <p:xfrm>
          <a:off x="729452" y="2609847"/>
          <a:ext cx="3105450" cy="1647830"/>
        </p:xfrm>
        <a:graphic>
          <a:graphicData uri="http://schemas.openxmlformats.org/drawingml/2006/table">
            <a:tbl>
              <a:tblPr firstRow="1" firstCol="1" bandRow="1">
                <a:tableStyleId>{2DEAAAEA-C3E2-46F1-B94B-2317C174CFF3}</a:tableStyleId>
              </a:tblPr>
              <a:tblGrid>
                <a:gridCol w="1868896"/>
                <a:gridCol w="1236554"/>
              </a:tblGrid>
              <a:tr h="329566">
                <a:tc>
                  <a:txBody>
                    <a:bodyPr/>
                    <a:lstStyle/>
                    <a:p>
                      <a:pPr marL="228600" marR="0" algn="ctr">
                        <a:lnSpc>
                          <a:spcPct val="125000"/>
                        </a:lnSpc>
                        <a:spcBef>
                          <a:spcPts val="0"/>
                        </a:spcBef>
                        <a:spcAft>
                          <a:spcPts val="0"/>
                        </a:spcAft>
                      </a:pPr>
                      <a:r>
                        <a:rPr lang="en-US" sz="1000" dirty="0">
                          <a:effectLst/>
                          <a:latin typeface="Raleway ExtraBold" panose="020B0604020202020204" charset="0"/>
                        </a:rPr>
                        <a:t>Train accuracy</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a:effectLst/>
                          <a:latin typeface="+mn-lt"/>
                          <a:ea typeface="Calibri"/>
                          <a:cs typeface="Times New Roman"/>
                        </a:rPr>
                        <a:t>97.28%</a:t>
                      </a:r>
                      <a:endParaRPr lang="en-US" sz="105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dirty="0" smtClean="0">
                          <a:effectLst/>
                          <a:latin typeface="Raleway ExtraBold" panose="020B0604020202020204" charset="0"/>
                        </a:rPr>
                        <a:t>Validation </a:t>
                      </a:r>
                      <a:r>
                        <a:rPr lang="en-US" sz="1000" dirty="0">
                          <a:effectLst/>
                          <a:latin typeface="Raleway ExtraBold" panose="020B0604020202020204" charset="0"/>
                        </a:rPr>
                        <a:t>accuracy</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a:effectLst/>
                          <a:latin typeface="+mn-lt"/>
                          <a:ea typeface="Calibri"/>
                          <a:cs typeface="Times New Roman"/>
                        </a:rPr>
                        <a:t>76.10%</a:t>
                      </a:r>
                      <a:endParaRPr lang="en-US" sz="105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dirty="0">
                          <a:effectLst/>
                          <a:latin typeface="Raleway ExtraBold" panose="020B0604020202020204" charset="0"/>
                        </a:rPr>
                        <a:t>Precision</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ea typeface="Calibri"/>
                          <a:cs typeface="Times New Roman"/>
                        </a:rPr>
                        <a:t>75.09%</a:t>
                      </a:r>
                      <a:endParaRPr lang="en-US" sz="1050" dirty="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a:effectLst/>
                          <a:latin typeface="Raleway ExtraBold" panose="020B0604020202020204" charset="0"/>
                        </a:rPr>
                        <a:t>Recall</a:t>
                      </a:r>
                      <a:endParaRPr lang="en-US" sz="100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a:effectLst/>
                          <a:latin typeface="+mn-lt"/>
                          <a:ea typeface="Calibri"/>
                          <a:cs typeface="Times New Roman"/>
                        </a:rPr>
                        <a:t>75.91%</a:t>
                      </a:r>
                      <a:endParaRPr lang="en-US" sz="1050">
                        <a:effectLst/>
                        <a:latin typeface="+mn-lt"/>
                        <a:ea typeface="Calibri"/>
                        <a:cs typeface="Calibri"/>
                      </a:endParaRPr>
                    </a:p>
                  </a:txBody>
                  <a:tcPr marL="68580" marR="68580" marT="0" marB="0" anchor="ctr">
                    <a:solidFill>
                      <a:schemeClr val="tx2"/>
                    </a:solidFill>
                  </a:tcPr>
                </a:tc>
              </a:tr>
              <a:tr h="329566">
                <a:tc>
                  <a:txBody>
                    <a:bodyPr/>
                    <a:lstStyle/>
                    <a:p>
                      <a:pPr marL="228600" marR="0" algn="ctr">
                        <a:lnSpc>
                          <a:spcPct val="125000"/>
                        </a:lnSpc>
                        <a:spcBef>
                          <a:spcPts val="0"/>
                        </a:spcBef>
                        <a:spcAft>
                          <a:spcPts val="0"/>
                        </a:spcAft>
                      </a:pPr>
                      <a:r>
                        <a:rPr lang="en-US" sz="1000" dirty="0">
                          <a:effectLst/>
                          <a:latin typeface="Raleway ExtraBold" panose="020B0604020202020204" charset="0"/>
                        </a:rPr>
                        <a:t>F1 score</a:t>
                      </a:r>
                      <a:endParaRPr lang="en-US" sz="1000" dirty="0">
                        <a:effectLst/>
                        <a:latin typeface="Raleway ExtraBold" panose="020B0604020202020204" charset="0"/>
                        <a:ea typeface="Calibri"/>
                        <a:cs typeface="Calibri"/>
                      </a:endParaRPr>
                    </a:p>
                  </a:txBody>
                  <a:tcPr marL="68580" marR="68580" marT="0" marB="0" anchor="ctr">
                    <a:solidFill>
                      <a:schemeClr val="tx2"/>
                    </a:solidFill>
                  </a:tcPr>
                </a:tc>
                <a:tc>
                  <a:txBody>
                    <a:bodyPr/>
                    <a:lstStyle/>
                    <a:p>
                      <a:pPr marL="228600" marR="0" algn="ctr">
                        <a:lnSpc>
                          <a:spcPct val="125000"/>
                        </a:lnSpc>
                        <a:spcBef>
                          <a:spcPts val="0"/>
                        </a:spcBef>
                        <a:spcAft>
                          <a:spcPts val="0"/>
                        </a:spcAft>
                      </a:pPr>
                      <a:r>
                        <a:rPr lang="en-US" sz="1050" dirty="0">
                          <a:effectLst/>
                          <a:latin typeface="+mn-lt"/>
                          <a:ea typeface="Calibri"/>
                          <a:cs typeface="Times New Roman"/>
                        </a:rPr>
                        <a:t>75.59%</a:t>
                      </a:r>
                      <a:endParaRPr lang="en-US" sz="1050" dirty="0">
                        <a:effectLst/>
                        <a:latin typeface="+mn-lt"/>
                        <a:ea typeface="Calibri"/>
                        <a:cs typeface="Calibri"/>
                      </a:endParaRPr>
                    </a:p>
                  </a:txBody>
                  <a:tcPr marL="68580" marR="68580" marT="0" marB="0" anchor="ctr">
                    <a:solidFill>
                      <a:schemeClr val="tx2"/>
                    </a:solidFill>
                  </a:tcPr>
                </a:tc>
              </a:tr>
            </a:tbl>
          </a:graphicData>
        </a:graphic>
      </p:graphicFrame>
      <p:sp>
        <p:nvSpPr>
          <p:cNvPr id="16" name="Google Shape;171;p24"/>
          <p:cNvSpPr txBox="1">
            <a:spLocks noGrp="1"/>
          </p:cNvSpPr>
          <p:nvPr>
            <p:ph type="body" idx="1"/>
          </p:nvPr>
        </p:nvSpPr>
        <p:spPr>
          <a:xfrm>
            <a:off x="729446" y="1433293"/>
            <a:ext cx="2613829" cy="719357"/>
          </a:xfrm>
          <a:prstGeom prst="rect">
            <a:avLst/>
          </a:prstGeom>
          <a:solidFill>
            <a:srgbClr val="D9EAD3"/>
          </a:solidFill>
        </p:spPr>
        <p:txBody>
          <a:bodyPr spcFirstLastPara="1" wrap="square" lIns="91425" tIns="91425" rIns="91425" bIns="91425" anchor="t" anchorCtr="0">
            <a:noAutofit/>
          </a:bodyPr>
          <a:lstStyle/>
          <a:p>
            <a:pPr marL="0" lvl="0" indent="0" algn="just" rtl="0">
              <a:spcBef>
                <a:spcPts val="0"/>
              </a:spcBef>
              <a:spcAft>
                <a:spcPts val="1200"/>
              </a:spcAft>
              <a:buNone/>
            </a:pPr>
            <a:r>
              <a:rPr lang="en" sz="1100" dirty="0" smtClean="0">
                <a:solidFill>
                  <a:schemeClr val="dk2"/>
                </a:solidFill>
                <a:latin typeface="Raleway ExtraBold"/>
                <a:ea typeface="Raleway ExtraBold"/>
                <a:cs typeface="Raleway ExtraBold"/>
                <a:sym typeface="Raleway ExtraBold"/>
              </a:rPr>
              <a:t>Training accuracy and validation accuarcy of model Bi-GRU shown in figure:</a:t>
            </a:r>
          </a:p>
        </p:txBody>
      </p:sp>
      <p:cxnSp>
        <p:nvCxnSpPr>
          <p:cNvPr id="20" name="Google Shape;222;p28"/>
          <p:cNvCxnSpPr/>
          <p:nvPr/>
        </p:nvCxnSpPr>
        <p:spPr>
          <a:xfrm flipH="1">
            <a:off x="6811270" y="4425906"/>
            <a:ext cx="1629446" cy="0"/>
          </a:xfrm>
          <a:prstGeom prst="straightConnector1">
            <a:avLst/>
          </a:prstGeom>
          <a:noFill/>
          <a:ln w="28575" cap="flat" cmpd="sng">
            <a:solidFill>
              <a:srgbClr val="F52D2D"/>
            </a:solidFill>
            <a:prstDash val="solid"/>
            <a:round/>
            <a:headEnd type="none" w="med" len="med"/>
            <a:tailEnd type="none" w="med" len="med"/>
          </a:ln>
        </p:spPr>
      </p:cxnSp>
      <p:graphicFrame>
        <p:nvGraphicFramePr>
          <p:cNvPr id="8" name="Chart 7"/>
          <p:cNvGraphicFramePr/>
          <p:nvPr>
            <p:extLst>
              <p:ext uri="{D42A27DB-BD31-4B8C-83A1-F6EECF244321}">
                <p14:modId xmlns:p14="http://schemas.microsoft.com/office/powerpoint/2010/main" val="1068307629"/>
              </p:ext>
            </p:extLst>
          </p:nvPr>
        </p:nvGraphicFramePr>
        <p:xfrm>
          <a:off x="3848985" y="1329069"/>
          <a:ext cx="5006779" cy="299050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1"/>
          <p:cNvSpPr txBox="1"/>
          <p:nvPr/>
        </p:nvSpPr>
        <p:spPr>
          <a:xfrm>
            <a:off x="5018683" y="3883715"/>
            <a:ext cx="793975" cy="255544"/>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50" dirty="0" smtClean="0">
                <a:solidFill>
                  <a:schemeClr val="bg2">
                    <a:lumMod val="90000"/>
                    <a:lumOff val="10000"/>
                  </a:schemeClr>
                </a:solidFill>
              </a:rPr>
              <a:t>Validation</a:t>
            </a:r>
          </a:p>
        </p:txBody>
      </p:sp>
      <p:sp>
        <p:nvSpPr>
          <p:cNvPr id="10"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13</a:t>
            </a:r>
            <a:endParaRPr lang="en-US" sz="1400" dirty="0"/>
          </a:p>
        </p:txBody>
      </p:sp>
      <p:sp>
        <p:nvSpPr>
          <p:cNvPr id="11" name="TextBox 1"/>
          <p:cNvSpPr txBox="1"/>
          <p:nvPr/>
        </p:nvSpPr>
        <p:spPr>
          <a:xfrm>
            <a:off x="7863002" y="2482297"/>
            <a:ext cx="883433" cy="255544"/>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50" dirty="0" smtClean="0">
                <a:solidFill>
                  <a:schemeClr val="bg2">
                    <a:lumMod val="90000"/>
                    <a:lumOff val="10000"/>
                  </a:schemeClr>
                </a:solidFill>
              </a:rPr>
              <a:t>Validation</a:t>
            </a:r>
          </a:p>
        </p:txBody>
      </p:sp>
    </p:spTree>
    <p:extLst>
      <p:ext uri="{BB962C8B-B14F-4D97-AF65-F5344CB8AC3E}">
        <p14:creationId xmlns:p14="http://schemas.microsoft.com/office/powerpoint/2010/main" val="266524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anim calcmode="lin" valueType="num">
                                      <p:cBhvr>
                                        <p:cTn id="8" dur="1500" fill="hold"/>
                                        <p:tgtEl>
                                          <p:spTgt spid="5"/>
                                        </p:tgtEl>
                                        <p:attrNameLst>
                                          <p:attrName>ppt_x</p:attrName>
                                        </p:attrNameLst>
                                      </p:cBhvr>
                                      <p:tavLst>
                                        <p:tav tm="0">
                                          <p:val>
                                            <p:strVal val="#ppt_x"/>
                                          </p:val>
                                        </p:tav>
                                        <p:tav tm="100000">
                                          <p:val>
                                            <p:strVal val="#ppt_x"/>
                                          </p:val>
                                        </p:tav>
                                      </p:tavLst>
                                    </p:anim>
                                    <p:anim calcmode="lin" valueType="num">
                                      <p:cBhvr>
                                        <p:cTn id="9" dur="1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Result Analysis: Confusion matrix</a:t>
            </a:r>
            <a:endParaRPr dirty="0"/>
          </a:p>
        </p:txBody>
      </p:sp>
      <p:cxnSp>
        <p:nvCxnSpPr>
          <p:cNvPr id="222" name="Google Shape;222;p28"/>
          <p:cNvCxnSpPr/>
          <p:nvPr/>
        </p:nvCxnSpPr>
        <p:spPr>
          <a:xfrm flipH="1">
            <a:off x="729446" y="2267492"/>
            <a:ext cx="1629446" cy="0"/>
          </a:xfrm>
          <a:prstGeom prst="straightConnector1">
            <a:avLst/>
          </a:prstGeom>
          <a:noFill/>
          <a:ln w="28575" cap="flat" cmpd="sng">
            <a:solidFill>
              <a:srgbClr val="F52D2D"/>
            </a:solidFill>
            <a:prstDash val="solid"/>
            <a:round/>
            <a:headEnd type="none" w="med" len="med"/>
            <a:tailEnd type="none" w="med" len="med"/>
          </a:ln>
        </p:spPr>
      </p:cxnSp>
      <p:sp>
        <p:nvSpPr>
          <p:cNvPr id="16" name="Google Shape;171;p24"/>
          <p:cNvSpPr txBox="1">
            <a:spLocks noGrp="1"/>
          </p:cNvSpPr>
          <p:nvPr>
            <p:ph type="body" idx="1"/>
          </p:nvPr>
        </p:nvSpPr>
        <p:spPr>
          <a:xfrm>
            <a:off x="729447" y="1433293"/>
            <a:ext cx="2609684" cy="514777"/>
          </a:xfrm>
          <a:prstGeom prst="rect">
            <a:avLst/>
          </a:prstGeom>
          <a:solidFill>
            <a:srgbClr val="D9EAD3"/>
          </a:solidFill>
        </p:spPr>
        <p:txBody>
          <a:bodyPr spcFirstLastPara="1" wrap="square" lIns="91425" tIns="91425" rIns="91425" bIns="91425" anchor="t" anchorCtr="0">
            <a:noAutofit/>
          </a:bodyPr>
          <a:lstStyle/>
          <a:p>
            <a:pPr marL="0" lvl="0" indent="0" algn="just" rtl="0">
              <a:spcBef>
                <a:spcPts val="0"/>
              </a:spcBef>
              <a:spcAft>
                <a:spcPts val="1200"/>
              </a:spcAft>
              <a:buNone/>
            </a:pPr>
            <a:r>
              <a:rPr lang="en" sz="1100" dirty="0" smtClean="0">
                <a:solidFill>
                  <a:schemeClr val="dk2"/>
                </a:solidFill>
                <a:latin typeface="Raleway ExtraBold"/>
                <a:ea typeface="Raleway ExtraBold"/>
                <a:cs typeface="Raleway ExtraBold"/>
                <a:sym typeface="Raleway ExtraBold"/>
              </a:rPr>
              <a:t>Shown confusion matrix for LSTM, Bi-LSTm and Bi-GRU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169" y="2267492"/>
            <a:ext cx="2749853" cy="21554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766" y="1142011"/>
            <a:ext cx="2634957" cy="206536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8766" y="3047890"/>
            <a:ext cx="2634957" cy="2065362"/>
          </a:xfrm>
          <a:prstGeom prst="rect">
            <a:avLst/>
          </a:prstGeom>
        </p:spPr>
      </p:pic>
      <p:sp>
        <p:nvSpPr>
          <p:cNvPr id="15" name="Google Shape;171;p24"/>
          <p:cNvSpPr txBox="1">
            <a:spLocks/>
          </p:cNvSpPr>
          <p:nvPr/>
        </p:nvSpPr>
        <p:spPr>
          <a:xfrm>
            <a:off x="2499059" y="4607040"/>
            <a:ext cx="840071" cy="288065"/>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900" dirty="0" smtClean="0">
                <a:solidFill>
                  <a:schemeClr val="dk2"/>
                </a:solidFill>
                <a:latin typeface="Raleway ExtraBold"/>
                <a:ea typeface="Raleway ExtraBold"/>
                <a:cs typeface="Raleway ExtraBold"/>
                <a:sym typeface="Raleway ExtraBold"/>
              </a:rPr>
              <a:t>LSTM</a:t>
            </a:r>
            <a:endParaRPr lang="en" sz="1100" dirty="0" smtClean="0">
              <a:solidFill>
                <a:schemeClr val="dk2"/>
              </a:solidFill>
              <a:latin typeface="Raleway ExtraBold"/>
              <a:ea typeface="Raleway ExtraBold"/>
              <a:cs typeface="Raleway ExtraBold"/>
              <a:sym typeface="Raleway ExtraBold"/>
            </a:endParaRPr>
          </a:p>
        </p:txBody>
      </p:sp>
      <p:sp>
        <p:nvSpPr>
          <p:cNvPr id="17" name="Google Shape;171;p24"/>
          <p:cNvSpPr txBox="1">
            <a:spLocks/>
          </p:cNvSpPr>
          <p:nvPr/>
        </p:nvSpPr>
        <p:spPr>
          <a:xfrm>
            <a:off x="7822430" y="2029123"/>
            <a:ext cx="840071" cy="288065"/>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900" dirty="0" smtClean="0">
                <a:solidFill>
                  <a:schemeClr val="dk2"/>
                </a:solidFill>
                <a:latin typeface="Raleway ExtraBold"/>
                <a:ea typeface="Raleway ExtraBold"/>
                <a:cs typeface="Raleway ExtraBold"/>
                <a:sym typeface="Raleway ExtraBold"/>
              </a:rPr>
              <a:t>Bi-LSTM</a:t>
            </a:r>
            <a:endParaRPr lang="en" sz="1100" dirty="0" smtClean="0">
              <a:solidFill>
                <a:schemeClr val="dk2"/>
              </a:solidFill>
              <a:latin typeface="Raleway ExtraBold"/>
              <a:ea typeface="Raleway ExtraBold"/>
              <a:cs typeface="Raleway ExtraBold"/>
              <a:sym typeface="Raleway ExtraBold"/>
            </a:endParaRPr>
          </a:p>
        </p:txBody>
      </p:sp>
      <p:sp>
        <p:nvSpPr>
          <p:cNvPr id="18" name="Google Shape;171;p24"/>
          <p:cNvSpPr txBox="1">
            <a:spLocks/>
          </p:cNvSpPr>
          <p:nvPr/>
        </p:nvSpPr>
        <p:spPr>
          <a:xfrm>
            <a:off x="7822430" y="3862621"/>
            <a:ext cx="840071" cy="288065"/>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900" dirty="0" smtClean="0">
                <a:solidFill>
                  <a:schemeClr val="dk2"/>
                </a:solidFill>
                <a:latin typeface="Raleway ExtraBold"/>
                <a:ea typeface="Raleway ExtraBold"/>
                <a:cs typeface="Raleway ExtraBold"/>
                <a:sym typeface="Raleway ExtraBold"/>
              </a:rPr>
              <a:t>Bi-GRU</a:t>
            </a:r>
            <a:endParaRPr lang="en" sz="1100" dirty="0" smtClean="0">
              <a:solidFill>
                <a:schemeClr val="dk2"/>
              </a:solidFill>
              <a:latin typeface="Raleway ExtraBold"/>
              <a:ea typeface="Raleway ExtraBold"/>
              <a:cs typeface="Raleway ExtraBold"/>
              <a:sym typeface="Raleway ExtraBold"/>
            </a:endParaRPr>
          </a:p>
        </p:txBody>
      </p:sp>
      <p:sp>
        <p:nvSpPr>
          <p:cNvPr id="11"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14</a:t>
            </a:r>
            <a:endParaRPr lang="en-US" sz="1400" dirty="0"/>
          </a:p>
        </p:txBody>
      </p:sp>
    </p:spTree>
    <p:extLst>
      <p:ext uri="{BB962C8B-B14F-4D97-AF65-F5344CB8AC3E}">
        <p14:creationId xmlns:p14="http://schemas.microsoft.com/office/powerpoint/2010/main" val="97140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Result Analysis</a:t>
            </a:r>
            <a:endParaRPr dirty="0"/>
          </a:p>
        </p:txBody>
      </p:sp>
      <p:cxnSp>
        <p:nvCxnSpPr>
          <p:cNvPr id="222" name="Google Shape;222;p28"/>
          <p:cNvCxnSpPr/>
          <p:nvPr/>
        </p:nvCxnSpPr>
        <p:spPr>
          <a:xfrm flipH="1">
            <a:off x="729446" y="1899744"/>
            <a:ext cx="1629446" cy="0"/>
          </a:xfrm>
          <a:prstGeom prst="straightConnector1">
            <a:avLst/>
          </a:prstGeom>
          <a:noFill/>
          <a:ln w="28575" cap="flat" cmpd="sng">
            <a:solidFill>
              <a:srgbClr val="F52D2D"/>
            </a:solidFill>
            <a:prstDash val="solid"/>
            <a:round/>
            <a:headEnd type="none" w="med" len="med"/>
            <a:tailEnd type="none" w="med" len="med"/>
          </a:ln>
        </p:spPr>
      </p:cxnSp>
      <p:sp>
        <p:nvSpPr>
          <p:cNvPr id="16" name="Google Shape;171;p24"/>
          <p:cNvSpPr txBox="1">
            <a:spLocks noGrp="1"/>
          </p:cNvSpPr>
          <p:nvPr>
            <p:ph type="body" idx="1"/>
          </p:nvPr>
        </p:nvSpPr>
        <p:spPr>
          <a:xfrm>
            <a:off x="729446" y="1433294"/>
            <a:ext cx="2600163" cy="365690"/>
          </a:xfrm>
          <a:prstGeom prst="rect">
            <a:avLst/>
          </a:prstGeom>
          <a:solidFill>
            <a:srgbClr val="D9EAD3"/>
          </a:solidFill>
        </p:spPr>
        <p:txBody>
          <a:bodyPr spcFirstLastPara="1" wrap="square" lIns="91425" tIns="91425" rIns="91425" bIns="91425" anchor="t" anchorCtr="0">
            <a:noAutofit/>
          </a:bodyPr>
          <a:lstStyle/>
          <a:p>
            <a:pPr marL="0" lvl="0" indent="0" algn="just" rtl="0">
              <a:spcBef>
                <a:spcPts val="0"/>
              </a:spcBef>
              <a:spcAft>
                <a:spcPts val="1200"/>
              </a:spcAft>
              <a:buNone/>
            </a:pPr>
            <a:r>
              <a:rPr lang="en" sz="1100" dirty="0" smtClean="0">
                <a:solidFill>
                  <a:schemeClr val="dk2"/>
                </a:solidFill>
                <a:latin typeface="Raleway ExtraBold"/>
                <a:ea typeface="Raleway ExtraBold"/>
                <a:cs typeface="Raleway ExtraBold"/>
                <a:sym typeface="Raleway ExtraBold"/>
              </a:rPr>
              <a:t>Result analysis of all the model</a:t>
            </a:r>
          </a:p>
        </p:txBody>
      </p:sp>
      <p:cxnSp>
        <p:nvCxnSpPr>
          <p:cNvPr id="20" name="Google Shape;222;p28"/>
          <p:cNvCxnSpPr/>
          <p:nvPr/>
        </p:nvCxnSpPr>
        <p:spPr>
          <a:xfrm flipH="1">
            <a:off x="6811270" y="4319576"/>
            <a:ext cx="1629446" cy="0"/>
          </a:xfrm>
          <a:prstGeom prst="straightConnector1">
            <a:avLst/>
          </a:prstGeom>
          <a:noFill/>
          <a:ln w="28575" cap="flat" cmpd="sng">
            <a:solidFill>
              <a:srgbClr val="F52D2D"/>
            </a:solidFill>
            <a:prstDash val="solid"/>
            <a:round/>
            <a:headEnd type="none" w="med" len="med"/>
            <a:tailEnd type="none" w="med" len="med"/>
          </a:ln>
        </p:spPr>
      </p:cxnSp>
      <p:graphicFrame>
        <p:nvGraphicFramePr>
          <p:cNvPr id="9" name="Chart 8"/>
          <p:cNvGraphicFramePr>
            <a:graphicFrameLocks/>
          </p:cNvGraphicFramePr>
          <p:nvPr>
            <p:extLst>
              <p:ext uri="{D42A27DB-BD31-4B8C-83A1-F6EECF244321}">
                <p14:modId xmlns:p14="http://schemas.microsoft.com/office/powerpoint/2010/main" val="4211695795"/>
              </p:ext>
            </p:extLst>
          </p:nvPr>
        </p:nvGraphicFramePr>
        <p:xfrm>
          <a:off x="3891516" y="1392865"/>
          <a:ext cx="4549200" cy="27644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p:cNvGraphicFramePr>
            <a:graphicFrameLocks noGrp="1"/>
          </p:cNvGraphicFramePr>
          <p:nvPr>
            <p:extLst>
              <p:ext uri="{D42A27DB-BD31-4B8C-83A1-F6EECF244321}">
                <p14:modId xmlns:p14="http://schemas.microsoft.com/office/powerpoint/2010/main" val="910736262"/>
              </p:ext>
            </p:extLst>
          </p:nvPr>
        </p:nvGraphicFramePr>
        <p:xfrm>
          <a:off x="729447" y="2467271"/>
          <a:ext cx="3193967" cy="1756513"/>
        </p:xfrm>
        <a:graphic>
          <a:graphicData uri="http://schemas.openxmlformats.org/drawingml/2006/table">
            <a:tbl>
              <a:tblPr firstRow="1" firstCol="1" bandRow="1">
                <a:tableStyleId>{2DEAAAEA-C3E2-46F1-B94B-2317C174CFF3}</a:tableStyleId>
              </a:tblPr>
              <a:tblGrid>
                <a:gridCol w="1417684"/>
                <a:gridCol w="904413"/>
                <a:gridCol w="871870"/>
              </a:tblGrid>
              <a:tr h="499213">
                <a:tc>
                  <a:txBody>
                    <a:bodyPr/>
                    <a:lstStyle/>
                    <a:p>
                      <a:pPr marL="0" marR="0" algn="ctr">
                        <a:lnSpc>
                          <a:spcPct val="125000"/>
                        </a:lnSpc>
                        <a:spcBef>
                          <a:spcPts val="0"/>
                        </a:spcBef>
                        <a:spcAft>
                          <a:spcPts val="0"/>
                        </a:spcAft>
                      </a:pPr>
                      <a:r>
                        <a:rPr lang="en-US" sz="1100" dirty="0">
                          <a:effectLst/>
                          <a:latin typeface="Raleway ExtraBold" panose="020B0604020202020204" charset="0"/>
                        </a:rPr>
                        <a:t>Algorithm</a:t>
                      </a:r>
                      <a:endParaRPr lang="en-US" sz="1100" dirty="0">
                        <a:effectLst/>
                        <a:latin typeface="Raleway ExtraBold" panose="020B0604020202020204" charset="0"/>
                        <a:ea typeface="Calibri"/>
                        <a:cs typeface="Calibri"/>
                      </a:endParaRPr>
                    </a:p>
                  </a:txBody>
                  <a:tcPr marL="68580" marR="68580" marT="0" marB="0"/>
                </a:tc>
                <a:tc>
                  <a:txBody>
                    <a:bodyPr/>
                    <a:lstStyle/>
                    <a:p>
                      <a:pPr marL="0" marR="0" algn="ctr">
                        <a:lnSpc>
                          <a:spcPct val="125000"/>
                        </a:lnSpc>
                        <a:spcBef>
                          <a:spcPts val="0"/>
                        </a:spcBef>
                        <a:spcAft>
                          <a:spcPts val="0"/>
                        </a:spcAft>
                      </a:pPr>
                      <a:r>
                        <a:rPr lang="en-US" sz="1100">
                          <a:effectLst/>
                          <a:latin typeface="Raleway ExtraBold" panose="020B0604020202020204" charset="0"/>
                        </a:rPr>
                        <a:t>Train Accuracy</a:t>
                      </a:r>
                      <a:endParaRPr lang="en-US" sz="1100">
                        <a:effectLst/>
                        <a:latin typeface="Raleway ExtraBold" panose="020B0604020202020204" charset="0"/>
                        <a:ea typeface="Calibri"/>
                        <a:cs typeface="Calibri"/>
                      </a:endParaRPr>
                    </a:p>
                  </a:txBody>
                  <a:tcPr marL="68580" marR="68580" marT="0" marB="0"/>
                </a:tc>
                <a:tc>
                  <a:txBody>
                    <a:bodyPr/>
                    <a:lstStyle/>
                    <a:p>
                      <a:pPr marL="0" marR="0" algn="ctr">
                        <a:lnSpc>
                          <a:spcPct val="125000"/>
                        </a:lnSpc>
                        <a:spcBef>
                          <a:spcPts val="0"/>
                        </a:spcBef>
                        <a:spcAft>
                          <a:spcPts val="0"/>
                        </a:spcAft>
                      </a:pPr>
                      <a:r>
                        <a:rPr lang="en-US" sz="1100">
                          <a:effectLst/>
                          <a:latin typeface="Raleway ExtraBold" panose="020B0604020202020204" charset="0"/>
                        </a:rPr>
                        <a:t>Test Accuracy</a:t>
                      </a:r>
                      <a:endParaRPr lang="en-US" sz="1100">
                        <a:effectLst/>
                        <a:latin typeface="Raleway ExtraBold" panose="020B0604020202020204" charset="0"/>
                        <a:ea typeface="Calibri"/>
                        <a:cs typeface="Calibri"/>
                      </a:endParaRPr>
                    </a:p>
                  </a:txBody>
                  <a:tcPr marL="68580" marR="68580" marT="0" marB="0"/>
                </a:tc>
              </a:tr>
              <a:tr h="411623">
                <a:tc>
                  <a:txBody>
                    <a:bodyPr/>
                    <a:lstStyle/>
                    <a:p>
                      <a:pPr marL="0" marR="0" algn="ctr">
                        <a:lnSpc>
                          <a:spcPct val="125000"/>
                        </a:lnSpc>
                        <a:spcBef>
                          <a:spcPts val="0"/>
                        </a:spcBef>
                        <a:spcAft>
                          <a:spcPts val="0"/>
                        </a:spcAft>
                      </a:pPr>
                      <a:r>
                        <a:rPr lang="en-US" sz="1100">
                          <a:effectLst/>
                          <a:latin typeface="Raleway ExtraBold" panose="020B0604020202020204" charset="0"/>
                        </a:rPr>
                        <a:t>Long Short Term Memory</a:t>
                      </a:r>
                      <a:endParaRPr lang="en-US" sz="1100">
                        <a:effectLst/>
                        <a:latin typeface="Raleway ExtraBold" panose="020B0604020202020204" charset="0"/>
                        <a:ea typeface="Calibri"/>
                        <a:cs typeface="Calibri"/>
                      </a:endParaRPr>
                    </a:p>
                  </a:txBody>
                  <a:tcPr marL="68580" marR="68580" marT="0" marB="0"/>
                </a:tc>
                <a:tc>
                  <a:txBody>
                    <a:bodyPr/>
                    <a:lstStyle/>
                    <a:p>
                      <a:pPr marL="0" marR="0" algn="ctr">
                        <a:lnSpc>
                          <a:spcPct val="125000"/>
                        </a:lnSpc>
                        <a:spcBef>
                          <a:spcPts val="0"/>
                        </a:spcBef>
                        <a:spcAft>
                          <a:spcPts val="0"/>
                        </a:spcAft>
                      </a:pPr>
                      <a:r>
                        <a:rPr lang="en-US" sz="1100" dirty="0">
                          <a:effectLst/>
                          <a:latin typeface="+mn-lt"/>
                        </a:rPr>
                        <a:t>98.85%</a:t>
                      </a:r>
                      <a:endParaRPr lang="en-US" sz="1100" dirty="0">
                        <a:effectLst/>
                        <a:latin typeface="+mn-lt"/>
                        <a:ea typeface="Calibri"/>
                        <a:cs typeface="Calibri"/>
                      </a:endParaRPr>
                    </a:p>
                  </a:txBody>
                  <a:tcPr marL="68580" marR="68580" marT="0" marB="0" anchor="ctr"/>
                </a:tc>
                <a:tc>
                  <a:txBody>
                    <a:bodyPr/>
                    <a:lstStyle/>
                    <a:p>
                      <a:pPr marL="0" marR="0" algn="ctr">
                        <a:lnSpc>
                          <a:spcPct val="125000"/>
                        </a:lnSpc>
                        <a:spcBef>
                          <a:spcPts val="0"/>
                        </a:spcBef>
                        <a:spcAft>
                          <a:spcPts val="0"/>
                        </a:spcAft>
                      </a:pPr>
                      <a:r>
                        <a:rPr lang="en-US" sz="1100" dirty="0">
                          <a:effectLst/>
                          <a:latin typeface="+mn-lt"/>
                        </a:rPr>
                        <a:t>73.28%</a:t>
                      </a:r>
                      <a:endParaRPr lang="en-US" sz="1100" dirty="0">
                        <a:effectLst/>
                        <a:latin typeface="+mn-lt"/>
                        <a:ea typeface="Calibri"/>
                        <a:cs typeface="Calibri"/>
                      </a:endParaRPr>
                    </a:p>
                  </a:txBody>
                  <a:tcPr marL="68580" marR="68580" marT="0" marB="0" anchor="ctr"/>
                </a:tc>
              </a:tr>
              <a:tr h="411623">
                <a:tc>
                  <a:txBody>
                    <a:bodyPr/>
                    <a:lstStyle/>
                    <a:p>
                      <a:pPr marL="0" marR="0" algn="ctr">
                        <a:lnSpc>
                          <a:spcPct val="125000"/>
                        </a:lnSpc>
                        <a:spcBef>
                          <a:spcPts val="0"/>
                        </a:spcBef>
                        <a:spcAft>
                          <a:spcPts val="0"/>
                        </a:spcAft>
                      </a:pPr>
                      <a:r>
                        <a:rPr lang="en-US" sz="1100">
                          <a:effectLst/>
                          <a:latin typeface="Raleway ExtraBold" panose="020B0604020202020204" charset="0"/>
                        </a:rPr>
                        <a:t>Bi- Long Short Term Memory</a:t>
                      </a:r>
                      <a:endParaRPr lang="en-US" sz="1100">
                        <a:effectLst/>
                        <a:latin typeface="Raleway ExtraBold" panose="020B0604020202020204" charset="0"/>
                        <a:ea typeface="Calibri"/>
                        <a:cs typeface="Calibri"/>
                      </a:endParaRPr>
                    </a:p>
                  </a:txBody>
                  <a:tcPr marL="68580" marR="68580" marT="0" marB="0"/>
                </a:tc>
                <a:tc>
                  <a:txBody>
                    <a:bodyPr/>
                    <a:lstStyle/>
                    <a:p>
                      <a:pPr marL="0" marR="0" algn="ctr">
                        <a:lnSpc>
                          <a:spcPct val="125000"/>
                        </a:lnSpc>
                        <a:spcBef>
                          <a:spcPts val="0"/>
                        </a:spcBef>
                        <a:spcAft>
                          <a:spcPts val="0"/>
                        </a:spcAft>
                      </a:pPr>
                      <a:r>
                        <a:rPr lang="en-US" sz="1100" dirty="0">
                          <a:effectLst/>
                          <a:latin typeface="+mn-lt"/>
                        </a:rPr>
                        <a:t>98.95%</a:t>
                      </a:r>
                      <a:endParaRPr lang="en-US" sz="1100" dirty="0">
                        <a:effectLst/>
                        <a:latin typeface="+mn-lt"/>
                        <a:ea typeface="Calibri"/>
                        <a:cs typeface="Calibri"/>
                      </a:endParaRPr>
                    </a:p>
                  </a:txBody>
                  <a:tcPr marL="68580" marR="68580" marT="0" marB="0" anchor="ctr"/>
                </a:tc>
                <a:tc>
                  <a:txBody>
                    <a:bodyPr/>
                    <a:lstStyle/>
                    <a:p>
                      <a:pPr marL="0" marR="0" algn="ctr">
                        <a:lnSpc>
                          <a:spcPct val="125000"/>
                        </a:lnSpc>
                        <a:spcBef>
                          <a:spcPts val="0"/>
                        </a:spcBef>
                        <a:spcAft>
                          <a:spcPts val="0"/>
                        </a:spcAft>
                      </a:pPr>
                      <a:r>
                        <a:rPr lang="en-US" sz="1100" dirty="0">
                          <a:effectLst/>
                          <a:latin typeface="+mn-lt"/>
                        </a:rPr>
                        <a:t>75.90%</a:t>
                      </a:r>
                      <a:endParaRPr lang="en-US" sz="1100" dirty="0">
                        <a:effectLst/>
                        <a:latin typeface="+mn-lt"/>
                        <a:ea typeface="Calibri"/>
                        <a:cs typeface="Calibri"/>
                      </a:endParaRPr>
                    </a:p>
                  </a:txBody>
                  <a:tcPr marL="68580" marR="68580" marT="0" marB="0" anchor="ctr"/>
                </a:tc>
              </a:tr>
              <a:tr h="411623">
                <a:tc>
                  <a:txBody>
                    <a:bodyPr/>
                    <a:lstStyle/>
                    <a:p>
                      <a:pPr marL="0" marR="0" algn="ctr">
                        <a:lnSpc>
                          <a:spcPct val="125000"/>
                        </a:lnSpc>
                        <a:spcBef>
                          <a:spcPts val="0"/>
                        </a:spcBef>
                        <a:spcAft>
                          <a:spcPts val="0"/>
                        </a:spcAft>
                      </a:pPr>
                      <a:r>
                        <a:rPr lang="en-US" sz="1100">
                          <a:effectLst/>
                          <a:latin typeface="Raleway ExtraBold" panose="020B0604020202020204" charset="0"/>
                        </a:rPr>
                        <a:t>Bi -Gated Recurrent Unit</a:t>
                      </a:r>
                      <a:endParaRPr lang="en-US" sz="1100">
                        <a:effectLst/>
                        <a:latin typeface="Raleway ExtraBold" panose="020B0604020202020204" charset="0"/>
                        <a:ea typeface="Calibri"/>
                        <a:cs typeface="Calibri"/>
                      </a:endParaRPr>
                    </a:p>
                  </a:txBody>
                  <a:tcPr marL="68580" marR="68580" marT="0" marB="0"/>
                </a:tc>
                <a:tc>
                  <a:txBody>
                    <a:bodyPr/>
                    <a:lstStyle/>
                    <a:p>
                      <a:pPr marL="0" marR="0" algn="ctr">
                        <a:lnSpc>
                          <a:spcPct val="125000"/>
                        </a:lnSpc>
                        <a:spcBef>
                          <a:spcPts val="0"/>
                        </a:spcBef>
                        <a:spcAft>
                          <a:spcPts val="0"/>
                        </a:spcAft>
                      </a:pPr>
                      <a:r>
                        <a:rPr lang="en-US" sz="1100" dirty="0">
                          <a:effectLst/>
                          <a:latin typeface="+mn-lt"/>
                        </a:rPr>
                        <a:t>99.28%</a:t>
                      </a:r>
                      <a:endParaRPr lang="en-US" sz="1100" dirty="0">
                        <a:effectLst/>
                        <a:latin typeface="+mn-lt"/>
                        <a:ea typeface="Calibri"/>
                        <a:cs typeface="Calibri"/>
                      </a:endParaRPr>
                    </a:p>
                  </a:txBody>
                  <a:tcPr marL="68580" marR="68580" marT="0" marB="0" anchor="ctr"/>
                </a:tc>
                <a:tc>
                  <a:txBody>
                    <a:bodyPr/>
                    <a:lstStyle/>
                    <a:p>
                      <a:pPr marL="0" marR="0" algn="ctr">
                        <a:lnSpc>
                          <a:spcPct val="125000"/>
                        </a:lnSpc>
                        <a:spcBef>
                          <a:spcPts val="0"/>
                        </a:spcBef>
                        <a:spcAft>
                          <a:spcPts val="0"/>
                        </a:spcAft>
                      </a:pPr>
                      <a:r>
                        <a:rPr lang="en-US" sz="1100" dirty="0">
                          <a:effectLst/>
                          <a:latin typeface="+mn-lt"/>
                        </a:rPr>
                        <a:t>75.10%</a:t>
                      </a:r>
                      <a:endParaRPr lang="en-US" sz="1100" dirty="0">
                        <a:effectLst/>
                        <a:latin typeface="+mn-lt"/>
                        <a:ea typeface="Calibri"/>
                        <a:cs typeface="Calibri"/>
                      </a:endParaRPr>
                    </a:p>
                  </a:txBody>
                  <a:tcPr marL="68580" marR="68580" marT="0" marB="0" anchor="ctr"/>
                </a:tc>
              </a:tr>
            </a:tbl>
          </a:graphicData>
        </a:graphic>
      </p:graphicFrame>
      <p:sp>
        <p:nvSpPr>
          <p:cNvPr id="8"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15</a:t>
            </a:r>
            <a:endParaRPr lang="en-US" sz="1400" dirty="0"/>
          </a:p>
        </p:txBody>
      </p:sp>
    </p:spTree>
    <p:extLst>
      <p:ext uri="{BB962C8B-B14F-4D97-AF65-F5344CB8AC3E}">
        <p14:creationId xmlns:p14="http://schemas.microsoft.com/office/powerpoint/2010/main" val="386773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30" name="Google Shape;230;p29"/>
          <p:cNvSpPr txBox="1">
            <a:spLocks noGrp="1"/>
          </p:cNvSpPr>
          <p:nvPr>
            <p:ph type="body" idx="1"/>
          </p:nvPr>
        </p:nvSpPr>
        <p:spPr>
          <a:xfrm>
            <a:off x="729450" y="1395500"/>
            <a:ext cx="5946900" cy="2283300"/>
          </a:xfrm>
          <a:prstGeom prst="rect">
            <a:avLst/>
          </a:prstGeom>
          <a:solidFill>
            <a:srgbClr val="D9EAD3"/>
          </a:solidFill>
        </p:spPr>
        <p:txBody>
          <a:bodyPr spcFirstLastPara="1" wrap="square" lIns="91425" tIns="91425" rIns="91425" bIns="91425" anchor="t" anchorCtr="0">
            <a:normAutofit fontScale="92500" lnSpcReduction="10000"/>
          </a:bodyPr>
          <a:lstStyle/>
          <a:p>
            <a:pPr marL="0" lvl="0" indent="0" algn="just" rtl="0">
              <a:spcBef>
                <a:spcPts val="0"/>
              </a:spcBef>
              <a:spcAft>
                <a:spcPts val="1200"/>
              </a:spcAft>
              <a:buNone/>
            </a:pPr>
            <a:r>
              <a:rPr lang="en" sz="1700" b="1" dirty="0">
                <a:solidFill>
                  <a:schemeClr val="dk2"/>
                </a:solidFill>
                <a:latin typeface="Raleway"/>
                <a:ea typeface="Raleway"/>
                <a:cs typeface="Raleway"/>
                <a:sym typeface="Raleway"/>
              </a:rPr>
              <a:t>A very efficient system for Bengali News Headline classification is a challenging task. The Bengali language has numerous number of diversity and it is </a:t>
            </a:r>
            <a:r>
              <a:rPr lang="en" sz="1700" b="1" dirty="0" smtClean="0">
                <a:solidFill>
                  <a:schemeClr val="dk2"/>
                </a:solidFill>
                <a:latin typeface="Raleway"/>
                <a:ea typeface="Raleway"/>
                <a:cs typeface="Raleway"/>
                <a:sym typeface="Raleway"/>
              </a:rPr>
              <a:t>rich. The </a:t>
            </a:r>
            <a:r>
              <a:rPr lang="en" sz="1700" b="1" dirty="0">
                <a:solidFill>
                  <a:schemeClr val="dk2"/>
                </a:solidFill>
                <a:latin typeface="Raleway"/>
                <a:ea typeface="Raleway"/>
                <a:cs typeface="Raleway"/>
                <a:sym typeface="Raleway"/>
              </a:rPr>
              <a:t>dataset is created in a way that covers most of the words that are relevant with the classes. The paper proposes Bengali news headline categorization with optimized Deep Learning</a:t>
            </a:r>
            <a:endParaRPr sz="1700" b="1" dirty="0">
              <a:solidFill>
                <a:schemeClr val="dk2"/>
              </a:solidFill>
              <a:latin typeface="Raleway"/>
              <a:ea typeface="Raleway"/>
              <a:cs typeface="Raleway"/>
              <a:sym typeface="Raleway"/>
            </a:endParaRPr>
          </a:p>
        </p:txBody>
      </p:sp>
      <p:cxnSp>
        <p:nvCxnSpPr>
          <p:cNvPr id="231" name="Google Shape;231;p29"/>
          <p:cNvCxnSpPr/>
          <p:nvPr/>
        </p:nvCxnSpPr>
        <p:spPr>
          <a:xfrm flipH="1">
            <a:off x="4263656" y="3958475"/>
            <a:ext cx="4222619" cy="5700"/>
          </a:xfrm>
          <a:prstGeom prst="straightConnector1">
            <a:avLst/>
          </a:prstGeom>
          <a:noFill/>
          <a:ln w="28575" cap="flat" cmpd="sng">
            <a:solidFill>
              <a:srgbClr val="F52D2D"/>
            </a:solidFill>
            <a:prstDash val="solid"/>
            <a:round/>
            <a:headEnd type="none" w="med" len="med"/>
            <a:tailEnd type="none" w="med" len="med"/>
          </a:ln>
        </p:spPr>
      </p:cxnSp>
      <p:sp>
        <p:nvSpPr>
          <p:cNvPr id="5"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16</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77050" y="2912400"/>
            <a:ext cx="3187800" cy="1768200"/>
          </a:xfrm>
          <a:prstGeom prst="rect">
            <a:avLst/>
          </a:prstGeom>
          <a:solidFill>
            <a:srgbClr val="D9EAD3"/>
          </a:solidFill>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1740" dirty="0"/>
              <a:t>Presented by</a:t>
            </a:r>
            <a:endParaRPr sz="1740" dirty="0"/>
          </a:p>
          <a:p>
            <a:pPr marL="0" lvl="0" indent="0" algn="l" rtl="0">
              <a:lnSpc>
                <a:spcPct val="115000"/>
              </a:lnSpc>
              <a:spcBef>
                <a:spcPts val="0"/>
              </a:spcBef>
              <a:spcAft>
                <a:spcPts val="0"/>
              </a:spcAft>
              <a:buSzPts val="990"/>
              <a:buNone/>
            </a:pPr>
            <a:r>
              <a:rPr lang="en" sz="1740" dirty="0"/>
              <a:t>Shoeb Akibul Islam</a:t>
            </a:r>
            <a:endParaRPr sz="1740" dirty="0"/>
          </a:p>
          <a:p>
            <a:pPr marL="0" lvl="0" indent="0" algn="l" rtl="0">
              <a:lnSpc>
                <a:spcPct val="115000"/>
              </a:lnSpc>
              <a:spcBef>
                <a:spcPts val="0"/>
              </a:spcBef>
              <a:spcAft>
                <a:spcPts val="0"/>
              </a:spcAft>
              <a:buSzPts val="990"/>
              <a:buNone/>
            </a:pPr>
            <a:r>
              <a:rPr lang="en" sz="1740" dirty="0"/>
              <a:t>Roll No: ASH1811022M</a:t>
            </a:r>
            <a:endParaRPr sz="1740" dirty="0"/>
          </a:p>
          <a:p>
            <a:pPr marL="0" lvl="0" indent="0" algn="l" rtl="0">
              <a:lnSpc>
                <a:spcPct val="115000"/>
              </a:lnSpc>
              <a:spcBef>
                <a:spcPts val="0"/>
              </a:spcBef>
              <a:spcAft>
                <a:spcPts val="0"/>
              </a:spcAft>
              <a:buSzPts val="990"/>
              <a:buNone/>
            </a:pPr>
            <a:r>
              <a:rPr lang="en" sz="1740" dirty="0"/>
              <a:t>Session: 2017-18</a:t>
            </a:r>
            <a:endParaRPr sz="1740" dirty="0"/>
          </a:p>
          <a:p>
            <a:pPr marL="0" lvl="0" indent="0" algn="l" rtl="0">
              <a:lnSpc>
                <a:spcPct val="115000"/>
              </a:lnSpc>
              <a:spcBef>
                <a:spcPts val="0"/>
              </a:spcBef>
              <a:spcAft>
                <a:spcPts val="0"/>
              </a:spcAft>
              <a:buSzPts val="990"/>
              <a:buNone/>
            </a:pPr>
            <a:endParaRPr sz="1940" dirty="0"/>
          </a:p>
        </p:txBody>
      </p:sp>
      <p:sp>
        <p:nvSpPr>
          <p:cNvPr id="92" name="Google Shape;92;p14"/>
          <p:cNvSpPr txBox="1">
            <a:spLocks noGrp="1"/>
          </p:cNvSpPr>
          <p:nvPr>
            <p:ph type="body" idx="1"/>
          </p:nvPr>
        </p:nvSpPr>
        <p:spPr>
          <a:xfrm>
            <a:off x="4178375" y="2912400"/>
            <a:ext cx="4871100" cy="1768200"/>
          </a:xfrm>
          <a:prstGeom prst="rect">
            <a:avLst/>
          </a:prstGeom>
          <a:solidFill>
            <a:srgbClr val="D9EAD3"/>
          </a:solidFill>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rgbClr val="000000"/>
                </a:solidFill>
                <a:latin typeface="Raleway"/>
                <a:ea typeface="Raleway"/>
                <a:cs typeface="Raleway"/>
                <a:sym typeface="Raleway"/>
              </a:rPr>
              <a:t>Supervised by </a:t>
            </a:r>
            <a:endParaRPr sz="1700" b="1" dirty="0">
              <a:solidFill>
                <a:srgbClr val="000000"/>
              </a:solidFill>
              <a:latin typeface="Raleway"/>
              <a:ea typeface="Raleway"/>
              <a:cs typeface="Raleway"/>
              <a:sym typeface="Raleway"/>
            </a:endParaRPr>
          </a:p>
          <a:p>
            <a:pPr marL="0" lvl="0" indent="0" algn="l" rtl="0">
              <a:lnSpc>
                <a:spcPct val="115000"/>
              </a:lnSpc>
              <a:spcBef>
                <a:spcPts val="0"/>
              </a:spcBef>
              <a:spcAft>
                <a:spcPts val="0"/>
              </a:spcAft>
              <a:buNone/>
            </a:pPr>
            <a:r>
              <a:rPr lang="en" sz="1700" b="1" dirty="0">
                <a:solidFill>
                  <a:srgbClr val="000000"/>
                </a:solidFill>
                <a:latin typeface="Raleway"/>
                <a:ea typeface="Raleway"/>
                <a:cs typeface="Raleway"/>
                <a:sym typeface="Raleway"/>
              </a:rPr>
              <a:t>Mohammad Kamrul Hasan</a:t>
            </a:r>
            <a:endParaRPr sz="1700" b="1" dirty="0">
              <a:solidFill>
                <a:srgbClr val="000000"/>
              </a:solidFill>
              <a:latin typeface="Raleway"/>
              <a:ea typeface="Raleway"/>
              <a:cs typeface="Raleway"/>
              <a:sym typeface="Raleway"/>
            </a:endParaRPr>
          </a:p>
          <a:p>
            <a:pPr marL="0" lvl="0" indent="0" algn="l" rtl="0">
              <a:lnSpc>
                <a:spcPct val="115000"/>
              </a:lnSpc>
              <a:spcBef>
                <a:spcPts val="0"/>
              </a:spcBef>
              <a:spcAft>
                <a:spcPts val="0"/>
              </a:spcAft>
              <a:buNone/>
            </a:pPr>
            <a:r>
              <a:rPr lang="en" sz="1700" b="1" dirty="0">
                <a:solidFill>
                  <a:srgbClr val="000000"/>
                </a:solidFill>
                <a:latin typeface="Raleway"/>
                <a:ea typeface="Raleway"/>
                <a:cs typeface="Raleway"/>
                <a:sym typeface="Raleway"/>
              </a:rPr>
              <a:t>Lecturer </a:t>
            </a:r>
            <a:endParaRPr sz="1700" b="1" dirty="0">
              <a:solidFill>
                <a:srgbClr val="000000"/>
              </a:solidFill>
              <a:latin typeface="Raleway"/>
              <a:ea typeface="Raleway"/>
              <a:cs typeface="Raleway"/>
              <a:sym typeface="Raleway"/>
            </a:endParaRPr>
          </a:p>
          <a:p>
            <a:pPr marL="0" lvl="0" indent="0" algn="l" rtl="0">
              <a:lnSpc>
                <a:spcPct val="115000"/>
              </a:lnSpc>
              <a:spcBef>
                <a:spcPts val="0"/>
              </a:spcBef>
              <a:spcAft>
                <a:spcPts val="0"/>
              </a:spcAft>
              <a:buNone/>
            </a:pPr>
            <a:r>
              <a:rPr lang="en" sz="1700" b="1" dirty="0">
                <a:solidFill>
                  <a:srgbClr val="000000"/>
                </a:solidFill>
                <a:latin typeface="Raleway"/>
                <a:ea typeface="Raleway"/>
                <a:cs typeface="Raleway"/>
                <a:sym typeface="Raleway"/>
              </a:rPr>
              <a:t>Department of ICE</a:t>
            </a:r>
            <a:endParaRPr sz="1700" b="1" dirty="0">
              <a:solidFill>
                <a:srgbClr val="000000"/>
              </a:solidFill>
              <a:latin typeface="Raleway"/>
              <a:ea typeface="Raleway"/>
              <a:cs typeface="Raleway"/>
              <a:sym typeface="Raleway"/>
            </a:endParaRPr>
          </a:p>
          <a:p>
            <a:pPr marL="0" lvl="0" indent="0" algn="l" rtl="0">
              <a:lnSpc>
                <a:spcPct val="115000"/>
              </a:lnSpc>
              <a:spcBef>
                <a:spcPts val="0"/>
              </a:spcBef>
              <a:spcAft>
                <a:spcPts val="0"/>
              </a:spcAft>
              <a:buNone/>
            </a:pPr>
            <a:r>
              <a:rPr lang="en" sz="1700" b="1" dirty="0">
                <a:solidFill>
                  <a:srgbClr val="000000"/>
                </a:solidFill>
                <a:latin typeface="Raleway"/>
                <a:ea typeface="Raleway"/>
                <a:cs typeface="Raleway"/>
                <a:sym typeface="Raleway"/>
              </a:rPr>
              <a:t>Noakhali Science &amp; Technology University</a:t>
            </a:r>
            <a:endParaRPr sz="1700" b="1" dirty="0">
              <a:solidFill>
                <a:srgbClr val="000000"/>
              </a:solidFill>
              <a:latin typeface="Raleway"/>
              <a:ea typeface="Raleway"/>
              <a:cs typeface="Raleway"/>
              <a:sym typeface="Raleway"/>
            </a:endParaRPr>
          </a:p>
          <a:p>
            <a:pPr marL="0" lvl="0" indent="0" algn="l" rtl="0">
              <a:lnSpc>
                <a:spcPct val="115000"/>
              </a:lnSpc>
              <a:spcBef>
                <a:spcPts val="0"/>
              </a:spcBef>
              <a:spcAft>
                <a:spcPts val="0"/>
              </a:spcAft>
              <a:buNone/>
            </a:pPr>
            <a:endParaRPr dirty="0">
              <a:solidFill>
                <a:srgbClr val="000000"/>
              </a:solidFill>
            </a:endParaRPr>
          </a:p>
        </p:txBody>
      </p:sp>
      <p:sp>
        <p:nvSpPr>
          <p:cNvPr id="93" name="Google Shape;93;p14"/>
          <p:cNvSpPr txBox="1">
            <a:spLocks noGrp="1"/>
          </p:cNvSpPr>
          <p:nvPr>
            <p:ph type="ctrTitle" idx="4294967295"/>
          </p:nvPr>
        </p:nvSpPr>
        <p:spPr>
          <a:xfrm>
            <a:off x="877050" y="1407950"/>
            <a:ext cx="8172300" cy="772200"/>
          </a:xfrm>
          <a:prstGeom prst="rect">
            <a:avLst/>
          </a:prstGeom>
          <a:solidFill>
            <a:schemeClr val="lt2"/>
          </a:solidFill>
        </p:spPr>
        <p:txBody>
          <a:bodyPr spcFirstLastPara="1" wrap="square" lIns="91425" tIns="91425" rIns="91425" bIns="91425" anchor="t" anchorCtr="0">
            <a:normAutofit/>
          </a:bodyPr>
          <a:lstStyle/>
          <a:p>
            <a:pPr marL="0" lvl="0" indent="0" algn="just" rtl="0">
              <a:spcBef>
                <a:spcPts val="0"/>
              </a:spcBef>
              <a:spcAft>
                <a:spcPts val="0"/>
              </a:spcAft>
              <a:buSzPts val="990"/>
              <a:buNone/>
            </a:pPr>
            <a:r>
              <a:rPr lang="en" sz="1679" dirty="0"/>
              <a:t>Bangla Newspaper Headline classification using Deep learning models LSTM </a:t>
            </a:r>
            <a:r>
              <a:rPr lang="en" sz="1679" dirty="0" smtClean="0"/>
              <a:t>Bi-LSTM and Bi-GRU</a:t>
            </a:r>
            <a:endParaRPr sz="1679" dirty="0"/>
          </a:p>
        </p:txBody>
      </p:sp>
      <p:cxnSp>
        <p:nvCxnSpPr>
          <p:cNvPr id="94" name="Google Shape;94;p14"/>
          <p:cNvCxnSpPr/>
          <p:nvPr/>
        </p:nvCxnSpPr>
        <p:spPr>
          <a:xfrm flipH="1">
            <a:off x="2259450" y="2540575"/>
            <a:ext cx="6789900" cy="11400"/>
          </a:xfrm>
          <a:prstGeom prst="straightConnector1">
            <a:avLst/>
          </a:prstGeom>
          <a:noFill/>
          <a:ln w="28575" cap="flat" cmpd="sng">
            <a:solidFill>
              <a:srgbClr val="F52D2D"/>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Limitations</a:t>
            </a:r>
            <a:endParaRPr dirty="0"/>
          </a:p>
        </p:txBody>
      </p:sp>
      <p:sp>
        <p:nvSpPr>
          <p:cNvPr id="230" name="Google Shape;230;p29"/>
          <p:cNvSpPr txBox="1">
            <a:spLocks noGrp="1"/>
          </p:cNvSpPr>
          <p:nvPr>
            <p:ph type="body" idx="1"/>
          </p:nvPr>
        </p:nvSpPr>
        <p:spPr>
          <a:xfrm>
            <a:off x="729449" y="1342336"/>
            <a:ext cx="5958429" cy="1709206"/>
          </a:xfrm>
          <a:prstGeom prst="rect">
            <a:avLst/>
          </a:prstGeom>
          <a:solidFill>
            <a:srgbClr val="D9EAD3"/>
          </a:solidFill>
        </p:spPr>
        <p:txBody>
          <a:bodyPr spcFirstLastPara="1" wrap="square" lIns="91425" tIns="91425" rIns="91425" bIns="91425" anchor="t" anchorCtr="0">
            <a:noAutofit/>
          </a:bodyPr>
          <a:lstStyle/>
          <a:p>
            <a:pPr marL="0" lvl="0" indent="0" algn="just">
              <a:spcAft>
                <a:spcPts val="1200"/>
              </a:spcAft>
              <a:buNone/>
            </a:pPr>
            <a:r>
              <a:rPr lang="en-US" sz="1700" b="1" dirty="0">
                <a:solidFill>
                  <a:schemeClr val="dk2"/>
                </a:solidFill>
                <a:latin typeface="Raleway"/>
                <a:ea typeface="Raleway"/>
                <a:cs typeface="Raleway"/>
              </a:rPr>
              <a:t>My models are faced over fit due to data length, data preprocessing and tokenizer. Overfitting is a common issue when training </a:t>
            </a:r>
            <a:r>
              <a:rPr lang="en-US" sz="1700" b="1" dirty="0" smtClean="0">
                <a:solidFill>
                  <a:schemeClr val="dk2"/>
                </a:solidFill>
                <a:latin typeface="Raleway"/>
                <a:ea typeface="Raleway"/>
                <a:cs typeface="Raleway"/>
              </a:rPr>
              <a:t>deep </a:t>
            </a:r>
            <a:r>
              <a:rPr lang="en-US" sz="1700" b="1" dirty="0">
                <a:solidFill>
                  <a:schemeClr val="dk2"/>
                </a:solidFill>
                <a:latin typeface="Raleway"/>
                <a:ea typeface="Raleway"/>
                <a:cs typeface="Raleway"/>
              </a:rPr>
              <a:t>learning models and it occurs when the model learns the training data too well and performs poorly on new, unseen data</a:t>
            </a:r>
            <a:r>
              <a:rPr lang="en-US" sz="1700" b="1" dirty="0" smtClean="0">
                <a:solidFill>
                  <a:schemeClr val="dk2"/>
                </a:solidFill>
                <a:latin typeface="Raleway"/>
                <a:ea typeface="Raleway"/>
                <a:cs typeface="Raleway"/>
              </a:rPr>
              <a:t>.</a:t>
            </a:r>
            <a:endParaRPr sz="1700" b="1" dirty="0">
              <a:solidFill>
                <a:schemeClr val="dk2"/>
              </a:solidFill>
              <a:latin typeface="Raleway"/>
              <a:ea typeface="Raleway"/>
              <a:cs typeface="Raleway"/>
              <a:sym typeface="Raleway"/>
            </a:endParaRPr>
          </a:p>
        </p:txBody>
      </p:sp>
      <p:cxnSp>
        <p:nvCxnSpPr>
          <p:cNvPr id="231" name="Google Shape;231;p29"/>
          <p:cNvCxnSpPr/>
          <p:nvPr/>
        </p:nvCxnSpPr>
        <p:spPr>
          <a:xfrm flipH="1">
            <a:off x="728813" y="3145466"/>
            <a:ext cx="3747494" cy="5700"/>
          </a:xfrm>
          <a:prstGeom prst="straightConnector1">
            <a:avLst/>
          </a:prstGeom>
          <a:noFill/>
          <a:ln w="28575" cap="flat" cmpd="sng">
            <a:solidFill>
              <a:srgbClr val="F52D2D"/>
            </a:solidFill>
            <a:prstDash val="solid"/>
            <a:round/>
            <a:headEnd type="none" w="med" len="med"/>
            <a:tailEnd type="none" w="med" len="med"/>
          </a:ln>
        </p:spPr>
      </p:cxnSp>
      <p:sp>
        <p:nvSpPr>
          <p:cNvPr id="11" name="Google Shape;93;p14"/>
          <p:cNvSpPr txBox="1">
            <a:spLocks/>
          </p:cNvSpPr>
          <p:nvPr/>
        </p:nvSpPr>
        <p:spPr>
          <a:xfrm>
            <a:off x="2483183" y="3282608"/>
            <a:ext cx="5980331" cy="1278760"/>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gn="just">
              <a:lnSpc>
                <a:spcPct val="135000"/>
              </a:lnSpc>
              <a:spcAft>
                <a:spcPts val="1200"/>
              </a:spcAft>
              <a:buClr>
                <a:schemeClr val="accent1"/>
              </a:buClr>
              <a:buSzPts val="1300"/>
            </a:pPr>
            <a:r>
              <a:rPr lang="en-US" sz="1700" dirty="0">
                <a:sym typeface="Lato"/>
              </a:rPr>
              <a:t>Overfitting can occur in deep learning models in LSTMs, Bi-LSTMs, and Bi-GRUs if the models are too complex or if the training data is insufficient.</a:t>
            </a:r>
          </a:p>
        </p:txBody>
      </p:sp>
      <p:cxnSp>
        <p:nvCxnSpPr>
          <p:cNvPr id="12" name="Google Shape;231;p29"/>
          <p:cNvCxnSpPr/>
          <p:nvPr/>
        </p:nvCxnSpPr>
        <p:spPr>
          <a:xfrm flipH="1">
            <a:off x="4716020" y="4665921"/>
            <a:ext cx="3747494" cy="5700"/>
          </a:xfrm>
          <a:prstGeom prst="straightConnector1">
            <a:avLst/>
          </a:prstGeom>
          <a:noFill/>
          <a:ln w="28575" cap="flat" cmpd="sng">
            <a:solidFill>
              <a:srgbClr val="F52D2D"/>
            </a:solidFill>
            <a:prstDash val="solid"/>
            <a:round/>
            <a:headEnd type="none" w="med" len="med"/>
            <a:tailEnd type="none" w="med" len="med"/>
          </a:ln>
        </p:spPr>
      </p:cxnSp>
      <p:sp>
        <p:nvSpPr>
          <p:cNvPr id="7"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17</a:t>
            </a:r>
            <a:endParaRPr lang="en-US" sz="1400" dirty="0"/>
          </a:p>
        </p:txBody>
      </p:sp>
    </p:spTree>
    <p:extLst>
      <p:ext uri="{BB962C8B-B14F-4D97-AF65-F5344CB8AC3E}">
        <p14:creationId xmlns:p14="http://schemas.microsoft.com/office/powerpoint/2010/main" val="179780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0">
                                            <p:bg/>
                                          </p:spTgt>
                                        </p:tgtEl>
                                        <p:attrNameLst>
                                          <p:attrName>style.visibility</p:attrName>
                                        </p:attrNameLst>
                                      </p:cBhvr>
                                      <p:to>
                                        <p:strVal val="visible"/>
                                      </p:to>
                                    </p:set>
                                    <p:animEffect transition="in" filter="fade">
                                      <p:cBhvr>
                                        <p:cTn id="7" dur="750"/>
                                        <p:tgtEl>
                                          <p:spTgt spid="230">
                                            <p:bg/>
                                          </p:spTgt>
                                        </p:tgtEl>
                                      </p:cBhvr>
                                    </p:animEffect>
                                    <p:anim calcmode="lin" valueType="num">
                                      <p:cBhvr>
                                        <p:cTn id="8" dur="750" fill="hold"/>
                                        <p:tgtEl>
                                          <p:spTgt spid="230">
                                            <p:bg/>
                                          </p:spTgt>
                                        </p:tgtEl>
                                        <p:attrNameLst>
                                          <p:attrName>ppt_x</p:attrName>
                                        </p:attrNameLst>
                                      </p:cBhvr>
                                      <p:tavLst>
                                        <p:tav tm="0">
                                          <p:val>
                                            <p:strVal val="#ppt_x"/>
                                          </p:val>
                                        </p:tav>
                                        <p:tav tm="100000">
                                          <p:val>
                                            <p:strVal val="#ppt_x"/>
                                          </p:val>
                                        </p:tav>
                                      </p:tavLst>
                                    </p:anim>
                                    <p:anim calcmode="lin" valueType="num">
                                      <p:cBhvr>
                                        <p:cTn id="9" dur="750" fill="hold"/>
                                        <p:tgtEl>
                                          <p:spTgt spid="230">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0">
                                            <p:txEl>
                                              <p:pRg st="0" end="0"/>
                                            </p:txEl>
                                          </p:spTgt>
                                        </p:tgtEl>
                                        <p:attrNameLst>
                                          <p:attrName>style.visibility</p:attrName>
                                        </p:attrNameLst>
                                      </p:cBhvr>
                                      <p:to>
                                        <p:strVal val="visible"/>
                                      </p:to>
                                    </p:set>
                                    <p:animEffect transition="in" filter="fade">
                                      <p:cBhvr>
                                        <p:cTn id="12" dur="750"/>
                                        <p:tgtEl>
                                          <p:spTgt spid="230">
                                            <p:txEl>
                                              <p:pRg st="0" end="0"/>
                                            </p:txEl>
                                          </p:spTgt>
                                        </p:tgtEl>
                                      </p:cBhvr>
                                    </p:animEffect>
                                    <p:anim calcmode="lin" valueType="num">
                                      <p:cBhvr>
                                        <p:cTn id="13" dur="750" fill="hold"/>
                                        <p:tgtEl>
                                          <p:spTgt spid="230">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23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1"/>
                                        </p:tgtEl>
                                        <p:attrNameLst>
                                          <p:attrName>style.visibility</p:attrName>
                                        </p:attrNameLst>
                                      </p:cBhvr>
                                      <p:to>
                                        <p:strVal val="visible"/>
                                      </p:to>
                                    </p:set>
                                    <p:animEffect transition="in" filter="fade">
                                      <p:cBhvr>
                                        <p:cTn id="17" dur="750"/>
                                        <p:tgtEl>
                                          <p:spTgt spid="231"/>
                                        </p:tgtEl>
                                      </p:cBhvr>
                                    </p:animEffect>
                                    <p:anim calcmode="lin" valueType="num">
                                      <p:cBhvr>
                                        <p:cTn id="18" dur="750" fill="hold"/>
                                        <p:tgtEl>
                                          <p:spTgt spid="231"/>
                                        </p:tgtEl>
                                        <p:attrNameLst>
                                          <p:attrName>ppt_x</p:attrName>
                                        </p:attrNameLst>
                                      </p:cBhvr>
                                      <p:tavLst>
                                        <p:tav tm="0">
                                          <p:val>
                                            <p:strVal val="#ppt_x"/>
                                          </p:val>
                                        </p:tav>
                                        <p:tav tm="100000">
                                          <p:val>
                                            <p:strVal val="#ppt_x"/>
                                          </p:val>
                                        </p:tav>
                                      </p:tavLst>
                                    </p:anim>
                                    <p:anim calcmode="lin" valueType="num">
                                      <p:cBhvr>
                                        <p:cTn id="19" dur="750" fill="hold"/>
                                        <p:tgtEl>
                                          <p:spTgt spid="23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uiExpand="1" build="p"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smtClean="0"/>
              <a:t>Limitations</a:t>
            </a:r>
            <a:endParaRPr dirty="0"/>
          </a:p>
        </p:txBody>
      </p:sp>
      <p:cxnSp>
        <p:nvCxnSpPr>
          <p:cNvPr id="231" name="Google Shape;231;p29"/>
          <p:cNvCxnSpPr/>
          <p:nvPr/>
        </p:nvCxnSpPr>
        <p:spPr>
          <a:xfrm flipH="1">
            <a:off x="3033179" y="1889984"/>
            <a:ext cx="1227578" cy="0"/>
          </a:xfrm>
          <a:prstGeom prst="straightConnector1">
            <a:avLst/>
          </a:prstGeom>
          <a:noFill/>
          <a:ln w="28575" cap="flat" cmpd="sng">
            <a:solidFill>
              <a:srgbClr val="F52D2D"/>
            </a:solidFill>
            <a:prstDash val="solid"/>
            <a:round/>
            <a:headEnd type="none" w="med" len="med"/>
            <a:tailEnd type="none" w="med" len="med"/>
          </a:ln>
        </p:spPr>
      </p:cxnSp>
      <p:sp>
        <p:nvSpPr>
          <p:cNvPr id="8" name="Google Shape;171;p24"/>
          <p:cNvSpPr txBox="1">
            <a:spLocks/>
          </p:cNvSpPr>
          <p:nvPr/>
        </p:nvSpPr>
        <p:spPr>
          <a:xfrm>
            <a:off x="3033179" y="1324877"/>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600" dirty="0" smtClean="0">
                <a:solidFill>
                  <a:schemeClr val="dk2"/>
                </a:solidFill>
                <a:latin typeface="Raleway ExtraBold"/>
                <a:ea typeface="Raleway ExtraBold"/>
                <a:cs typeface="Raleway ExtraBold"/>
                <a:sym typeface="Raleway ExtraBold"/>
              </a:rPr>
              <a:t>Lack of Feature</a:t>
            </a:r>
          </a:p>
        </p:txBody>
      </p:sp>
      <p:sp>
        <p:nvSpPr>
          <p:cNvPr id="9" name="Google Shape;171;p24"/>
          <p:cNvSpPr txBox="1">
            <a:spLocks/>
          </p:cNvSpPr>
          <p:nvPr/>
        </p:nvSpPr>
        <p:spPr>
          <a:xfrm>
            <a:off x="3033178" y="2012779"/>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None/>
            </a:pPr>
            <a:r>
              <a:rPr lang="en-US" sz="1600" dirty="0" smtClean="0">
                <a:solidFill>
                  <a:schemeClr val="dk2"/>
                </a:solidFill>
                <a:latin typeface="Raleway ExtraBold"/>
                <a:ea typeface="Raleway ExtraBold"/>
                <a:cs typeface="Raleway ExtraBold"/>
                <a:sym typeface="Raleway ExtraBold"/>
              </a:rPr>
              <a:t>The </a:t>
            </a:r>
            <a:r>
              <a:rPr lang="en-US" sz="1600" dirty="0">
                <a:solidFill>
                  <a:schemeClr val="dk2"/>
                </a:solidFill>
                <a:latin typeface="Raleway ExtraBold"/>
                <a:ea typeface="Raleway ExtraBold"/>
                <a:cs typeface="Raleway ExtraBold"/>
                <a:sym typeface="Raleway ExtraBold"/>
              </a:rPr>
              <a:t>data pattern is incorrect</a:t>
            </a:r>
            <a:endParaRPr lang="en" sz="1600" dirty="0" smtClean="0">
              <a:solidFill>
                <a:schemeClr val="dk2"/>
              </a:solidFill>
              <a:latin typeface="Raleway ExtraBold"/>
              <a:ea typeface="Raleway ExtraBold"/>
              <a:cs typeface="Raleway ExtraBold"/>
              <a:sym typeface="Raleway ExtraBold"/>
            </a:endParaRPr>
          </a:p>
        </p:txBody>
      </p:sp>
      <p:cxnSp>
        <p:nvCxnSpPr>
          <p:cNvPr id="13" name="Google Shape;231;p29"/>
          <p:cNvCxnSpPr/>
          <p:nvPr/>
        </p:nvCxnSpPr>
        <p:spPr>
          <a:xfrm flipH="1">
            <a:off x="4954105" y="2588520"/>
            <a:ext cx="1227578" cy="0"/>
          </a:xfrm>
          <a:prstGeom prst="straightConnector1">
            <a:avLst/>
          </a:prstGeom>
          <a:noFill/>
          <a:ln w="28575" cap="flat" cmpd="sng">
            <a:solidFill>
              <a:srgbClr val="F52D2D"/>
            </a:solidFill>
            <a:prstDash val="solid"/>
            <a:round/>
            <a:headEnd type="none" w="med" len="med"/>
            <a:tailEnd type="none" w="med" len="med"/>
          </a:ln>
        </p:spPr>
      </p:cxnSp>
      <p:sp>
        <p:nvSpPr>
          <p:cNvPr id="14" name="Google Shape;171;p24"/>
          <p:cNvSpPr txBox="1">
            <a:spLocks/>
          </p:cNvSpPr>
          <p:nvPr/>
        </p:nvSpPr>
        <p:spPr>
          <a:xfrm>
            <a:off x="3033177" y="2683347"/>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None/>
            </a:pPr>
            <a:r>
              <a:rPr lang="en-US" sz="1600" dirty="0" smtClean="0">
                <a:solidFill>
                  <a:schemeClr val="dk2"/>
                </a:solidFill>
                <a:latin typeface="Raleway ExtraBold"/>
                <a:ea typeface="Raleway ExtraBold"/>
                <a:cs typeface="Raleway ExtraBold"/>
                <a:sym typeface="Raleway ExtraBold"/>
              </a:rPr>
              <a:t>Lack of Data</a:t>
            </a:r>
            <a:endParaRPr lang="en" sz="1600" dirty="0" smtClean="0">
              <a:solidFill>
                <a:schemeClr val="dk2"/>
              </a:solidFill>
              <a:latin typeface="Raleway ExtraBold"/>
              <a:ea typeface="Raleway ExtraBold"/>
              <a:cs typeface="Raleway ExtraBold"/>
              <a:sym typeface="Raleway ExtraBold"/>
            </a:endParaRPr>
          </a:p>
        </p:txBody>
      </p:sp>
      <p:cxnSp>
        <p:nvCxnSpPr>
          <p:cNvPr id="15" name="Google Shape;231;p29"/>
          <p:cNvCxnSpPr/>
          <p:nvPr/>
        </p:nvCxnSpPr>
        <p:spPr>
          <a:xfrm flipH="1">
            <a:off x="3033177" y="3237822"/>
            <a:ext cx="1227578" cy="0"/>
          </a:xfrm>
          <a:prstGeom prst="straightConnector1">
            <a:avLst/>
          </a:prstGeom>
          <a:noFill/>
          <a:ln w="28575" cap="flat" cmpd="sng">
            <a:solidFill>
              <a:srgbClr val="F52D2D"/>
            </a:solidFill>
            <a:prstDash val="solid"/>
            <a:round/>
            <a:headEnd type="none" w="med" len="med"/>
            <a:tailEnd type="none" w="med" len="med"/>
          </a:ln>
        </p:spPr>
      </p:cxnSp>
      <p:sp>
        <p:nvSpPr>
          <p:cNvPr id="18" name="Google Shape;171;p24"/>
          <p:cNvSpPr txBox="1">
            <a:spLocks/>
          </p:cNvSpPr>
          <p:nvPr/>
        </p:nvSpPr>
        <p:spPr>
          <a:xfrm>
            <a:off x="3033177" y="3339046"/>
            <a:ext cx="3148505" cy="66474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None/>
            </a:pPr>
            <a:r>
              <a:rPr lang="en-US" sz="1600" dirty="0" smtClean="0">
                <a:solidFill>
                  <a:schemeClr val="dk2"/>
                </a:solidFill>
                <a:latin typeface="Raleway ExtraBold"/>
                <a:ea typeface="Raleway ExtraBold"/>
                <a:cs typeface="Raleway ExtraBold"/>
              </a:rPr>
              <a:t>large amou</a:t>
            </a:r>
            <a:r>
              <a:rPr lang="en-US" sz="1600" dirty="0">
                <a:solidFill>
                  <a:schemeClr val="dk2"/>
                </a:solidFill>
                <a:latin typeface="Raleway ExtraBold"/>
                <a:ea typeface="Raleway ExtraBold"/>
                <a:cs typeface="Raleway ExtraBold"/>
                <a:sym typeface="Raleway ExtraBold"/>
              </a:rPr>
              <a:t>n</a:t>
            </a:r>
            <a:r>
              <a:rPr lang="en-US" sz="1600" dirty="0" smtClean="0">
                <a:solidFill>
                  <a:schemeClr val="dk2"/>
                </a:solidFill>
                <a:latin typeface="Raleway ExtraBold"/>
                <a:ea typeface="Raleway ExtraBold"/>
                <a:cs typeface="Raleway ExtraBold"/>
              </a:rPr>
              <a:t>ts </a:t>
            </a:r>
            <a:r>
              <a:rPr lang="en-US" sz="1600" dirty="0">
                <a:solidFill>
                  <a:schemeClr val="dk2"/>
                </a:solidFill>
                <a:latin typeface="Raleway ExtraBold"/>
                <a:ea typeface="Raleway ExtraBold"/>
                <a:cs typeface="Raleway ExtraBold"/>
              </a:rPr>
              <a:t>of irrelevant information</a:t>
            </a:r>
            <a:endParaRPr lang="en" sz="1600" dirty="0">
              <a:solidFill>
                <a:schemeClr val="dk2"/>
              </a:solidFill>
              <a:latin typeface="Raleway ExtraBold"/>
              <a:ea typeface="Raleway ExtraBold"/>
              <a:cs typeface="Raleway ExtraBold"/>
              <a:sym typeface="Raleway ExtraBold"/>
            </a:endParaRPr>
          </a:p>
        </p:txBody>
      </p:sp>
      <p:cxnSp>
        <p:nvCxnSpPr>
          <p:cNvPr id="19" name="Google Shape;231;p29"/>
          <p:cNvCxnSpPr/>
          <p:nvPr/>
        </p:nvCxnSpPr>
        <p:spPr>
          <a:xfrm flipH="1">
            <a:off x="4954104" y="4094385"/>
            <a:ext cx="1227578" cy="0"/>
          </a:xfrm>
          <a:prstGeom prst="straightConnector1">
            <a:avLst/>
          </a:prstGeom>
          <a:noFill/>
          <a:ln w="28575" cap="flat" cmpd="sng">
            <a:solidFill>
              <a:srgbClr val="F52D2D"/>
            </a:solidFill>
            <a:prstDash val="solid"/>
            <a:round/>
            <a:headEnd type="none" w="med" len="med"/>
            <a:tailEnd type="none" w="med" len="med"/>
          </a:ln>
        </p:spPr>
      </p:cxnSp>
      <p:sp>
        <p:nvSpPr>
          <p:cNvPr id="20" name="Google Shape;171;p24"/>
          <p:cNvSpPr txBox="1">
            <a:spLocks/>
          </p:cNvSpPr>
          <p:nvPr/>
        </p:nvSpPr>
        <p:spPr>
          <a:xfrm>
            <a:off x="3033176" y="4225496"/>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None/>
            </a:pPr>
            <a:r>
              <a:rPr lang="en-US" sz="1600" dirty="0" smtClean="0">
                <a:solidFill>
                  <a:schemeClr val="dk2"/>
                </a:solidFill>
                <a:latin typeface="Raleway ExtraBold"/>
                <a:ea typeface="Raleway ExtraBold"/>
                <a:cs typeface="Raleway ExtraBold"/>
              </a:rPr>
              <a:t>Model </a:t>
            </a:r>
            <a:r>
              <a:rPr lang="en-US" sz="1600" dirty="0">
                <a:solidFill>
                  <a:schemeClr val="dk2"/>
                </a:solidFill>
                <a:latin typeface="Raleway ExtraBold"/>
                <a:ea typeface="Raleway ExtraBold"/>
                <a:cs typeface="Raleway ExtraBold"/>
              </a:rPr>
              <a:t>complexity is high</a:t>
            </a:r>
            <a:endParaRPr lang="en" sz="1600" dirty="0">
              <a:solidFill>
                <a:schemeClr val="dk2"/>
              </a:solidFill>
              <a:latin typeface="Raleway ExtraBold"/>
              <a:ea typeface="Raleway ExtraBold"/>
              <a:cs typeface="Raleway ExtraBold"/>
              <a:sym typeface="Raleway ExtraBold"/>
            </a:endParaRPr>
          </a:p>
        </p:txBody>
      </p:sp>
      <p:cxnSp>
        <p:nvCxnSpPr>
          <p:cNvPr id="21" name="Google Shape;231;p29"/>
          <p:cNvCxnSpPr/>
          <p:nvPr/>
        </p:nvCxnSpPr>
        <p:spPr>
          <a:xfrm flipH="1">
            <a:off x="3033177" y="4801238"/>
            <a:ext cx="1227578" cy="0"/>
          </a:xfrm>
          <a:prstGeom prst="straightConnector1">
            <a:avLst/>
          </a:prstGeom>
          <a:noFill/>
          <a:ln w="28575" cap="flat" cmpd="sng">
            <a:solidFill>
              <a:srgbClr val="F52D2D"/>
            </a:solidFill>
            <a:prstDash val="solid"/>
            <a:round/>
            <a:headEnd type="none" w="med" len="med"/>
            <a:tailEnd type="none" w="med" len="med"/>
          </a:ln>
        </p:spPr>
      </p:cxnSp>
      <p:sp>
        <p:nvSpPr>
          <p:cNvPr id="16"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18</a:t>
            </a:r>
            <a:endParaRPr lang="en-US" sz="1400" dirty="0"/>
          </a:p>
        </p:txBody>
      </p:sp>
    </p:spTree>
    <p:extLst>
      <p:ext uri="{BB962C8B-B14F-4D97-AF65-F5344CB8AC3E}">
        <p14:creationId xmlns:p14="http://schemas.microsoft.com/office/powerpoint/2010/main" val="417525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fade">
                                      <p:cBhvr>
                                        <p:cTn id="12" dur="1000"/>
                                        <p:tgtEl>
                                          <p:spTgt spid="231"/>
                                        </p:tgtEl>
                                      </p:cBhvr>
                                    </p:animEffect>
                                    <p:anim calcmode="lin" valueType="num">
                                      <p:cBhvr>
                                        <p:cTn id="13" dur="1000" fill="hold"/>
                                        <p:tgtEl>
                                          <p:spTgt spid="231"/>
                                        </p:tgtEl>
                                        <p:attrNameLst>
                                          <p:attrName>ppt_x</p:attrName>
                                        </p:attrNameLst>
                                      </p:cBhvr>
                                      <p:tavLst>
                                        <p:tav tm="0">
                                          <p:val>
                                            <p:strVal val="#ppt_x"/>
                                          </p:val>
                                        </p:tav>
                                        <p:tav tm="100000">
                                          <p:val>
                                            <p:strVal val="#ppt_x"/>
                                          </p:val>
                                        </p:tav>
                                      </p:tavLst>
                                    </p:anim>
                                    <p:anim calcmode="lin" valueType="num">
                                      <p:cBhvr>
                                        <p:cTn id="14" dur="1000" fill="hold"/>
                                        <p:tgtEl>
                                          <p:spTgt spid="2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8"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238" name="Google Shape;238;p30"/>
          <p:cNvSpPr txBox="1">
            <a:spLocks noGrp="1"/>
          </p:cNvSpPr>
          <p:nvPr>
            <p:ph type="body" idx="1"/>
          </p:nvPr>
        </p:nvSpPr>
        <p:spPr>
          <a:xfrm>
            <a:off x="729450" y="1395500"/>
            <a:ext cx="5548500" cy="1602881"/>
          </a:xfrm>
          <a:prstGeom prst="rect">
            <a:avLst/>
          </a:prstGeom>
          <a:solidFill>
            <a:srgbClr val="D9EAD3"/>
          </a:solidFill>
        </p:spPr>
        <p:txBody>
          <a:bodyPr spcFirstLastPara="1" wrap="square" lIns="91425" tIns="91425" rIns="91425" bIns="91425" anchor="t" anchorCtr="0">
            <a:noAutofit/>
          </a:bodyPr>
          <a:lstStyle/>
          <a:p>
            <a:pPr marL="0" lvl="0" indent="0" algn="just" rtl="0">
              <a:spcBef>
                <a:spcPts val="0"/>
              </a:spcBef>
              <a:spcAft>
                <a:spcPts val="1200"/>
              </a:spcAft>
              <a:buNone/>
            </a:pPr>
            <a:r>
              <a:rPr lang="en" sz="1700" b="1" dirty="0">
                <a:solidFill>
                  <a:schemeClr val="dk2"/>
                </a:solidFill>
                <a:latin typeface="Raleway"/>
                <a:ea typeface="Raleway"/>
                <a:cs typeface="Raleway"/>
                <a:sym typeface="Raleway"/>
              </a:rPr>
              <a:t>In the future the work can be implemented to the inner method of the existing work. Some other algorithms such as the Greedy algorithm can be implemented to check if it performs well than the neural network. </a:t>
            </a:r>
            <a:endParaRPr sz="1700" b="1" dirty="0">
              <a:solidFill>
                <a:schemeClr val="dk2"/>
              </a:solidFill>
              <a:latin typeface="Raleway"/>
              <a:ea typeface="Raleway"/>
              <a:cs typeface="Raleway"/>
              <a:sym typeface="Raleway"/>
            </a:endParaRPr>
          </a:p>
        </p:txBody>
      </p:sp>
      <p:cxnSp>
        <p:nvCxnSpPr>
          <p:cNvPr id="5" name="Google Shape;231;p29"/>
          <p:cNvCxnSpPr/>
          <p:nvPr/>
        </p:nvCxnSpPr>
        <p:spPr>
          <a:xfrm flipH="1">
            <a:off x="7190572" y="3641745"/>
            <a:ext cx="1227578" cy="0"/>
          </a:xfrm>
          <a:prstGeom prst="straightConnector1">
            <a:avLst/>
          </a:prstGeom>
          <a:noFill/>
          <a:ln w="28575" cap="flat" cmpd="sng">
            <a:solidFill>
              <a:srgbClr val="F52D2D"/>
            </a:solidFill>
            <a:prstDash val="solid"/>
            <a:round/>
            <a:headEnd type="none" w="med" len="med"/>
            <a:tailEnd type="none" w="med" len="med"/>
          </a:ln>
        </p:spPr>
      </p:cxnSp>
      <p:sp>
        <p:nvSpPr>
          <p:cNvPr id="6" name="Google Shape;171;p24"/>
          <p:cNvSpPr txBox="1">
            <a:spLocks/>
          </p:cNvSpPr>
          <p:nvPr/>
        </p:nvSpPr>
        <p:spPr>
          <a:xfrm>
            <a:off x="5156791" y="3079249"/>
            <a:ext cx="3261359"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200"/>
              </a:spcAft>
              <a:buFont typeface="Lato"/>
              <a:buNone/>
            </a:pPr>
            <a:r>
              <a:rPr lang="en" sz="1600" dirty="0" smtClean="0">
                <a:solidFill>
                  <a:schemeClr val="dk2"/>
                </a:solidFill>
                <a:latin typeface="Raleway ExtraBold"/>
                <a:ea typeface="Raleway ExtraBold"/>
                <a:cs typeface="Raleway ExtraBold"/>
                <a:sym typeface="Raleway ExtraBold"/>
              </a:rPr>
              <a:t>Larger and Dierser Dataset</a:t>
            </a:r>
          </a:p>
        </p:txBody>
      </p:sp>
      <p:cxnSp>
        <p:nvCxnSpPr>
          <p:cNvPr id="8" name="Google Shape;231;p29"/>
          <p:cNvCxnSpPr/>
          <p:nvPr/>
        </p:nvCxnSpPr>
        <p:spPr>
          <a:xfrm flipH="1">
            <a:off x="736610" y="3079249"/>
            <a:ext cx="1227578" cy="0"/>
          </a:xfrm>
          <a:prstGeom prst="straightConnector1">
            <a:avLst/>
          </a:prstGeom>
          <a:noFill/>
          <a:ln w="28575" cap="flat" cmpd="sng">
            <a:solidFill>
              <a:srgbClr val="F52D2D"/>
            </a:solidFill>
            <a:prstDash val="solid"/>
            <a:round/>
            <a:headEnd type="none" w="med" len="med"/>
            <a:tailEnd type="none" w="med" len="med"/>
          </a:ln>
        </p:spPr>
      </p:cxnSp>
      <p:cxnSp>
        <p:nvCxnSpPr>
          <p:cNvPr id="9" name="Google Shape;231;p29"/>
          <p:cNvCxnSpPr/>
          <p:nvPr/>
        </p:nvCxnSpPr>
        <p:spPr>
          <a:xfrm flipH="1">
            <a:off x="7190572" y="4338272"/>
            <a:ext cx="1227578" cy="0"/>
          </a:xfrm>
          <a:prstGeom prst="straightConnector1">
            <a:avLst/>
          </a:prstGeom>
          <a:noFill/>
          <a:ln w="28575" cap="flat" cmpd="sng">
            <a:solidFill>
              <a:srgbClr val="F52D2D"/>
            </a:solidFill>
            <a:prstDash val="solid"/>
            <a:round/>
            <a:headEnd type="none" w="med" len="med"/>
            <a:tailEnd type="none" w="med" len="med"/>
          </a:ln>
        </p:spPr>
      </p:cxnSp>
      <p:sp>
        <p:nvSpPr>
          <p:cNvPr id="10" name="Google Shape;171;p24"/>
          <p:cNvSpPr txBox="1">
            <a:spLocks/>
          </p:cNvSpPr>
          <p:nvPr/>
        </p:nvSpPr>
        <p:spPr>
          <a:xfrm>
            <a:off x="5156791" y="3775776"/>
            <a:ext cx="3261359"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200"/>
              </a:spcAft>
              <a:buFont typeface="Lato"/>
              <a:buNone/>
            </a:pPr>
            <a:r>
              <a:rPr lang="en" sz="1600" dirty="0" smtClean="0">
                <a:solidFill>
                  <a:schemeClr val="dk2"/>
                </a:solidFill>
                <a:latin typeface="Raleway ExtraBold"/>
                <a:ea typeface="Raleway ExtraBold"/>
                <a:cs typeface="Raleway ExtraBold"/>
                <a:sym typeface="Raleway ExtraBold"/>
              </a:rPr>
              <a:t>Transfer Learning</a:t>
            </a:r>
          </a:p>
        </p:txBody>
      </p:sp>
      <p:cxnSp>
        <p:nvCxnSpPr>
          <p:cNvPr id="11" name="Google Shape;231;p29"/>
          <p:cNvCxnSpPr/>
          <p:nvPr/>
        </p:nvCxnSpPr>
        <p:spPr>
          <a:xfrm flipH="1">
            <a:off x="7190572" y="4997491"/>
            <a:ext cx="1227578" cy="0"/>
          </a:xfrm>
          <a:prstGeom prst="straightConnector1">
            <a:avLst/>
          </a:prstGeom>
          <a:noFill/>
          <a:ln w="28575" cap="flat" cmpd="sng">
            <a:solidFill>
              <a:srgbClr val="F52D2D"/>
            </a:solidFill>
            <a:prstDash val="solid"/>
            <a:round/>
            <a:headEnd type="none" w="med" len="med"/>
            <a:tailEnd type="none" w="med" len="med"/>
          </a:ln>
        </p:spPr>
      </p:cxnSp>
      <p:sp>
        <p:nvSpPr>
          <p:cNvPr id="12" name="Google Shape;171;p24"/>
          <p:cNvSpPr txBox="1">
            <a:spLocks/>
          </p:cNvSpPr>
          <p:nvPr/>
        </p:nvSpPr>
        <p:spPr>
          <a:xfrm>
            <a:off x="5156791" y="4434995"/>
            <a:ext cx="3261359"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r">
              <a:spcAft>
                <a:spcPts val="1200"/>
              </a:spcAft>
              <a:buFont typeface="Lato"/>
              <a:buNone/>
            </a:pPr>
            <a:r>
              <a:rPr lang="en" sz="1600" dirty="0" smtClean="0">
                <a:solidFill>
                  <a:schemeClr val="dk2"/>
                </a:solidFill>
                <a:latin typeface="Raleway ExtraBold"/>
                <a:ea typeface="Raleway ExtraBold"/>
                <a:cs typeface="Raleway ExtraBold"/>
                <a:sym typeface="Raleway ExtraBold"/>
              </a:rPr>
              <a:t>Fine – tuning Hyperparameters</a:t>
            </a:r>
          </a:p>
        </p:txBody>
      </p:sp>
      <p:sp>
        <p:nvSpPr>
          <p:cNvPr id="13"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19</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8">
                                            <p:bg/>
                                          </p:spTgt>
                                        </p:tgtEl>
                                        <p:attrNameLst>
                                          <p:attrName>style.visibility</p:attrName>
                                        </p:attrNameLst>
                                      </p:cBhvr>
                                      <p:to>
                                        <p:strVal val="visible"/>
                                      </p:to>
                                    </p:set>
                                    <p:animEffect transition="in" filter="fade">
                                      <p:cBhvr>
                                        <p:cTn id="12" dur="1000"/>
                                        <p:tgtEl>
                                          <p:spTgt spid="238">
                                            <p:bg/>
                                          </p:spTgt>
                                        </p:tgtEl>
                                      </p:cBhvr>
                                    </p:animEffect>
                                    <p:anim calcmode="lin" valueType="num">
                                      <p:cBhvr>
                                        <p:cTn id="13" dur="1000" fill="hold"/>
                                        <p:tgtEl>
                                          <p:spTgt spid="238">
                                            <p:bg/>
                                          </p:spTgt>
                                        </p:tgtEl>
                                        <p:attrNameLst>
                                          <p:attrName>ppt_x</p:attrName>
                                        </p:attrNameLst>
                                      </p:cBhvr>
                                      <p:tavLst>
                                        <p:tav tm="0">
                                          <p:val>
                                            <p:strVal val="#ppt_x"/>
                                          </p:val>
                                        </p:tav>
                                        <p:tav tm="100000">
                                          <p:val>
                                            <p:strVal val="#ppt_x"/>
                                          </p:val>
                                        </p:tav>
                                      </p:tavLst>
                                    </p:anim>
                                    <p:anim calcmode="lin" valueType="num">
                                      <p:cBhvr>
                                        <p:cTn id="14" dur="1000" fill="hold"/>
                                        <p:tgtEl>
                                          <p:spTgt spid="238">
                                            <p:bg/>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8">
                                            <p:txEl>
                                              <p:pRg st="0" end="0"/>
                                            </p:txEl>
                                          </p:spTgt>
                                        </p:tgtEl>
                                        <p:attrNameLst>
                                          <p:attrName>style.visibility</p:attrName>
                                        </p:attrNameLst>
                                      </p:cBhvr>
                                      <p:to>
                                        <p:strVal val="visible"/>
                                      </p:to>
                                    </p:set>
                                    <p:animEffect transition="in" filter="fade">
                                      <p:cBhvr>
                                        <p:cTn id="17" dur="1000"/>
                                        <p:tgtEl>
                                          <p:spTgt spid="238">
                                            <p:txEl>
                                              <p:pRg st="0" end="0"/>
                                            </p:txEl>
                                          </p:spTgt>
                                        </p:tgtEl>
                                      </p:cBhvr>
                                    </p:animEffect>
                                    <p:anim calcmode="lin" valueType="num">
                                      <p:cBhvr>
                                        <p:cTn id="18" dur="1000" fill="hold"/>
                                        <p:tgtEl>
                                          <p:spTgt spid="23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uiExpand="1" build="p" animBg="1"/>
      <p:bldP spid="6" grpId="0" animBg="1"/>
      <p:bldP spid="10"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727650" y="588691"/>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a:t>
            </a:r>
            <a:endParaRPr dirty="0"/>
          </a:p>
        </p:txBody>
      </p:sp>
      <p:sp>
        <p:nvSpPr>
          <p:cNvPr id="245" name="Google Shape;245;p31"/>
          <p:cNvSpPr txBox="1">
            <a:spLocks noGrp="1"/>
          </p:cNvSpPr>
          <p:nvPr>
            <p:ph type="body" idx="1"/>
          </p:nvPr>
        </p:nvSpPr>
        <p:spPr>
          <a:xfrm>
            <a:off x="725557" y="2266121"/>
            <a:ext cx="7690796" cy="1061105"/>
          </a:xfrm>
          <a:prstGeom prst="rect">
            <a:avLst/>
          </a:prstGeom>
          <a:solidFill>
            <a:schemeClr val="lt2"/>
          </a:solidFill>
        </p:spPr>
        <p:txBody>
          <a:bodyPr spcFirstLastPara="1" wrap="square" lIns="91425" tIns="91425" rIns="91425" bIns="91425" anchor="b" anchorCtr="0">
            <a:noAutofit/>
          </a:bodyPr>
          <a:lstStyle/>
          <a:p>
            <a:pPr lvl="0" indent="0" algn="just">
              <a:spcAft>
                <a:spcPts val="1200"/>
              </a:spcAft>
              <a:buNone/>
            </a:pPr>
            <a:r>
              <a:rPr lang="en" sz="1200" dirty="0">
                <a:solidFill>
                  <a:schemeClr val="dk2"/>
                </a:solidFill>
                <a:latin typeface="Raleway SemiBold"/>
                <a:ea typeface="Raleway SemiBold"/>
                <a:cs typeface="Raleway SemiBold"/>
                <a:sym typeface="Raleway SemiBold"/>
              </a:rPr>
              <a:t>[2] </a:t>
            </a:r>
            <a:r>
              <a:rPr lang="en-US" sz="1200" dirty="0">
                <a:solidFill>
                  <a:schemeClr val="dk2"/>
                </a:solidFill>
                <a:latin typeface="Raleway SemiBold"/>
                <a:ea typeface="Raleway SemiBold"/>
                <a:cs typeface="Raleway SemiBold"/>
              </a:rPr>
              <a:t>S. S. </a:t>
            </a:r>
            <a:r>
              <a:rPr lang="en-US" sz="1200" dirty="0" err="1">
                <a:solidFill>
                  <a:schemeClr val="dk2"/>
                </a:solidFill>
                <a:latin typeface="Raleway SemiBold"/>
                <a:ea typeface="Raleway SemiBold"/>
                <a:cs typeface="Raleway SemiBold"/>
              </a:rPr>
              <a:t>Sharmin</a:t>
            </a:r>
            <a:r>
              <a:rPr lang="en-US" sz="1200" dirty="0">
                <a:solidFill>
                  <a:schemeClr val="dk2"/>
                </a:solidFill>
                <a:latin typeface="Raleway SemiBold"/>
                <a:ea typeface="Raleway SemiBold"/>
                <a:cs typeface="Raleway SemiBold"/>
              </a:rPr>
              <a:t>, M. A. Rahman, M. A. H. Khan, and M. S. Islam, “Bangla News Headline Classification using Deep Learning Techniques,” J. Phys. Conf. Ser., vol. 1529, no. 1, p. 012010, 2020, </a:t>
            </a:r>
            <a:r>
              <a:rPr lang="en-US" sz="1200" dirty="0" err="1">
                <a:solidFill>
                  <a:schemeClr val="dk2"/>
                </a:solidFill>
                <a:latin typeface="Raleway SemiBold"/>
                <a:ea typeface="Raleway SemiBold"/>
                <a:cs typeface="Raleway SemiBold"/>
              </a:rPr>
              <a:t>doi</a:t>
            </a:r>
            <a:r>
              <a:rPr lang="en-US" sz="1200" dirty="0">
                <a:solidFill>
                  <a:schemeClr val="dk2"/>
                </a:solidFill>
                <a:latin typeface="Raleway SemiBold"/>
                <a:ea typeface="Raleway SemiBold"/>
                <a:cs typeface="Raleway SemiBold"/>
              </a:rPr>
              <a:t>: 10.1088/1742-6596/1529/1/012010.</a:t>
            </a:r>
            <a:endParaRPr sz="1200" dirty="0">
              <a:solidFill>
                <a:schemeClr val="dk2"/>
              </a:solidFill>
              <a:latin typeface="Raleway SemiBold"/>
              <a:ea typeface="Raleway SemiBold"/>
              <a:cs typeface="Raleway SemiBold"/>
              <a:sym typeface="Raleway SemiBold"/>
            </a:endParaRPr>
          </a:p>
        </p:txBody>
      </p:sp>
      <p:sp>
        <p:nvSpPr>
          <p:cNvPr id="246" name="Google Shape;246;p31"/>
          <p:cNvSpPr txBox="1">
            <a:spLocks noGrp="1"/>
          </p:cNvSpPr>
          <p:nvPr>
            <p:ph type="body" idx="1"/>
          </p:nvPr>
        </p:nvSpPr>
        <p:spPr>
          <a:xfrm>
            <a:off x="727653" y="1280161"/>
            <a:ext cx="7688700" cy="797118"/>
          </a:xfrm>
          <a:prstGeom prst="rect">
            <a:avLst/>
          </a:prstGeom>
          <a:solidFill>
            <a:srgbClr val="D9EAD3"/>
          </a:solidFill>
        </p:spPr>
        <p:txBody>
          <a:bodyPr spcFirstLastPara="1" wrap="square" lIns="91425" tIns="91425" rIns="91425" bIns="91425" anchor="b" anchorCtr="0">
            <a:noAutofit/>
          </a:bodyPr>
          <a:lstStyle/>
          <a:p>
            <a:pPr marL="457200" lvl="0" indent="0" algn="just" rtl="0">
              <a:spcBef>
                <a:spcPts val="0"/>
              </a:spcBef>
              <a:spcAft>
                <a:spcPts val="1200"/>
              </a:spcAft>
              <a:buNone/>
            </a:pPr>
            <a:r>
              <a:rPr lang="en" sz="1200" dirty="0">
                <a:solidFill>
                  <a:schemeClr val="dk2"/>
                </a:solidFill>
                <a:latin typeface="Raleway SemiBold"/>
                <a:ea typeface="Raleway SemiBold"/>
                <a:cs typeface="Raleway SemiBold"/>
                <a:sym typeface="Raleway SemiBold"/>
              </a:rPr>
              <a:t>[1] A. K. and S. Shrawne, “Location-Wise News Headlines Classification and Sentiment Analysis: A Deep Learning Approach,” pp. 389–397, 2019, doi: 10.1007/978-981-15-0633-8_27. </a:t>
            </a:r>
            <a:endParaRPr sz="1200" dirty="0">
              <a:solidFill>
                <a:schemeClr val="dk2"/>
              </a:solidFill>
              <a:latin typeface="Raleway SemiBold"/>
              <a:ea typeface="Raleway SemiBold"/>
              <a:cs typeface="Raleway SemiBold"/>
              <a:sym typeface="Raleway SemiBold"/>
            </a:endParaRPr>
          </a:p>
        </p:txBody>
      </p:sp>
      <p:sp>
        <p:nvSpPr>
          <p:cNvPr id="247" name="Google Shape;247;p31"/>
          <p:cNvSpPr txBox="1">
            <a:spLocks noGrp="1"/>
          </p:cNvSpPr>
          <p:nvPr>
            <p:ph type="body" idx="1"/>
          </p:nvPr>
        </p:nvSpPr>
        <p:spPr>
          <a:xfrm>
            <a:off x="727645" y="3617842"/>
            <a:ext cx="7688701" cy="670891"/>
          </a:xfrm>
          <a:prstGeom prst="rect">
            <a:avLst/>
          </a:prstGeom>
          <a:solidFill>
            <a:srgbClr val="D9EAD3"/>
          </a:solidFill>
        </p:spPr>
        <p:txBody>
          <a:bodyPr spcFirstLastPara="1" wrap="square" lIns="91425" tIns="91425" rIns="91425" bIns="91425" anchor="b" anchorCtr="0">
            <a:noAutofit/>
          </a:bodyPr>
          <a:lstStyle/>
          <a:p>
            <a:pPr marL="457200" lvl="0" indent="0" algn="just" rtl="0">
              <a:spcBef>
                <a:spcPts val="0"/>
              </a:spcBef>
              <a:spcAft>
                <a:spcPts val="1200"/>
              </a:spcAft>
              <a:buNone/>
            </a:pPr>
            <a:r>
              <a:rPr lang="en" sz="1200" dirty="0">
                <a:solidFill>
                  <a:schemeClr val="dk2"/>
                </a:solidFill>
                <a:latin typeface="Raleway SemiBold"/>
                <a:ea typeface="Raleway SemiBold"/>
                <a:cs typeface="Raleway SemiBold"/>
                <a:sym typeface="Raleway SemiBold"/>
              </a:rPr>
              <a:t>[3] G. Kaur and K. Bajaj, “News Classification using Neural Networks,” Commun. Appl. Electron., vol. 5, no. 1, pp. 42–45, 2016, doi: 10.5120/cae2016652224.</a:t>
            </a:r>
            <a:endParaRPr sz="1200" dirty="0">
              <a:solidFill>
                <a:schemeClr val="dk2"/>
              </a:solidFill>
              <a:latin typeface="Raleway SemiBold"/>
              <a:ea typeface="Raleway SemiBold"/>
              <a:cs typeface="Raleway SemiBold"/>
              <a:sym typeface="Raleway SemiBold"/>
            </a:endParaRPr>
          </a:p>
        </p:txBody>
      </p:sp>
      <p:cxnSp>
        <p:nvCxnSpPr>
          <p:cNvPr id="248" name="Google Shape;248;p31"/>
          <p:cNvCxnSpPr/>
          <p:nvPr/>
        </p:nvCxnSpPr>
        <p:spPr>
          <a:xfrm flipH="1">
            <a:off x="2205446" y="2163382"/>
            <a:ext cx="6210907" cy="0"/>
          </a:xfrm>
          <a:prstGeom prst="straightConnector1">
            <a:avLst/>
          </a:prstGeom>
          <a:noFill/>
          <a:ln w="28575" cap="flat" cmpd="sng">
            <a:solidFill>
              <a:srgbClr val="F52D2D"/>
            </a:solidFill>
            <a:prstDash val="solid"/>
            <a:round/>
            <a:headEnd type="none" w="med" len="med"/>
            <a:tailEnd type="none" w="med" len="med"/>
          </a:ln>
        </p:spPr>
      </p:cxnSp>
      <p:cxnSp>
        <p:nvCxnSpPr>
          <p:cNvPr id="249" name="Google Shape;249;p31"/>
          <p:cNvCxnSpPr/>
          <p:nvPr/>
        </p:nvCxnSpPr>
        <p:spPr>
          <a:xfrm flipH="1">
            <a:off x="727645" y="3406987"/>
            <a:ext cx="6210900" cy="0"/>
          </a:xfrm>
          <a:prstGeom prst="straightConnector1">
            <a:avLst/>
          </a:prstGeom>
          <a:noFill/>
          <a:ln w="28575" cap="flat" cmpd="sng">
            <a:solidFill>
              <a:srgbClr val="F52D2D"/>
            </a:solidFill>
            <a:prstDash val="solid"/>
            <a:round/>
            <a:headEnd type="none" w="med" len="med"/>
            <a:tailEnd type="none" w="med" len="med"/>
          </a:ln>
        </p:spPr>
      </p:cxnSp>
      <p:cxnSp>
        <p:nvCxnSpPr>
          <p:cNvPr id="250" name="Google Shape;250;p31"/>
          <p:cNvCxnSpPr/>
          <p:nvPr/>
        </p:nvCxnSpPr>
        <p:spPr>
          <a:xfrm flipH="1">
            <a:off x="2205453" y="4449665"/>
            <a:ext cx="6210900" cy="0"/>
          </a:xfrm>
          <a:prstGeom prst="straightConnector1">
            <a:avLst/>
          </a:prstGeom>
          <a:noFill/>
          <a:ln w="28575" cap="flat" cmpd="sng">
            <a:solidFill>
              <a:srgbClr val="F52D2D"/>
            </a:solidFill>
            <a:prstDash val="solid"/>
            <a:round/>
            <a:headEnd type="none" w="med" len="med"/>
            <a:tailEnd type="none" w="med" len="med"/>
          </a:ln>
        </p:spPr>
      </p:cxnSp>
      <p:sp>
        <p:nvSpPr>
          <p:cNvPr id="9"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20</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727650" y="588691"/>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256" name="Google Shape;256;p32"/>
          <p:cNvSpPr txBox="1">
            <a:spLocks noGrp="1"/>
          </p:cNvSpPr>
          <p:nvPr>
            <p:ph type="body" idx="1"/>
          </p:nvPr>
        </p:nvSpPr>
        <p:spPr>
          <a:xfrm>
            <a:off x="727645" y="2395330"/>
            <a:ext cx="7688707" cy="934279"/>
          </a:xfrm>
          <a:prstGeom prst="rect">
            <a:avLst/>
          </a:prstGeom>
          <a:solidFill>
            <a:schemeClr val="lt2"/>
          </a:solidFill>
        </p:spPr>
        <p:txBody>
          <a:bodyPr spcFirstLastPara="1" wrap="square" lIns="91425" tIns="91425" rIns="91425" bIns="91425" anchor="b" anchorCtr="0">
            <a:noAutofit/>
          </a:bodyPr>
          <a:lstStyle/>
          <a:p>
            <a:pPr marL="457200" lvl="0" indent="0" algn="just" rtl="0">
              <a:spcBef>
                <a:spcPts val="0"/>
              </a:spcBef>
              <a:spcAft>
                <a:spcPts val="1200"/>
              </a:spcAft>
              <a:buNone/>
            </a:pPr>
            <a:r>
              <a:rPr lang="en" sz="1200" dirty="0">
                <a:solidFill>
                  <a:schemeClr val="dk2"/>
                </a:solidFill>
                <a:latin typeface="Raleway SemiBold"/>
                <a:ea typeface="Raleway SemiBold"/>
                <a:cs typeface="Raleway SemiBold"/>
                <a:sym typeface="Raleway SemiBold"/>
              </a:rPr>
              <a:t>[5] M. Rabib, S. Sarkar, and M. Rahman, “Different Machine Learning based 20 | Page Approaches of Baseline and Deep Learning Models for Bengali News Categorization,” Int. J. Comput. Appl., vol. 176, no. 18, pp. 10–16, 2020, doi: 10.5120/ijca2020920107. </a:t>
            </a:r>
            <a:endParaRPr sz="1200" dirty="0">
              <a:solidFill>
                <a:schemeClr val="dk2"/>
              </a:solidFill>
              <a:latin typeface="Raleway SemiBold"/>
              <a:ea typeface="Raleway SemiBold"/>
              <a:cs typeface="Raleway SemiBold"/>
              <a:sym typeface="Raleway SemiBold"/>
            </a:endParaRPr>
          </a:p>
        </p:txBody>
      </p:sp>
      <p:sp>
        <p:nvSpPr>
          <p:cNvPr id="257" name="Google Shape;257;p32"/>
          <p:cNvSpPr txBox="1">
            <a:spLocks noGrp="1"/>
          </p:cNvSpPr>
          <p:nvPr>
            <p:ph type="body" idx="1"/>
          </p:nvPr>
        </p:nvSpPr>
        <p:spPr>
          <a:xfrm>
            <a:off x="727649" y="1366685"/>
            <a:ext cx="7688703" cy="809986"/>
          </a:xfrm>
          <a:prstGeom prst="rect">
            <a:avLst/>
          </a:prstGeom>
          <a:solidFill>
            <a:srgbClr val="D9EAD3"/>
          </a:solidFill>
        </p:spPr>
        <p:txBody>
          <a:bodyPr spcFirstLastPara="1" wrap="square" lIns="91425" tIns="91425" rIns="91425" bIns="91425" anchor="b" anchorCtr="0">
            <a:noAutofit/>
          </a:bodyPr>
          <a:lstStyle/>
          <a:p>
            <a:pPr lvl="0" indent="0" algn="just">
              <a:spcAft>
                <a:spcPts val="1200"/>
              </a:spcAft>
              <a:buNone/>
            </a:pPr>
            <a:r>
              <a:rPr lang="en-US" sz="1200" dirty="0">
                <a:solidFill>
                  <a:schemeClr val="dk2"/>
                </a:solidFill>
                <a:latin typeface="Raleway SemiBold"/>
                <a:ea typeface="Raleway SemiBold"/>
                <a:cs typeface="Raleway SemiBold"/>
              </a:rPr>
              <a:t>A. Hossain, N. Chaudhary, Z. Hasan </a:t>
            </a:r>
            <a:r>
              <a:rPr lang="en-US" sz="1200" dirty="0" err="1">
                <a:solidFill>
                  <a:schemeClr val="dk2"/>
                </a:solidFill>
                <a:latin typeface="Raleway SemiBold"/>
                <a:ea typeface="Raleway SemiBold"/>
                <a:cs typeface="Raleway SemiBold"/>
              </a:rPr>
              <a:t>Rifad</a:t>
            </a:r>
            <a:r>
              <a:rPr lang="en-US" sz="1200" dirty="0">
                <a:solidFill>
                  <a:schemeClr val="dk2"/>
                </a:solidFill>
                <a:latin typeface="Raleway SemiBold"/>
                <a:ea typeface="Raleway SemiBold"/>
                <a:cs typeface="Raleway SemiBold"/>
              </a:rPr>
              <a:t>, and B. M. M. Hossain, “Bangla News Headline Categorization,” Int. J. Educ. </a:t>
            </a:r>
            <a:r>
              <a:rPr lang="en-US" sz="1200" dirty="0" err="1">
                <a:solidFill>
                  <a:schemeClr val="dk2"/>
                </a:solidFill>
                <a:latin typeface="Raleway SemiBold"/>
                <a:ea typeface="Raleway SemiBold"/>
                <a:cs typeface="Raleway SemiBold"/>
              </a:rPr>
              <a:t>Manag</a:t>
            </a:r>
            <a:r>
              <a:rPr lang="en-US" sz="1200" dirty="0">
                <a:solidFill>
                  <a:schemeClr val="dk2"/>
                </a:solidFill>
                <a:latin typeface="Raleway SemiBold"/>
                <a:ea typeface="Raleway SemiBold"/>
                <a:cs typeface="Raleway SemiBold"/>
              </a:rPr>
              <a:t>. Eng., vol. 11, no. 6, pp. 39–48, 2021, </a:t>
            </a:r>
            <a:r>
              <a:rPr lang="en-US" sz="1200" dirty="0" err="1">
                <a:solidFill>
                  <a:schemeClr val="dk2"/>
                </a:solidFill>
                <a:latin typeface="Raleway SemiBold"/>
                <a:ea typeface="Raleway SemiBold"/>
                <a:cs typeface="Raleway SemiBold"/>
              </a:rPr>
              <a:t>doi</a:t>
            </a:r>
            <a:r>
              <a:rPr lang="en-US" sz="1200" dirty="0">
                <a:solidFill>
                  <a:schemeClr val="dk2"/>
                </a:solidFill>
                <a:latin typeface="Raleway SemiBold"/>
                <a:ea typeface="Raleway SemiBold"/>
                <a:cs typeface="Raleway SemiBold"/>
              </a:rPr>
              <a:t>: 10.5815/ijeme.2021.06.05.</a:t>
            </a:r>
            <a:endParaRPr sz="1200" dirty="0">
              <a:solidFill>
                <a:schemeClr val="dk2"/>
              </a:solidFill>
              <a:latin typeface="Raleway SemiBold"/>
              <a:ea typeface="Raleway SemiBold"/>
              <a:cs typeface="Raleway SemiBold"/>
              <a:sym typeface="Raleway SemiBold"/>
            </a:endParaRPr>
          </a:p>
        </p:txBody>
      </p:sp>
      <p:cxnSp>
        <p:nvCxnSpPr>
          <p:cNvPr id="258" name="Google Shape;258;p32"/>
          <p:cNvCxnSpPr/>
          <p:nvPr/>
        </p:nvCxnSpPr>
        <p:spPr>
          <a:xfrm flipH="1">
            <a:off x="2205453" y="2246941"/>
            <a:ext cx="6210900" cy="11400"/>
          </a:xfrm>
          <a:prstGeom prst="straightConnector1">
            <a:avLst/>
          </a:prstGeom>
          <a:noFill/>
          <a:ln w="28575" cap="flat" cmpd="sng">
            <a:solidFill>
              <a:srgbClr val="F52D2D"/>
            </a:solidFill>
            <a:prstDash val="solid"/>
            <a:round/>
            <a:headEnd type="none" w="med" len="med"/>
            <a:tailEnd type="none" w="med" len="med"/>
          </a:ln>
        </p:spPr>
      </p:cxnSp>
      <p:cxnSp>
        <p:nvCxnSpPr>
          <p:cNvPr id="259" name="Google Shape;259;p32"/>
          <p:cNvCxnSpPr/>
          <p:nvPr/>
        </p:nvCxnSpPr>
        <p:spPr>
          <a:xfrm flipH="1">
            <a:off x="727646" y="3385309"/>
            <a:ext cx="6210900" cy="11400"/>
          </a:xfrm>
          <a:prstGeom prst="straightConnector1">
            <a:avLst/>
          </a:prstGeom>
          <a:noFill/>
          <a:ln w="28575" cap="flat" cmpd="sng">
            <a:solidFill>
              <a:srgbClr val="F52D2D"/>
            </a:solidFill>
            <a:prstDash val="solid"/>
            <a:round/>
            <a:headEnd type="none" w="med" len="med"/>
            <a:tailEnd type="none" w="med" len="med"/>
          </a:ln>
        </p:spPr>
      </p:cxnSp>
      <p:sp>
        <p:nvSpPr>
          <p:cNvPr id="7"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a:t>2</a:t>
            </a:r>
            <a:r>
              <a:rPr lang="en-US" sz="1400" dirty="0" smtClean="0"/>
              <a:t>1</a:t>
            </a:r>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37"/>
          <p:cNvPicPr preferRelativeResize="0"/>
          <p:nvPr/>
        </p:nvPicPr>
        <p:blipFill>
          <a:blip r:embed="rId3">
            <a:alphaModFix/>
          </a:blip>
          <a:stretch>
            <a:fillRect/>
          </a:stretch>
        </p:blipFill>
        <p:spPr>
          <a:xfrm>
            <a:off x="1205925" y="1296775"/>
            <a:ext cx="6732151" cy="33901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740800" y="568775"/>
            <a:ext cx="8001900" cy="532500"/>
          </a:xfrm>
          <a:prstGeom prst="rect">
            <a:avLst/>
          </a:prstGeom>
          <a:solidFill>
            <a:schemeClr val="lt2"/>
          </a:solidFill>
        </p:spPr>
        <p:txBody>
          <a:bodyPr spcFirstLastPara="1" wrap="square" lIns="91425" tIns="91425" rIns="91425" bIns="91425" anchor="t" anchorCtr="0">
            <a:noAutofit/>
          </a:bodyPr>
          <a:lstStyle/>
          <a:p>
            <a:pPr marL="0" lvl="0" indent="0" algn="l" rtl="0">
              <a:spcBef>
                <a:spcPts val="0"/>
              </a:spcBef>
              <a:spcAft>
                <a:spcPts val="1200"/>
              </a:spcAft>
              <a:buNone/>
            </a:pPr>
            <a:r>
              <a:rPr lang="en" sz="2300" b="1">
                <a:solidFill>
                  <a:schemeClr val="dk2"/>
                </a:solidFill>
                <a:latin typeface="Raleway"/>
                <a:ea typeface="Raleway"/>
                <a:cs typeface="Raleway"/>
                <a:sym typeface="Raleway"/>
              </a:rPr>
              <a:t>Contents</a:t>
            </a:r>
            <a:endParaRPr sz="2300" b="1">
              <a:solidFill>
                <a:schemeClr val="dk2"/>
              </a:solidFill>
              <a:latin typeface="Raleway"/>
              <a:ea typeface="Raleway"/>
              <a:cs typeface="Raleway"/>
              <a:sym typeface="Raleway"/>
            </a:endParaRPr>
          </a:p>
        </p:txBody>
      </p:sp>
      <p:sp>
        <p:nvSpPr>
          <p:cNvPr id="100" name="Google Shape;100;p15"/>
          <p:cNvSpPr txBox="1">
            <a:spLocks noGrp="1"/>
          </p:cNvSpPr>
          <p:nvPr>
            <p:ph type="body" idx="1"/>
          </p:nvPr>
        </p:nvSpPr>
        <p:spPr>
          <a:xfrm>
            <a:off x="740800" y="1533900"/>
            <a:ext cx="8001900" cy="3053100"/>
          </a:xfrm>
          <a:prstGeom prst="rect">
            <a:avLst/>
          </a:prstGeom>
          <a:solidFill>
            <a:srgbClr val="D9EAD3"/>
          </a:solidFill>
        </p:spPr>
        <p:txBody>
          <a:bodyPr spcFirstLastPara="1" wrap="square" lIns="91425" tIns="91425" rIns="91425" bIns="91425" anchor="t" anchorCtr="0">
            <a:noAutofit/>
          </a:bodyPr>
          <a:lstStyle/>
          <a:p>
            <a:pPr marL="457200" lvl="0" indent="-336550" algn="l" rtl="0">
              <a:spcBef>
                <a:spcPts val="0"/>
              </a:spcBef>
              <a:spcAft>
                <a:spcPts val="0"/>
              </a:spcAft>
              <a:buClr>
                <a:schemeClr val="dk2"/>
              </a:buClr>
              <a:buSzPts val="1700"/>
              <a:buFont typeface="Raleway"/>
              <a:buChar char="●"/>
            </a:pPr>
            <a:r>
              <a:rPr lang="en" sz="1700" b="1" dirty="0">
                <a:solidFill>
                  <a:schemeClr val="dk2"/>
                </a:solidFill>
                <a:latin typeface="Raleway"/>
                <a:ea typeface="Raleway"/>
                <a:cs typeface="Raleway"/>
                <a:sym typeface="Raleway"/>
              </a:rPr>
              <a:t>Introduction</a:t>
            </a:r>
            <a:endParaRPr sz="1700" b="1" dirty="0">
              <a:solidFill>
                <a:schemeClr val="dk2"/>
              </a:solidFill>
              <a:latin typeface="Raleway"/>
              <a:ea typeface="Raleway"/>
              <a:cs typeface="Raleway"/>
              <a:sym typeface="Raleway"/>
            </a:endParaRPr>
          </a:p>
          <a:p>
            <a:pPr marL="457200" lvl="0" indent="-336550" algn="l" rtl="0">
              <a:spcBef>
                <a:spcPts val="0"/>
              </a:spcBef>
              <a:spcAft>
                <a:spcPts val="0"/>
              </a:spcAft>
              <a:buClr>
                <a:schemeClr val="dk2"/>
              </a:buClr>
              <a:buSzPts val="1700"/>
              <a:buFont typeface="Raleway"/>
              <a:buChar char="●"/>
            </a:pPr>
            <a:r>
              <a:rPr lang="en" sz="1700" b="1" dirty="0">
                <a:solidFill>
                  <a:schemeClr val="dk2"/>
                </a:solidFill>
                <a:latin typeface="Raleway"/>
                <a:ea typeface="Raleway"/>
                <a:cs typeface="Raleway"/>
                <a:sym typeface="Raleway"/>
              </a:rPr>
              <a:t>Problem Statement</a:t>
            </a:r>
            <a:endParaRPr sz="1700" b="1" dirty="0">
              <a:solidFill>
                <a:schemeClr val="dk2"/>
              </a:solidFill>
              <a:latin typeface="Raleway"/>
              <a:ea typeface="Raleway"/>
              <a:cs typeface="Raleway"/>
              <a:sym typeface="Raleway"/>
            </a:endParaRPr>
          </a:p>
          <a:p>
            <a:pPr marL="457200" lvl="0" indent="-336550" algn="l" rtl="0">
              <a:spcBef>
                <a:spcPts val="0"/>
              </a:spcBef>
              <a:spcAft>
                <a:spcPts val="0"/>
              </a:spcAft>
              <a:buClr>
                <a:schemeClr val="dk2"/>
              </a:buClr>
              <a:buSzPts val="1700"/>
              <a:buFont typeface="Raleway"/>
              <a:buChar char="●"/>
            </a:pPr>
            <a:r>
              <a:rPr lang="en" sz="1700" b="1" dirty="0">
                <a:solidFill>
                  <a:schemeClr val="dk2"/>
                </a:solidFill>
                <a:latin typeface="Raleway"/>
                <a:ea typeface="Raleway"/>
                <a:cs typeface="Raleway"/>
                <a:sym typeface="Raleway"/>
              </a:rPr>
              <a:t>Objectives</a:t>
            </a:r>
            <a:endParaRPr sz="1700" b="1" dirty="0">
              <a:solidFill>
                <a:schemeClr val="dk2"/>
              </a:solidFill>
              <a:latin typeface="Raleway"/>
              <a:ea typeface="Raleway"/>
              <a:cs typeface="Raleway"/>
              <a:sym typeface="Raleway"/>
            </a:endParaRPr>
          </a:p>
          <a:p>
            <a:pPr marL="457200" lvl="0" indent="-336550" algn="l" rtl="0">
              <a:spcBef>
                <a:spcPts val="0"/>
              </a:spcBef>
              <a:spcAft>
                <a:spcPts val="0"/>
              </a:spcAft>
              <a:buClr>
                <a:schemeClr val="dk2"/>
              </a:buClr>
              <a:buSzPts val="1700"/>
              <a:buFont typeface="Raleway"/>
              <a:buChar char="●"/>
            </a:pPr>
            <a:r>
              <a:rPr lang="en" sz="1700" b="1" dirty="0">
                <a:solidFill>
                  <a:schemeClr val="dk2"/>
                </a:solidFill>
                <a:latin typeface="Raleway"/>
                <a:ea typeface="Raleway"/>
                <a:cs typeface="Raleway"/>
                <a:sym typeface="Raleway"/>
              </a:rPr>
              <a:t>Literature Review</a:t>
            </a:r>
            <a:endParaRPr sz="1700" b="1" dirty="0">
              <a:solidFill>
                <a:schemeClr val="dk2"/>
              </a:solidFill>
              <a:latin typeface="Raleway"/>
              <a:ea typeface="Raleway"/>
              <a:cs typeface="Raleway"/>
              <a:sym typeface="Raleway"/>
            </a:endParaRPr>
          </a:p>
          <a:p>
            <a:pPr marL="457200" lvl="0" indent="-336550" algn="l" rtl="0">
              <a:spcBef>
                <a:spcPts val="0"/>
              </a:spcBef>
              <a:spcAft>
                <a:spcPts val="0"/>
              </a:spcAft>
              <a:buClr>
                <a:schemeClr val="dk2"/>
              </a:buClr>
              <a:buSzPts val="1700"/>
              <a:buFont typeface="Raleway"/>
              <a:buChar char="●"/>
            </a:pPr>
            <a:r>
              <a:rPr lang="en" sz="1700" b="1" dirty="0">
                <a:solidFill>
                  <a:schemeClr val="dk2"/>
                </a:solidFill>
                <a:latin typeface="Raleway"/>
                <a:ea typeface="Raleway"/>
                <a:cs typeface="Raleway"/>
                <a:sym typeface="Raleway"/>
              </a:rPr>
              <a:t>Methodology</a:t>
            </a:r>
            <a:endParaRPr sz="1700" b="1" dirty="0">
              <a:solidFill>
                <a:schemeClr val="dk2"/>
              </a:solidFill>
              <a:latin typeface="Raleway"/>
              <a:ea typeface="Raleway"/>
              <a:cs typeface="Raleway"/>
              <a:sym typeface="Raleway"/>
            </a:endParaRPr>
          </a:p>
          <a:p>
            <a:pPr marL="457200" lvl="0" indent="-336550" algn="l" rtl="0">
              <a:spcBef>
                <a:spcPts val="0"/>
              </a:spcBef>
              <a:spcAft>
                <a:spcPts val="0"/>
              </a:spcAft>
              <a:buClr>
                <a:schemeClr val="dk2"/>
              </a:buClr>
              <a:buSzPts val="1700"/>
              <a:buFont typeface="Raleway"/>
              <a:buChar char="●"/>
            </a:pPr>
            <a:r>
              <a:rPr lang="en" sz="1700" b="1" dirty="0">
                <a:solidFill>
                  <a:schemeClr val="dk2"/>
                </a:solidFill>
                <a:latin typeface="Raleway"/>
                <a:ea typeface="Raleway"/>
                <a:cs typeface="Raleway"/>
                <a:sym typeface="Raleway"/>
              </a:rPr>
              <a:t>Flow Chart of Proposed System</a:t>
            </a:r>
            <a:endParaRPr sz="1700" b="1" dirty="0">
              <a:solidFill>
                <a:schemeClr val="dk2"/>
              </a:solidFill>
              <a:latin typeface="Raleway"/>
              <a:ea typeface="Raleway"/>
              <a:cs typeface="Raleway"/>
              <a:sym typeface="Raleway"/>
            </a:endParaRPr>
          </a:p>
          <a:p>
            <a:pPr marL="457200" lvl="0" indent="-336550" algn="l" rtl="0">
              <a:spcBef>
                <a:spcPts val="0"/>
              </a:spcBef>
              <a:spcAft>
                <a:spcPts val="0"/>
              </a:spcAft>
              <a:buClr>
                <a:schemeClr val="dk2"/>
              </a:buClr>
              <a:buSzPts val="1700"/>
              <a:buFont typeface="Raleway"/>
              <a:buChar char="●"/>
            </a:pPr>
            <a:r>
              <a:rPr lang="en-US" sz="1700" b="1" dirty="0" smtClean="0">
                <a:solidFill>
                  <a:schemeClr val="dk2"/>
                </a:solidFill>
                <a:latin typeface="Raleway"/>
                <a:ea typeface="Raleway"/>
                <a:cs typeface="Raleway"/>
                <a:sym typeface="Raleway"/>
              </a:rPr>
              <a:t>Result Analysis</a:t>
            </a:r>
            <a:endParaRPr sz="1700" b="1" dirty="0">
              <a:solidFill>
                <a:schemeClr val="dk2"/>
              </a:solidFill>
              <a:latin typeface="Raleway"/>
              <a:ea typeface="Raleway"/>
              <a:cs typeface="Raleway"/>
              <a:sym typeface="Raleway"/>
            </a:endParaRPr>
          </a:p>
          <a:p>
            <a:pPr marL="457200" lvl="0" indent="-336550" algn="l" rtl="0">
              <a:spcBef>
                <a:spcPts val="0"/>
              </a:spcBef>
              <a:spcAft>
                <a:spcPts val="0"/>
              </a:spcAft>
              <a:buClr>
                <a:schemeClr val="dk2"/>
              </a:buClr>
              <a:buSzPts val="1700"/>
              <a:buFont typeface="Raleway"/>
              <a:buChar char="●"/>
            </a:pPr>
            <a:r>
              <a:rPr lang="en" sz="1700" b="1" dirty="0">
                <a:solidFill>
                  <a:schemeClr val="dk2"/>
                </a:solidFill>
                <a:latin typeface="Raleway"/>
                <a:ea typeface="Raleway"/>
                <a:cs typeface="Raleway"/>
                <a:sym typeface="Raleway"/>
              </a:rPr>
              <a:t>Conclusion and Future work</a:t>
            </a:r>
            <a:endParaRPr sz="1700" b="1" dirty="0">
              <a:solidFill>
                <a:schemeClr val="dk2"/>
              </a:solidFill>
              <a:latin typeface="Raleway"/>
              <a:ea typeface="Raleway"/>
              <a:cs typeface="Raleway"/>
              <a:sym typeface="Raleway"/>
            </a:endParaRPr>
          </a:p>
          <a:p>
            <a:pPr marL="457200" lvl="0" indent="-336550" algn="l" rtl="0">
              <a:spcBef>
                <a:spcPts val="0"/>
              </a:spcBef>
              <a:spcAft>
                <a:spcPts val="0"/>
              </a:spcAft>
              <a:buClr>
                <a:schemeClr val="dk2"/>
              </a:buClr>
              <a:buSzPts val="1700"/>
              <a:buFont typeface="Raleway"/>
              <a:buChar char="●"/>
            </a:pPr>
            <a:r>
              <a:rPr lang="en" sz="1700" b="1" dirty="0">
                <a:solidFill>
                  <a:schemeClr val="dk2"/>
                </a:solidFill>
                <a:latin typeface="Raleway"/>
                <a:ea typeface="Raleway"/>
                <a:cs typeface="Raleway"/>
                <a:sym typeface="Raleway"/>
              </a:rPr>
              <a:t>Reference</a:t>
            </a:r>
            <a:endParaRPr sz="1700" b="1" dirty="0">
              <a:solidFill>
                <a:schemeClr val="dk2"/>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650" y="603316"/>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107" name="Google Shape;107;p16"/>
          <p:cNvSpPr txBox="1">
            <a:spLocks noGrp="1"/>
          </p:cNvSpPr>
          <p:nvPr>
            <p:ph type="body" idx="1"/>
          </p:nvPr>
        </p:nvSpPr>
        <p:spPr>
          <a:xfrm>
            <a:off x="727650" y="1431130"/>
            <a:ext cx="6096300" cy="1611300"/>
          </a:xfrm>
          <a:prstGeom prst="rect">
            <a:avLst/>
          </a:prstGeom>
          <a:solidFill>
            <a:srgbClr val="D9EAD3"/>
          </a:solidFill>
        </p:spPr>
        <p:txBody>
          <a:bodyPr spcFirstLastPara="1" wrap="square" lIns="91425" tIns="91425" rIns="91425" bIns="91425" anchor="t" anchorCtr="0">
            <a:noAutofit/>
          </a:bodyPr>
          <a:lstStyle/>
          <a:p>
            <a:pPr marL="457200" lvl="0" indent="0" algn="just" rtl="0">
              <a:spcBef>
                <a:spcPts val="0"/>
              </a:spcBef>
              <a:spcAft>
                <a:spcPts val="1200"/>
              </a:spcAft>
              <a:buNone/>
            </a:pPr>
            <a:r>
              <a:rPr lang="en" sz="1700" dirty="0">
                <a:solidFill>
                  <a:schemeClr val="bg2"/>
                </a:solidFill>
                <a:latin typeface="Raleway SemiBold"/>
                <a:ea typeface="Raleway SemiBold"/>
                <a:cs typeface="Raleway SemiBold"/>
                <a:sym typeface="Raleway SemiBold"/>
              </a:rPr>
              <a:t>News headlines are the key indicator of nature of any news. By reading any headlines, readers become interested towards any news. In most cases, we do not read the whole news as we think headline is the essence of any news. </a:t>
            </a:r>
            <a:endParaRPr sz="1700" dirty="0">
              <a:solidFill>
                <a:schemeClr val="bg2"/>
              </a:solidFill>
              <a:latin typeface="Raleway SemiBold"/>
              <a:ea typeface="Raleway SemiBold"/>
              <a:cs typeface="Raleway SemiBold"/>
              <a:sym typeface="Raleway SemiBold"/>
            </a:endParaRPr>
          </a:p>
        </p:txBody>
      </p:sp>
      <p:sp>
        <p:nvSpPr>
          <p:cNvPr id="108" name="Google Shape;108;p16"/>
          <p:cNvSpPr txBox="1">
            <a:spLocks noGrp="1"/>
          </p:cNvSpPr>
          <p:nvPr>
            <p:ph type="body" idx="1"/>
          </p:nvPr>
        </p:nvSpPr>
        <p:spPr>
          <a:xfrm>
            <a:off x="2385375" y="3259180"/>
            <a:ext cx="6096300" cy="1611300"/>
          </a:xfrm>
          <a:prstGeom prst="rect">
            <a:avLst/>
          </a:prstGeom>
          <a:solidFill>
            <a:schemeClr val="tx2"/>
          </a:solidFill>
        </p:spPr>
        <p:txBody>
          <a:bodyPr spcFirstLastPara="1" wrap="square" lIns="91425" tIns="91425" rIns="91425" bIns="91425" anchor="t" anchorCtr="0">
            <a:noAutofit/>
          </a:bodyPr>
          <a:lstStyle/>
          <a:p>
            <a:pPr marL="457200" lvl="0" indent="0" algn="just" rtl="0">
              <a:spcBef>
                <a:spcPts val="0"/>
              </a:spcBef>
              <a:spcAft>
                <a:spcPts val="1200"/>
              </a:spcAft>
              <a:buNone/>
            </a:pPr>
            <a:r>
              <a:rPr lang="en" sz="1700" dirty="0">
                <a:solidFill>
                  <a:schemeClr val="bg2"/>
                </a:solidFill>
                <a:latin typeface="Raleway SemiBold"/>
                <a:ea typeface="Raleway SemiBold"/>
                <a:cs typeface="Raleway SemiBold"/>
                <a:sym typeface="Raleway SemiBold"/>
              </a:rPr>
              <a:t>There are many works of categorization system of news headlines for another language. But there are a few works for the Bangla </a:t>
            </a:r>
            <a:r>
              <a:rPr lang="en" sz="1700" dirty="0" smtClean="0">
                <a:solidFill>
                  <a:schemeClr val="bg2"/>
                </a:solidFill>
                <a:latin typeface="Raleway SemiBold"/>
                <a:ea typeface="Raleway SemiBold"/>
                <a:cs typeface="Raleway SemiBold"/>
                <a:sym typeface="Raleway SemiBold"/>
              </a:rPr>
              <a:t>newspaper headlines. </a:t>
            </a:r>
            <a:r>
              <a:rPr lang="en" sz="1700" dirty="0">
                <a:solidFill>
                  <a:schemeClr val="bg2"/>
                </a:solidFill>
                <a:latin typeface="Raleway SemiBold"/>
                <a:ea typeface="Raleway SemiBold"/>
                <a:cs typeface="Raleway SemiBold"/>
                <a:sym typeface="Raleway SemiBold"/>
              </a:rPr>
              <a:t>So, we built a system for news categorization for Bangla </a:t>
            </a:r>
            <a:r>
              <a:rPr lang="en" sz="1700" dirty="0" smtClean="0">
                <a:solidFill>
                  <a:schemeClr val="bg2"/>
                </a:solidFill>
                <a:latin typeface="Raleway SemiBold"/>
                <a:ea typeface="Raleway SemiBold"/>
                <a:cs typeface="Raleway SemiBold"/>
                <a:sym typeface="Raleway SemiBold"/>
              </a:rPr>
              <a:t>newspapers headlines.</a:t>
            </a:r>
            <a:endParaRPr sz="1700" dirty="0">
              <a:solidFill>
                <a:schemeClr val="bg2"/>
              </a:solidFill>
              <a:latin typeface="Raleway SemiBold"/>
              <a:ea typeface="Raleway SemiBold"/>
              <a:cs typeface="Raleway SemiBold"/>
              <a:sym typeface="Raleway SemiBold"/>
            </a:endParaRPr>
          </a:p>
        </p:txBody>
      </p:sp>
      <p:cxnSp>
        <p:nvCxnSpPr>
          <p:cNvPr id="109" name="Google Shape;109;p16"/>
          <p:cNvCxnSpPr/>
          <p:nvPr/>
        </p:nvCxnSpPr>
        <p:spPr>
          <a:xfrm flipH="1">
            <a:off x="1691784" y="3145105"/>
            <a:ext cx="6789900" cy="11400"/>
          </a:xfrm>
          <a:prstGeom prst="straightConnector1">
            <a:avLst/>
          </a:prstGeom>
          <a:noFill/>
          <a:ln w="28575" cap="flat" cmpd="sng">
            <a:solidFill>
              <a:srgbClr val="F52D2D"/>
            </a:solidFill>
            <a:prstDash val="solid"/>
            <a:round/>
            <a:headEnd type="none" w="med" len="med"/>
            <a:tailEnd type="none" w="med" len="med"/>
          </a:ln>
        </p:spPr>
      </p:cxnSp>
      <p:sp>
        <p:nvSpPr>
          <p:cNvPr id="6"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01</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bg/>
                                          </p:spTgt>
                                        </p:tgtEl>
                                        <p:attrNameLst>
                                          <p:attrName>style.visibility</p:attrName>
                                        </p:attrNameLst>
                                      </p:cBhvr>
                                      <p:to>
                                        <p:strVal val="visible"/>
                                      </p:to>
                                    </p:set>
                                    <p:animEffect transition="in" filter="fade">
                                      <p:cBhvr>
                                        <p:cTn id="7" dur="1000"/>
                                        <p:tgtEl>
                                          <p:spTgt spid="107">
                                            <p:bg/>
                                          </p:spTgt>
                                        </p:tgtEl>
                                      </p:cBhvr>
                                    </p:animEffect>
                                    <p:anim calcmode="lin" valueType="num">
                                      <p:cBhvr>
                                        <p:cTn id="8" dur="1000" fill="hold"/>
                                        <p:tgtEl>
                                          <p:spTgt spid="107">
                                            <p:bg/>
                                          </p:spTgt>
                                        </p:tgtEl>
                                        <p:attrNameLst>
                                          <p:attrName>ppt_x</p:attrName>
                                        </p:attrNameLst>
                                      </p:cBhvr>
                                      <p:tavLst>
                                        <p:tav tm="0">
                                          <p:val>
                                            <p:strVal val="#ppt_x"/>
                                          </p:val>
                                        </p:tav>
                                        <p:tav tm="100000">
                                          <p:val>
                                            <p:strVal val="#ppt_x"/>
                                          </p:val>
                                        </p:tav>
                                      </p:tavLst>
                                    </p:anim>
                                    <p:anim calcmode="lin" valueType="num">
                                      <p:cBhvr>
                                        <p:cTn id="9" dur="1000" fill="hold"/>
                                        <p:tgtEl>
                                          <p:spTgt spid="107">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7">
                                            <p:txEl>
                                              <p:pRg st="0" end="0"/>
                                            </p:txEl>
                                          </p:spTgt>
                                        </p:tgtEl>
                                        <p:attrNameLst>
                                          <p:attrName>style.visibility</p:attrName>
                                        </p:attrNameLst>
                                      </p:cBhvr>
                                      <p:to>
                                        <p:strVal val="visible"/>
                                      </p:to>
                                    </p:set>
                                    <p:animEffect transition="in" filter="fade">
                                      <p:cBhvr>
                                        <p:cTn id="12" dur="1000"/>
                                        <p:tgtEl>
                                          <p:spTgt spid="107">
                                            <p:txEl>
                                              <p:pRg st="0" end="0"/>
                                            </p:txEl>
                                          </p:spTgt>
                                        </p:tgtEl>
                                      </p:cBhvr>
                                    </p:animEffect>
                                    <p:anim calcmode="lin" valueType="num">
                                      <p:cBhvr>
                                        <p:cTn id="13"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1000"/>
                                        <p:tgtEl>
                                          <p:spTgt spid="109"/>
                                        </p:tgtEl>
                                      </p:cBhvr>
                                    </p:animEffect>
                                    <p:anim calcmode="lin" valueType="num">
                                      <p:cBhvr>
                                        <p:cTn id="18" dur="1000" fill="hold"/>
                                        <p:tgtEl>
                                          <p:spTgt spid="109"/>
                                        </p:tgtEl>
                                        <p:attrNameLst>
                                          <p:attrName>ppt_x</p:attrName>
                                        </p:attrNameLst>
                                      </p:cBhvr>
                                      <p:tavLst>
                                        <p:tav tm="0">
                                          <p:val>
                                            <p:strVal val="#ppt_x"/>
                                          </p:val>
                                        </p:tav>
                                        <p:tav tm="100000">
                                          <p:val>
                                            <p:strVal val="#ppt_x"/>
                                          </p:val>
                                        </p:tav>
                                      </p:tavLst>
                                    </p:anim>
                                    <p:anim calcmode="lin" valueType="num">
                                      <p:cBhvr>
                                        <p:cTn id="19" dur="1000" fill="hold"/>
                                        <p:tgtEl>
                                          <p:spTgt spid="10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8">
                                            <p:bg/>
                                          </p:spTgt>
                                        </p:tgtEl>
                                        <p:attrNameLst>
                                          <p:attrName>style.visibility</p:attrName>
                                        </p:attrNameLst>
                                      </p:cBhvr>
                                      <p:to>
                                        <p:strVal val="visible"/>
                                      </p:to>
                                    </p:set>
                                    <p:animEffect transition="in" filter="fade">
                                      <p:cBhvr>
                                        <p:cTn id="22" dur="1000"/>
                                        <p:tgtEl>
                                          <p:spTgt spid="108">
                                            <p:bg/>
                                          </p:spTgt>
                                        </p:tgtEl>
                                      </p:cBhvr>
                                    </p:animEffect>
                                    <p:anim calcmode="lin" valueType="num">
                                      <p:cBhvr>
                                        <p:cTn id="23" dur="1000" fill="hold"/>
                                        <p:tgtEl>
                                          <p:spTgt spid="108">
                                            <p:bg/>
                                          </p:spTgt>
                                        </p:tgtEl>
                                        <p:attrNameLst>
                                          <p:attrName>ppt_x</p:attrName>
                                        </p:attrNameLst>
                                      </p:cBhvr>
                                      <p:tavLst>
                                        <p:tav tm="0">
                                          <p:val>
                                            <p:strVal val="#ppt_x"/>
                                          </p:val>
                                        </p:tav>
                                        <p:tav tm="100000">
                                          <p:val>
                                            <p:strVal val="#ppt_x"/>
                                          </p:val>
                                        </p:tav>
                                      </p:tavLst>
                                    </p:anim>
                                    <p:anim calcmode="lin" valueType="num">
                                      <p:cBhvr>
                                        <p:cTn id="24" dur="1000" fill="hold"/>
                                        <p:tgtEl>
                                          <p:spTgt spid="108">
                                            <p:bg/>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8">
                                            <p:txEl>
                                              <p:pRg st="0" end="0"/>
                                            </p:txEl>
                                          </p:spTgt>
                                        </p:tgtEl>
                                        <p:attrNameLst>
                                          <p:attrName>style.visibility</p:attrName>
                                        </p:attrNameLst>
                                      </p:cBhvr>
                                      <p:to>
                                        <p:strVal val="visible"/>
                                      </p:to>
                                    </p:set>
                                    <p:animEffect transition="in" filter="fade">
                                      <p:cBhvr>
                                        <p:cTn id="27" dur="1000"/>
                                        <p:tgtEl>
                                          <p:spTgt spid="108">
                                            <p:txEl>
                                              <p:pRg st="0" end="0"/>
                                            </p:txEl>
                                          </p:spTgt>
                                        </p:tgtEl>
                                      </p:cBhvr>
                                    </p:animEffect>
                                    <p:anim calcmode="lin" valueType="num">
                                      <p:cBhvr>
                                        <p:cTn id="28" dur="1000" fill="hold"/>
                                        <p:tgtEl>
                                          <p:spTgt spid="108">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10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uiExpand="1" build="p" animBg="1"/>
      <p:bldP spid="108"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580622"/>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121" name="Google Shape;121;p18"/>
          <p:cNvSpPr txBox="1">
            <a:spLocks noGrp="1"/>
          </p:cNvSpPr>
          <p:nvPr>
            <p:ph type="body" idx="1"/>
          </p:nvPr>
        </p:nvSpPr>
        <p:spPr>
          <a:xfrm>
            <a:off x="729450" y="1395500"/>
            <a:ext cx="4188900" cy="1942500"/>
          </a:xfrm>
          <a:prstGeom prst="rect">
            <a:avLst/>
          </a:prstGeom>
          <a:solidFill>
            <a:srgbClr val="D9EAD3"/>
          </a:solidFill>
        </p:spPr>
        <p:txBody>
          <a:bodyPr spcFirstLastPara="1" wrap="square" lIns="91425" tIns="91425" rIns="91425" bIns="91425" anchor="t" anchorCtr="0">
            <a:normAutofit fontScale="85000" lnSpcReduction="10000"/>
          </a:bodyPr>
          <a:lstStyle/>
          <a:p>
            <a:pPr marL="0" lvl="0" indent="0" algn="just" rtl="0">
              <a:spcBef>
                <a:spcPts val="0"/>
              </a:spcBef>
              <a:spcAft>
                <a:spcPts val="1200"/>
              </a:spcAft>
              <a:buNone/>
            </a:pPr>
            <a:r>
              <a:rPr lang="en" sz="1700" dirty="0">
                <a:solidFill>
                  <a:schemeClr val="bg2"/>
                </a:solidFill>
                <a:latin typeface="Raleway SemiBold"/>
                <a:ea typeface="Raleway SemiBold"/>
                <a:cs typeface="Raleway SemiBold"/>
                <a:sym typeface="Raleway SemiBold"/>
              </a:rPr>
              <a:t>Online and offline newspaper </a:t>
            </a:r>
            <a:r>
              <a:rPr lang="en" sz="1700" dirty="0" smtClean="0">
                <a:solidFill>
                  <a:schemeClr val="bg2"/>
                </a:solidFill>
                <a:latin typeface="Raleway SemiBold"/>
                <a:ea typeface="Raleway SemiBold"/>
                <a:cs typeface="Raleway SemiBold"/>
                <a:sym typeface="Raleway SemiBold"/>
              </a:rPr>
              <a:t>headline </a:t>
            </a:r>
            <a:r>
              <a:rPr lang="en" sz="1700" dirty="0">
                <a:solidFill>
                  <a:schemeClr val="bg2"/>
                </a:solidFill>
                <a:latin typeface="Raleway SemiBold"/>
                <a:ea typeface="Raleway SemiBold"/>
                <a:cs typeface="Raleway SemiBold"/>
                <a:sym typeface="Raleway SemiBold"/>
              </a:rPr>
              <a:t>became an integral phenomenon in our society. News articles have a big impact on our personal and social activities but picking a bit of an appropriate news story could be a challenging task for users from the ocean of sources. </a:t>
            </a:r>
            <a:endParaRPr sz="1700" dirty="0">
              <a:solidFill>
                <a:schemeClr val="bg2"/>
              </a:solidFill>
              <a:latin typeface="Raleway SemiBold"/>
              <a:ea typeface="Raleway SemiBold"/>
              <a:cs typeface="Raleway SemiBold"/>
              <a:sym typeface="Raleway SemiBold"/>
            </a:endParaRPr>
          </a:p>
        </p:txBody>
      </p:sp>
      <p:sp>
        <p:nvSpPr>
          <p:cNvPr id="122" name="Google Shape;122;p18"/>
          <p:cNvSpPr txBox="1">
            <a:spLocks noGrp="1"/>
          </p:cNvSpPr>
          <p:nvPr>
            <p:ph type="body" idx="1"/>
          </p:nvPr>
        </p:nvSpPr>
        <p:spPr>
          <a:xfrm>
            <a:off x="4229250" y="3531350"/>
            <a:ext cx="4188900" cy="1456800"/>
          </a:xfrm>
          <a:prstGeom prst="rect">
            <a:avLst/>
          </a:prstGeom>
          <a:solidFill>
            <a:schemeClr val="tx2"/>
          </a:solidFill>
        </p:spPr>
        <p:txBody>
          <a:bodyPr spcFirstLastPara="1" wrap="square" lIns="91425" tIns="91425" rIns="91425" bIns="91425" anchor="t" anchorCtr="0">
            <a:normAutofit fontScale="92500" lnSpcReduction="10000"/>
          </a:bodyPr>
          <a:lstStyle/>
          <a:p>
            <a:pPr marL="0" lvl="0" indent="0" algn="just" rtl="0">
              <a:spcBef>
                <a:spcPts val="0"/>
              </a:spcBef>
              <a:spcAft>
                <a:spcPts val="1200"/>
              </a:spcAft>
              <a:buNone/>
            </a:pPr>
            <a:r>
              <a:rPr lang="en" sz="1700" dirty="0">
                <a:solidFill>
                  <a:schemeClr val="bg2"/>
                </a:solidFill>
                <a:latin typeface="Raleway SemiBold"/>
                <a:ea typeface="Raleway SemiBold"/>
                <a:cs typeface="Raleway SemiBold"/>
                <a:sym typeface="Raleway SemiBold"/>
              </a:rPr>
              <a:t>Recommending the suitable news category helps find desired articles for the readers but categorizing article manually is laborious, sluggish and expensive</a:t>
            </a:r>
            <a:endParaRPr sz="1700" dirty="0">
              <a:solidFill>
                <a:schemeClr val="bg2"/>
              </a:solidFill>
              <a:latin typeface="Raleway SemiBold"/>
              <a:ea typeface="Raleway SemiBold"/>
              <a:cs typeface="Raleway SemiBold"/>
              <a:sym typeface="Raleway SemiBold"/>
            </a:endParaRPr>
          </a:p>
        </p:txBody>
      </p:sp>
      <p:cxnSp>
        <p:nvCxnSpPr>
          <p:cNvPr id="123" name="Google Shape;123;p18"/>
          <p:cNvCxnSpPr/>
          <p:nvPr/>
        </p:nvCxnSpPr>
        <p:spPr>
          <a:xfrm flipH="1">
            <a:off x="1628250" y="3428975"/>
            <a:ext cx="6789900" cy="11400"/>
          </a:xfrm>
          <a:prstGeom prst="straightConnector1">
            <a:avLst/>
          </a:prstGeom>
          <a:noFill/>
          <a:ln w="28575" cap="flat" cmpd="sng">
            <a:solidFill>
              <a:srgbClr val="F52D2D"/>
            </a:solidFill>
            <a:prstDash val="solid"/>
            <a:round/>
            <a:headEnd type="none" w="med" len="med"/>
            <a:tailEnd type="none" w="med" len="med"/>
          </a:ln>
        </p:spPr>
      </p:cxnSp>
      <p:sp>
        <p:nvSpPr>
          <p:cNvPr id="6"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02</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1">
                                            <p:bg/>
                                          </p:spTgt>
                                        </p:tgtEl>
                                        <p:attrNameLst>
                                          <p:attrName>style.visibility</p:attrName>
                                        </p:attrNameLst>
                                      </p:cBhvr>
                                      <p:to>
                                        <p:strVal val="visible"/>
                                      </p:to>
                                    </p:set>
                                    <p:animEffect transition="in" filter="fade">
                                      <p:cBhvr>
                                        <p:cTn id="7" dur="1000"/>
                                        <p:tgtEl>
                                          <p:spTgt spid="121">
                                            <p:bg/>
                                          </p:spTgt>
                                        </p:tgtEl>
                                      </p:cBhvr>
                                    </p:animEffect>
                                    <p:anim calcmode="lin" valueType="num">
                                      <p:cBhvr>
                                        <p:cTn id="8" dur="1000" fill="hold"/>
                                        <p:tgtEl>
                                          <p:spTgt spid="121">
                                            <p:bg/>
                                          </p:spTgt>
                                        </p:tgtEl>
                                        <p:attrNameLst>
                                          <p:attrName>ppt_x</p:attrName>
                                        </p:attrNameLst>
                                      </p:cBhvr>
                                      <p:tavLst>
                                        <p:tav tm="0">
                                          <p:val>
                                            <p:strVal val="#ppt_x"/>
                                          </p:val>
                                        </p:tav>
                                        <p:tav tm="100000">
                                          <p:val>
                                            <p:strVal val="#ppt_x"/>
                                          </p:val>
                                        </p:tav>
                                      </p:tavLst>
                                    </p:anim>
                                    <p:anim calcmode="lin" valueType="num">
                                      <p:cBhvr>
                                        <p:cTn id="9" dur="1000" fill="hold"/>
                                        <p:tgtEl>
                                          <p:spTgt spid="121">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1">
                                            <p:txEl>
                                              <p:pRg st="0" end="0"/>
                                            </p:txEl>
                                          </p:spTgt>
                                        </p:tgtEl>
                                        <p:attrNameLst>
                                          <p:attrName>style.visibility</p:attrName>
                                        </p:attrNameLst>
                                      </p:cBhvr>
                                      <p:to>
                                        <p:strVal val="visible"/>
                                      </p:to>
                                    </p:set>
                                    <p:animEffect transition="in" filter="fade">
                                      <p:cBhvr>
                                        <p:cTn id="12" dur="1000"/>
                                        <p:tgtEl>
                                          <p:spTgt spid="121">
                                            <p:txEl>
                                              <p:pRg st="0" end="0"/>
                                            </p:txEl>
                                          </p:spTgt>
                                        </p:tgtEl>
                                      </p:cBhvr>
                                    </p:animEffect>
                                    <p:anim calcmode="lin" valueType="num">
                                      <p:cBhvr>
                                        <p:cTn id="13" dur="1000" fill="hold"/>
                                        <p:tgtEl>
                                          <p:spTgt spid="12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1">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1000"/>
                                        <p:tgtEl>
                                          <p:spTgt spid="123"/>
                                        </p:tgtEl>
                                      </p:cBhvr>
                                    </p:animEffect>
                                    <p:anim calcmode="lin" valueType="num">
                                      <p:cBhvr>
                                        <p:cTn id="18" dur="1000" fill="hold"/>
                                        <p:tgtEl>
                                          <p:spTgt spid="123"/>
                                        </p:tgtEl>
                                        <p:attrNameLst>
                                          <p:attrName>ppt_x</p:attrName>
                                        </p:attrNameLst>
                                      </p:cBhvr>
                                      <p:tavLst>
                                        <p:tav tm="0">
                                          <p:val>
                                            <p:strVal val="#ppt_x"/>
                                          </p:val>
                                        </p:tav>
                                        <p:tav tm="100000">
                                          <p:val>
                                            <p:strVal val="#ppt_x"/>
                                          </p:val>
                                        </p:tav>
                                      </p:tavLst>
                                    </p:anim>
                                    <p:anim calcmode="lin" valueType="num">
                                      <p:cBhvr>
                                        <p:cTn id="19" dur="1000" fill="hold"/>
                                        <p:tgtEl>
                                          <p:spTgt spid="1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2">
                                            <p:bg/>
                                          </p:spTgt>
                                        </p:tgtEl>
                                        <p:attrNameLst>
                                          <p:attrName>style.visibility</p:attrName>
                                        </p:attrNameLst>
                                      </p:cBhvr>
                                      <p:to>
                                        <p:strVal val="visible"/>
                                      </p:to>
                                    </p:set>
                                    <p:animEffect transition="in" filter="fade">
                                      <p:cBhvr>
                                        <p:cTn id="22" dur="1000"/>
                                        <p:tgtEl>
                                          <p:spTgt spid="122">
                                            <p:bg/>
                                          </p:spTgt>
                                        </p:tgtEl>
                                      </p:cBhvr>
                                    </p:animEffect>
                                    <p:anim calcmode="lin" valueType="num">
                                      <p:cBhvr>
                                        <p:cTn id="23" dur="1000" fill="hold"/>
                                        <p:tgtEl>
                                          <p:spTgt spid="122">
                                            <p:bg/>
                                          </p:spTgt>
                                        </p:tgtEl>
                                        <p:attrNameLst>
                                          <p:attrName>ppt_x</p:attrName>
                                        </p:attrNameLst>
                                      </p:cBhvr>
                                      <p:tavLst>
                                        <p:tav tm="0">
                                          <p:val>
                                            <p:strVal val="#ppt_x"/>
                                          </p:val>
                                        </p:tav>
                                        <p:tav tm="100000">
                                          <p:val>
                                            <p:strVal val="#ppt_x"/>
                                          </p:val>
                                        </p:tav>
                                      </p:tavLst>
                                    </p:anim>
                                    <p:anim calcmode="lin" valueType="num">
                                      <p:cBhvr>
                                        <p:cTn id="24" dur="1000" fill="hold"/>
                                        <p:tgtEl>
                                          <p:spTgt spid="122">
                                            <p:bg/>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2">
                                            <p:txEl>
                                              <p:pRg st="0" end="0"/>
                                            </p:txEl>
                                          </p:spTgt>
                                        </p:tgtEl>
                                        <p:attrNameLst>
                                          <p:attrName>style.visibility</p:attrName>
                                        </p:attrNameLst>
                                      </p:cBhvr>
                                      <p:to>
                                        <p:strVal val="visible"/>
                                      </p:to>
                                    </p:set>
                                    <p:animEffect transition="in" filter="fade">
                                      <p:cBhvr>
                                        <p:cTn id="27" dur="1000"/>
                                        <p:tgtEl>
                                          <p:spTgt spid="122">
                                            <p:txEl>
                                              <p:pRg st="0" end="0"/>
                                            </p:txEl>
                                          </p:spTgt>
                                        </p:tgtEl>
                                      </p:cBhvr>
                                    </p:animEffect>
                                    <p:anim calcmode="lin" valueType="num">
                                      <p:cBhvr>
                                        <p:cTn id="28" dur="1000" fill="hold"/>
                                        <p:tgtEl>
                                          <p:spTgt spid="122">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1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uiExpand="1" build="p" animBg="1"/>
      <p:bldP spid="122"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7650" y="588691"/>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129" name="Google Shape;129;p19"/>
          <p:cNvSpPr txBox="1">
            <a:spLocks noGrp="1"/>
          </p:cNvSpPr>
          <p:nvPr>
            <p:ph type="body" idx="1"/>
          </p:nvPr>
        </p:nvSpPr>
        <p:spPr>
          <a:xfrm>
            <a:off x="713491" y="2813299"/>
            <a:ext cx="7688700" cy="669600"/>
          </a:xfrm>
          <a:prstGeom prst="rect">
            <a:avLst/>
          </a:prstGeom>
          <a:solidFill>
            <a:schemeClr val="lt2"/>
          </a:solidFill>
        </p:spPr>
        <p:txBody>
          <a:bodyPr spcFirstLastPara="1" wrap="square" lIns="91425" tIns="91425" rIns="91425" bIns="91425" anchor="b" anchorCtr="0">
            <a:noAutofit/>
          </a:bodyPr>
          <a:lstStyle/>
          <a:p>
            <a:pPr marL="457200" lvl="0" indent="-336550" algn="just" rtl="0">
              <a:spcBef>
                <a:spcPts val="0"/>
              </a:spcBef>
              <a:spcAft>
                <a:spcPts val="0"/>
              </a:spcAft>
              <a:buClr>
                <a:schemeClr val="dk2"/>
              </a:buClr>
              <a:buSzPts val="1700"/>
              <a:buFont typeface="Raleway SemiBold"/>
              <a:buChar char="●"/>
            </a:pPr>
            <a:r>
              <a:rPr lang="en" sz="1700" dirty="0">
                <a:solidFill>
                  <a:schemeClr val="dk2"/>
                </a:solidFill>
                <a:latin typeface="Raleway SemiBold"/>
                <a:ea typeface="Raleway SemiBold"/>
                <a:cs typeface="Raleway SemiBold"/>
                <a:sym typeface="Raleway SemiBold"/>
              </a:rPr>
              <a:t>To provide the comparative performance among individual deep learning algorithms. </a:t>
            </a:r>
            <a:endParaRPr sz="1700" dirty="0">
              <a:solidFill>
                <a:schemeClr val="dk2"/>
              </a:solidFill>
              <a:latin typeface="Raleway SemiBold"/>
              <a:ea typeface="Raleway SemiBold"/>
              <a:cs typeface="Raleway SemiBold"/>
              <a:sym typeface="Raleway SemiBold"/>
            </a:endParaRPr>
          </a:p>
        </p:txBody>
      </p:sp>
      <p:sp>
        <p:nvSpPr>
          <p:cNvPr id="130" name="Google Shape;130;p19"/>
          <p:cNvSpPr txBox="1">
            <a:spLocks noGrp="1"/>
          </p:cNvSpPr>
          <p:nvPr>
            <p:ph type="body" idx="1"/>
          </p:nvPr>
        </p:nvSpPr>
        <p:spPr>
          <a:xfrm>
            <a:off x="713491" y="2131636"/>
            <a:ext cx="7688700" cy="447969"/>
          </a:xfrm>
          <a:prstGeom prst="rect">
            <a:avLst/>
          </a:prstGeom>
          <a:solidFill>
            <a:srgbClr val="D9EAD3"/>
          </a:solidFill>
        </p:spPr>
        <p:txBody>
          <a:bodyPr spcFirstLastPara="1" wrap="square" lIns="91425" tIns="91425" rIns="91425" bIns="91425" anchor="b" anchorCtr="0">
            <a:noAutofit/>
          </a:bodyPr>
          <a:lstStyle/>
          <a:p>
            <a:pPr marL="457200" lvl="0" indent="-336550" algn="just" rtl="0">
              <a:spcBef>
                <a:spcPts val="0"/>
              </a:spcBef>
              <a:spcAft>
                <a:spcPts val="0"/>
              </a:spcAft>
              <a:buClr>
                <a:schemeClr val="dk2"/>
              </a:buClr>
              <a:buSzPts val="1700"/>
              <a:buFont typeface="Raleway SemiBold"/>
              <a:buChar char="●"/>
            </a:pPr>
            <a:r>
              <a:rPr lang="en" sz="1700" dirty="0" smtClean="0">
                <a:solidFill>
                  <a:schemeClr val="dk2"/>
                </a:solidFill>
                <a:latin typeface="Raleway SemiBold"/>
                <a:ea typeface="Raleway SemiBold"/>
                <a:cs typeface="Raleway SemiBold"/>
                <a:sym typeface="Raleway SemiBold"/>
              </a:rPr>
              <a:t>User acces easily in real –time without wasting any time.</a:t>
            </a:r>
            <a:endParaRPr sz="1700" dirty="0">
              <a:solidFill>
                <a:schemeClr val="dk2"/>
              </a:solidFill>
              <a:latin typeface="Raleway SemiBold"/>
              <a:ea typeface="Raleway SemiBold"/>
              <a:cs typeface="Raleway SemiBold"/>
              <a:sym typeface="Raleway SemiBold"/>
            </a:endParaRPr>
          </a:p>
        </p:txBody>
      </p:sp>
      <p:sp>
        <p:nvSpPr>
          <p:cNvPr id="131" name="Google Shape;131;p19"/>
          <p:cNvSpPr txBox="1">
            <a:spLocks noGrp="1"/>
          </p:cNvSpPr>
          <p:nvPr>
            <p:ph type="body" idx="1"/>
          </p:nvPr>
        </p:nvSpPr>
        <p:spPr>
          <a:xfrm>
            <a:off x="713491" y="3748634"/>
            <a:ext cx="7688700" cy="412239"/>
          </a:xfrm>
          <a:prstGeom prst="rect">
            <a:avLst/>
          </a:prstGeom>
          <a:solidFill>
            <a:srgbClr val="D9EAD3"/>
          </a:solidFill>
        </p:spPr>
        <p:txBody>
          <a:bodyPr spcFirstLastPara="1" wrap="square" lIns="91425" tIns="91425" rIns="91425" bIns="91425" anchor="b" anchorCtr="0">
            <a:noAutofit/>
          </a:bodyPr>
          <a:lstStyle/>
          <a:p>
            <a:pPr lvl="0" indent="-336550" algn="just">
              <a:buClr>
                <a:schemeClr val="dk2"/>
              </a:buClr>
              <a:buSzPts val="1700"/>
              <a:buFont typeface="Raleway SemiBold"/>
              <a:buChar char="●"/>
            </a:pPr>
            <a:r>
              <a:rPr lang="en-US" sz="1700" dirty="0">
                <a:solidFill>
                  <a:schemeClr val="dk2"/>
                </a:solidFill>
                <a:latin typeface="Raleway SemiBold"/>
                <a:ea typeface="Raleway SemiBold"/>
                <a:cs typeface="Raleway SemiBold"/>
                <a:sym typeface="Raleway SemiBold"/>
              </a:rPr>
              <a:t>which algorithm gives better accuracy ?</a:t>
            </a:r>
          </a:p>
        </p:txBody>
      </p:sp>
      <p:cxnSp>
        <p:nvCxnSpPr>
          <p:cNvPr id="133" name="Google Shape;133;p19"/>
          <p:cNvCxnSpPr/>
          <p:nvPr/>
        </p:nvCxnSpPr>
        <p:spPr>
          <a:xfrm flipH="1">
            <a:off x="2191291" y="2700985"/>
            <a:ext cx="6210900" cy="0"/>
          </a:xfrm>
          <a:prstGeom prst="straightConnector1">
            <a:avLst/>
          </a:prstGeom>
          <a:noFill/>
          <a:ln w="28575" cap="flat" cmpd="sng">
            <a:solidFill>
              <a:srgbClr val="F52D2D"/>
            </a:solidFill>
            <a:prstDash val="solid"/>
            <a:round/>
            <a:headEnd type="none" w="med" len="med"/>
            <a:tailEnd type="none" w="med" len="med"/>
          </a:ln>
        </p:spPr>
      </p:cxnSp>
      <p:cxnSp>
        <p:nvCxnSpPr>
          <p:cNvPr id="134" name="Google Shape;134;p19"/>
          <p:cNvCxnSpPr/>
          <p:nvPr/>
        </p:nvCxnSpPr>
        <p:spPr>
          <a:xfrm flipH="1">
            <a:off x="705664" y="3618550"/>
            <a:ext cx="5567545" cy="0"/>
          </a:xfrm>
          <a:prstGeom prst="straightConnector1">
            <a:avLst/>
          </a:prstGeom>
          <a:noFill/>
          <a:ln w="28575" cap="flat" cmpd="sng">
            <a:solidFill>
              <a:srgbClr val="F52D2D"/>
            </a:solidFill>
            <a:prstDash val="solid"/>
            <a:round/>
            <a:headEnd type="none" w="med" len="med"/>
            <a:tailEnd type="none" w="med" len="med"/>
          </a:ln>
        </p:spPr>
      </p:cxnSp>
      <p:cxnSp>
        <p:nvCxnSpPr>
          <p:cNvPr id="135" name="Google Shape;135;p19"/>
          <p:cNvCxnSpPr/>
          <p:nvPr/>
        </p:nvCxnSpPr>
        <p:spPr>
          <a:xfrm flipH="1">
            <a:off x="2191291" y="4229885"/>
            <a:ext cx="6210900" cy="11400"/>
          </a:xfrm>
          <a:prstGeom prst="straightConnector1">
            <a:avLst/>
          </a:prstGeom>
          <a:noFill/>
          <a:ln w="28575" cap="flat" cmpd="sng">
            <a:solidFill>
              <a:srgbClr val="F52D2D"/>
            </a:solidFill>
            <a:prstDash val="solid"/>
            <a:round/>
            <a:headEnd type="none" w="med" len="med"/>
            <a:tailEnd type="none" w="med" len="med"/>
          </a:ln>
        </p:spPr>
      </p:cxnSp>
      <p:sp>
        <p:nvSpPr>
          <p:cNvPr id="9"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03</a:t>
            </a:r>
            <a:endParaRPr lang="en-US" sz="1400" dirty="0"/>
          </a:p>
        </p:txBody>
      </p:sp>
      <p:sp>
        <p:nvSpPr>
          <p:cNvPr id="10" name="Google Shape;129;p19"/>
          <p:cNvSpPr txBox="1">
            <a:spLocks/>
          </p:cNvSpPr>
          <p:nvPr/>
        </p:nvSpPr>
        <p:spPr>
          <a:xfrm>
            <a:off x="705664" y="1421297"/>
            <a:ext cx="7688700" cy="461401"/>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36550" algn="just">
              <a:buClr>
                <a:schemeClr val="dk2"/>
              </a:buClr>
              <a:buSzPts val="1700"/>
              <a:buFont typeface="Raleway SemiBold"/>
              <a:buChar char="●"/>
            </a:pPr>
            <a:r>
              <a:rPr lang="en-US" sz="1700" dirty="0" smtClean="0">
                <a:solidFill>
                  <a:schemeClr val="dk2"/>
                </a:solidFill>
                <a:latin typeface="Raleway SemiBold"/>
                <a:ea typeface="Raleway SemiBold"/>
                <a:cs typeface="Raleway SemiBold"/>
                <a:sym typeface="Raleway SemiBold"/>
              </a:rPr>
              <a:t>Develop a deep learning based model for automated classification. </a:t>
            </a:r>
            <a:endParaRPr lang="en-US" sz="1700" dirty="0">
              <a:solidFill>
                <a:schemeClr val="dk2"/>
              </a:solidFill>
              <a:latin typeface="Raleway SemiBold"/>
              <a:ea typeface="Raleway SemiBold"/>
              <a:cs typeface="Raleway SemiBold"/>
              <a:sym typeface="Raleway SemiBold"/>
            </a:endParaRPr>
          </a:p>
        </p:txBody>
      </p:sp>
      <p:cxnSp>
        <p:nvCxnSpPr>
          <p:cNvPr id="11" name="Google Shape;134;p19"/>
          <p:cNvCxnSpPr/>
          <p:nvPr/>
        </p:nvCxnSpPr>
        <p:spPr>
          <a:xfrm flipH="1">
            <a:off x="697837" y="2018350"/>
            <a:ext cx="5567545" cy="0"/>
          </a:xfrm>
          <a:prstGeom prst="straightConnector1">
            <a:avLst/>
          </a:prstGeom>
          <a:noFill/>
          <a:ln w="28575" cap="flat" cmpd="sng">
            <a:solidFill>
              <a:srgbClr val="F52D2D"/>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9">
                                            <p:bg/>
                                          </p:spTgt>
                                        </p:tgtEl>
                                        <p:attrNameLst>
                                          <p:attrName>style.visibility</p:attrName>
                                        </p:attrNameLst>
                                      </p:cBhvr>
                                      <p:to>
                                        <p:strVal val="visible"/>
                                      </p:to>
                                    </p:set>
                                    <p:animEffect transition="in" filter="fade">
                                      <p:cBhvr>
                                        <p:cTn id="7" dur="1000"/>
                                        <p:tgtEl>
                                          <p:spTgt spid="129">
                                            <p:bg/>
                                          </p:spTgt>
                                        </p:tgtEl>
                                      </p:cBhvr>
                                    </p:animEffect>
                                    <p:anim calcmode="lin" valueType="num">
                                      <p:cBhvr>
                                        <p:cTn id="8" dur="1000" fill="hold"/>
                                        <p:tgtEl>
                                          <p:spTgt spid="129">
                                            <p:bg/>
                                          </p:spTgt>
                                        </p:tgtEl>
                                        <p:attrNameLst>
                                          <p:attrName>ppt_x</p:attrName>
                                        </p:attrNameLst>
                                      </p:cBhvr>
                                      <p:tavLst>
                                        <p:tav tm="0">
                                          <p:val>
                                            <p:strVal val="#ppt_x"/>
                                          </p:val>
                                        </p:tav>
                                        <p:tav tm="100000">
                                          <p:val>
                                            <p:strVal val="#ppt_x"/>
                                          </p:val>
                                        </p:tav>
                                      </p:tavLst>
                                    </p:anim>
                                    <p:anim calcmode="lin" valueType="num">
                                      <p:cBhvr>
                                        <p:cTn id="9" dur="1000" fill="hold"/>
                                        <p:tgtEl>
                                          <p:spTgt spid="129">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9">
                                            <p:txEl>
                                              <p:pRg st="0" end="0"/>
                                            </p:txEl>
                                          </p:spTgt>
                                        </p:tgtEl>
                                        <p:attrNameLst>
                                          <p:attrName>style.visibility</p:attrName>
                                        </p:attrNameLst>
                                      </p:cBhvr>
                                      <p:to>
                                        <p:strVal val="visible"/>
                                      </p:to>
                                    </p:set>
                                    <p:animEffect transition="in" filter="fade">
                                      <p:cBhvr>
                                        <p:cTn id="12" dur="1000"/>
                                        <p:tgtEl>
                                          <p:spTgt spid="129">
                                            <p:txEl>
                                              <p:pRg st="0" end="0"/>
                                            </p:txEl>
                                          </p:spTgt>
                                        </p:tgtEl>
                                      </p:cBhvr>
                                    </p:animEffect>
                                    <p:anim calcmode="lin" valueType="num">
                                      <p:cBhvr>
                                        <p:cTn id="13" dur="1000" fill="hold"/>
                                        <p:tgtEl>
                                          <p:spTgt spid="12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0">
                                            <p:bg/>
                                          </p:spTgt>
                                        </p:tgtEl>
                                        <p:attrNameLst>
                                          <p:attrName>style.visibility</p:attrName>
                                        </p:attrNameLst>
                                      </p:cBhvr>
                                      <p:to>
                                        <p:strVal val="visible"/>
                                      </p:to>
                                    </p:set>
                                    <p:animEffect transition="in" filter="fade">
                                      <p:cBhvr>
                                        <p:cTn id="17" dur="1000"/>
                                        <p:tgtEl>
                                          <p:spTgt spid="130">
                                            <p:bg/>
                                          </p:spTgt>
                                        </p:tgtEl>
                                      </p:cBhvr>
                                    </p:animEffect>
                                    <p:anim calcmode="lin" valueType="num">
                                      <p:cBhvr>
                                        <p:cTn id="18" dur="1000" fill="hold"/>
                                        <p:tgtEl>
                                          <p:spTgt spid="130">
                                            <p:bg/>
                                          </p:spTgt>
                                        </p:tgtEl>
                                        <p:attrNameLst>
                                          <p:attrName>ppt_x</p:attrName>
                                        </p:attrNameLst>
                                      </p:cBhvr>
                                      <p:tavLst>
                                        <p:tav tm="0">
                                          <p:val>
                                            <p:strVal val="#ppt_x"/>
                                          </p:val>
                                        </p:tav>
                                        <p:tav tm="100000">
                                          <p:val>
                                            <p:strVal val="#ppt_x"/>
                                          </p:val>
                                        </p:tav>
                                      </p:tavLst>
                                    </p:anim>
                                    <p:anim calcmode="lin" valueType="num">
                                      <p:cBhvr>
                                        <p:cTn id="19" dur="1000" fill="hold"/>
                                        <p:tgtEl>
                                          <p:spTgt spid="130">
                                            <p:bg/>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0">
                                            <p:txEl>
                                              <p:pRg st="0" end="0"/>
                                            </p:txEl>
                                          </p:spTgt>
                                        </p:tgtEl>
                                        <p:attrNameLst>
                                          <p:attrName>style.visibility</p:attrName>
                                        </p:attrNameLst>
                                      </p:cBhvr>
                                      <p:to>
                                        <p:strVal val="visible"/>
                                      </p:to>
                                    </p:set>
                                    <p:animEffect transition="in" filter="fade">
                                      <p:cBhvr>
                                        <p:cTn id="22" dur="1000"/>
                                        <p:tgtEl>
                                          <p:spTgt spid="130">
                                            <p:txEl>
                                              <p:pRg st="0" end="0"/>
                                            </p:txEl>
                                          </p:spTgt>
                                        </p:tgtEl>
                                      </p:cBhvr>
                                    </p:animEffect>
                                    <p:anim calcmode="lin" valueType="num">
                                      <p:cBhvr>
                                        <p:cTn id="23" dur="1000" fill="hold"/>
                                        <p:tgtEl>
                                          <p:spTgt spid="130">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30">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1">
                                            <p:bg/>
                                          </p:spTgt>
                                        </p:tgtEl>
                                        <p:attrNameLst>
                                          <p:attrName>style.visibility</p:attrName>
                                        </p:attrNameLst>
                                      </p:cBhvr>
                                      <p:to>
                                        <p:strVal val="visible"/>
                                      </p:to>
                                    </p:set>
                                    <p:animEffect transition="in" filter="fade">
                                      <p:cBhvr>
                                        <p:cTn id="27" dur="1000"/>
                                        <p:tgtEl>
                                          <p:spTgt spid="131">
                                            <p:bg/>
                                          </p:spTgt>
                                        </p:tgtEl>
                                      </p:cBhvr>
                                    </p:animEffect>
                                    <p:anim calcmode="lin" valueType="num">
                                      <p:cBhvr>
                                        <p:cTn id="28" dur="1000" fill="hold"/>
                                        <p:tgtEl>
                                          <p:spTgt spid="131">
                                            <p:bg/>
                                          </p:spTgt>
                                        </p:tgtEl>
                                        <p:attrNameLst>
                                          <p:attrName>ppt_x</p:attrName>
                                        </p:attrNameLst>
                                      </p:cBhvr>
                                      <p:tavLst>
                                        <p:tav tm="0">
                                          <p:val>
                                            <p:strVal val="#ppt_x"/>
                                          </p:val>
                                        </p:tav>
                                        <p:tav tm="100000">
                                          <p:val>
                                            <p:strVal val="#ppt_x"/>
                                          </p:val>
                                        </p:tav>
                                      </p:tavLst>
                                    </p:anim>
                                    <p:anim calcmode="lin" valueType="num">
                                      <p:cBhvr>
                                        <p:cTn id="29" dur="1000" fill="hold"/>
                                        <p:tgtEl>
                                          <p:spTgt spid="131">
                                            <p:bg/>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1">
                                            <p:txEl>
                                              <p:pRg st="0" end="0"/>
                                            </p:txEl>
                                          </p:spTgt>
                                        </p:tgtEl>
                                        <p:attrNameLst>
                                          <p:attrName>style.visibility</p:attrName>
                                        </p:attrNameLst>
                                      </p:cBhvr>
                                      <p:to>
                                        <p:strVal val="visible"/>
                                      </p:to>
                                    </p:set>
                                    <p:animEffect transition="in" filter="fade">
                                      <p:cBhvr>
                                        <p:cTn id="32" dur="1000"/>
                                        <p:tgtEl>
                                          <p:spTgt spid="131">
                                            <p:txEl>
                                              <p:pRg st="0" end="0"/>
                                            </p:txEl>
                                          </p:spTgt>
                                        </p:tgtEl>
                                      </p:cBhvr>
                                    </p:animEffect>
                                    <p:anim calcmode="lin" valueType="num">
                                      <p:cBhvr>
                                        <p:cTn id="33" dur="1000" fill="hold"/>
                                        <p:tgtEl>
                                          <p:spTgt spid="131">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131">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fade">
                                      <p:cBhvr>
                                        <p:cTn id="37" dur="1000"/>
                                        <p:tgtEl>
                                          <p:spTgt spid="133"/>
                                        </p:tgtEl>
                                      </p:cBhvr>
                                    </p:animEffect>
                                    <p:anim calcmode="lin" valueType="num">
                                      <p:cBhvr>
                                        <p:cTn id="38" dur="1000" fill="hold"/>
                                        <p:tgtEl>
                                          <p:spTgt spid="133"/>
                                        </p:tgtEl>
                                        <p:attrNameLst>
                                          <p:attrName>ppt_x</p:attrName>
                                        </p:attrNameLst>
                                      </p:cBhvr>
                                      <p:tavLst>
                                        <p:tav tm="0">
                                          <p:val>
                                            <p:strVal val="#ppt_x"/>
                                          </p:val>
                                        </p:tav>
                                        <p:tav tm="100000">
                                          <p:val>
                                            <p:strVal val="#ppt_x"/>
                                          </p:val>
                                        </p:tav>
                                      </p:tavLst>
                                    </p:anim>
                                    <p:anim calcmode="lin" valueType="num">
                                      <p:cBhvr>
                                        <p:cTn id="39" dur="1000" fill="hold"/>
                                        <p:tgtEl>
                                          <p:spTgt spid="13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4"/>
                                        </p:tgtEl>
                                        <p:attrNameLst>
                                          <p:attrName>style.visibility</p:attrName>
                                        </p:attrNameLst>
                                      </p:cBhvr>
                                      <p:to>
                                        <p:strVal val="visible"/>
                                      </p:to>
                                    </p:set>
                                    <p:animEffect transition="in" filter="fade">
                                      <p:cBhvr>
                                        <p:cTn id="42" dur="1000"/>
                                        <p:tgtEl>
                                          <p:spTgt spid="134"/>
                                        </p:tgtEl>
                                      </p:cBhvr>
                                    </p:animEffect>
                                    <p:anim calcmode="lin" valueType="num">
                                      <p:cBhvr>
                                        <p:cTn id="43" dur="1000" fill="hold"/>
                                        <p:tgtEl>
                                          <p:spTgt spid="134"/>
                                        </p:tgtEl>
                                        <p:attrNameLst>
                                          <p:attrName>ppt_x</p:attrName>
                                        </p:attrNameLst>
                                      </p:cBhvr>
                                      <p:tavLst>
                                        <p:tav tm="0">
                                          <p:val>
                                            <p:strVal val="#ppt_x"/>
                                          </p:val>
                                        </p:tav>
                                        <p:tav tm="100000">
                                          <p:val>
                                            <p:strVal val="#ppt_x"/>
                                          </p:val>
                                        </p:tav>
                                      </p:tavLst>
                                    </p:anim>
                                    <p:anim calcmode="lin" valueType="num">
                                      <p:cBhvr>
                                        <p:cTn id="44" dur="1000" fill="hold"/>
                                        <p:tgtEl>
                                          <p:spTgt spid="13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5"/>
                                        </p:tgtEl>
                                        <p:attrNameLst>
                                          <p:attrName>style.visibility</p:attrName>
                                        </p:attrNameLst>
                                      </p:cBhvr>
                                      <p:to>
                                        <p:strVal val="visible"/>
                                      </p:to>
                                    </p:set>
                                    <p:animEffect transition="in" filter="fade">
                                      <p:cBhvr>
                                        <p:cTn id="47" dur="1000"/>
                                        <p:tgtEl>
                                          <p:spTgt spid="135"/>
                                        </p:tgtEl>
                                      </p:cBhvr>
                                    </p:animEffect>
                                    <p:anim calcmode="lin" valueType="num">
                                      <p:cBhvr>
                                        <p:cTn id="48" dur="1000" fill="hold"/>
                                        <p:tgtEl>
                                          <p:spTgt spid="135"/>
                                        </p:tgtEl>
                                        <p:attrNameLst>
                                          <p:attrName>ppt_x</p:attrName>
                                        </p:attrNameLst>
                                      </p:cBhvr>
                                      <p:tavLst>
                                        <p:tav tm="0">
                                          <p:val>
                                            <p:strVal val="#ppt_x"/>
                                          </p:val>
                                        </p:tav>
                                        <p:tav tm="100000">
                                          <p:val>
                                            <p:strVal val="#ppt_x"/>
                                          </p:val>
                                        </p:tav>
                                      </p:tavLst>
                                    </p:anim>
                                    <p:anim calcmode="lin" valueType="num">
                                      <p:cBhvr>
                                        <p:cTn id="49" dur="1000" fill="hold"/>
                                        <p:tgtEl>
                                          <p:spTgt spid="13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
                                            <p:bg/>
                                          </p:spTgt>
                                        </p:tgtEl>
                                        <p:attrNameLst>
                                          <p:attrName>style.visibility</p:attrName>
                                        </p:attrNameLst>
                                      </p:cBhvr>
                                      <p:to>
                                        <p:strVal val="visible"/>
                                      </p:to>
                                    </p:set>
                                    <p:animEffect transition="in" filter="fade">
                                      <p:cBhvr>
                                        <p:cTn id="52" dur="1000"/>
                                        <p:tgtEl>
                                          <p:spTgt spid="10">
                                            <p:bg/>
                                          </p:spTgt>
                                        </p:tgtEl>
                                      </p:cBhvr>
                                    </p:animEffect>
                                    <p:anim calcmode="lin" valueType="num">
                                      <p:cBhvr>
                                        <p:cTn id="53" dur="1000" fill="hold"/>
                                        <p:tgtEl>
                                          <p:spTgt spid="10">
                                            <p:bg/>
                                          </p:spTgt>
                                        </p:tgtEl>
                                        <p:attrNameLst>
                                          <p:attrName>ppt_x</p:attrName>
                                        </p:attrNameLst>
                                      </p:cBhvr>
                                      <p:tavLst>
                                        <p:tav tm="0">
                                          <p:val>
                                            <p:strVal val="#ppt_x"/>
                                          </p:val>
                                        </p:tav>
                                        <p:tav tm="100000">
                                          <p:val>
                                            <p:strVal val="#ppt_x"/>
                                          </p:val>
                                        </p:tav>
                                      </p:tavLst>
                                    </p:anim>
                                    <p:anim calcmode="lin" valueType="num">
                                      <p:cBhvr>
                                        <p:cTn id="54" dur="1000" fill="hold"/>
                                        <p:tgtEl>
                                          <p:spTgt spid="10">
                                            <p:bg/>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1000"/>
                                        <p:tgtEl>
                                          <p:spTgt spid="10">
                                            <p:txEl>
                                              <p:pRg st="0" end="0"/>
                                            </p:txEl>
                                          </p:spTgt>
                                        </p:tgtEl>
                                      </p:cBhvr>
                                    </p:animEffect>
                                    <p:anim calcmode="lin" valueType="num">
                                      <p:cBhvr>
                                        <p:cTn id="5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1000"/>
                                        <p:tgtEl>
                                          <p:spTgt spid="11"/>
                                        </p:tgtEl>
                                      </p:cBhvr>
                                    </p:animEffect>
                                    <p:anim calcmode="lin" valueType="num">
                                      <p:cBhvr>
                                        <p:cTn id="63" dur="1000" fill="hold"/>
                                        <p:tgtEl>
                                          <p:spTgt spid="11"/>
                                        </p:tgtEl>
                                        <p:attrNameLst>
                                          <p:attrName>ppt_x</p:attrName>
                                        </p:attrNameLst>
                                      </p:cBhvr>
                                      <p:tavLst>
                                        <p:tav tm="0">
                                          <p:val>
                                            <p:strVal val="#ppt_x"/>
                                          </p:val>
                                        </p:tav>
                                        <p:tav tm="100000">
                                          <p:val>
                                            <p:strVal val="#ppt_x"/>
                                          </p:val>
                                        </p:tav>
                                      </p:tavLst>
                                    </p:anim>
                                    <p:anim calcmode="lin" valueType="num">
                                      <p:cBhvr>
                                        <p:cTn id="6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animBg="1"/>
      <p:bldP spid="130" grpId="0" uiExpand="1" build="p" animBg="1"/>
      <p:bldP spid="131" grpId="0" uiExpand="1" build="p" animBg="1"/>
      <p:bldP spid="10"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7650" y="588691"/>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graphicFrame>
        <p:nvGraphicFramePr>
          <p:cNvPr id="142" name="Google Shape;142;p20"/>
          <p:cNvGraphicFramePr/>
          <p:nvPr>
            <p:extLst>
              <p:ext uri="{D42A27DB-BD31-4B8C-83A1-F6EECF244321}">
                <p14:modId xmlns:p14="http://schemas.microsoft.com/office/powerpoint/2010/main" val="1710565586"/>
              </p:ext>
            </p:extLst>
          </p:nvPr>
        </p:nvGraphicFramePr>
        <p:xfrm>
          <a:off x="745432" y="1328572"/>
          <a:ext cx="7682951" cy="3214885"/>
        </p:xfrm>
        <a:graphic>
          <a:graphicData uri="http://schemas.openxmlformats.org/drawingml/2006/table">
            <a:tbl>
              <a:tblPr>
                <a:noFill/>
                <a:tableStyleId>{2DEAAAEA-C3E2-46F1-B94B-2317C174CFF3}</a:tableStyleId>
              </a:tblPr>
              <a:tblGrid>
                <a:gridCol w="1976365"/>
                <a:gridCol w="1910922"/>
                <a:gridCol w="1531354"/>
                <a:gridCol w="2264310"/>
              </a:tblGrid>
              <a:tr h="294766">
                <a:tc>
                  <a:txBody>
                    <a:bodyPr/>
                    <a:lstStyle/>
                    <a:p>
                      <a:pPr fontAlgn="b"/>
                      <a:r>
                        <a:rPr lang="en-US" sz="1100" b="1" dirty="0">
                          <a:effectLst/>
                        </a:rPr>
                        <a:t>Authors</a:t>
                      </a:r>
                    </a:p>
                  </a:txBody>
                  <a:tcPr anchor="b">
                    <a:solidFill>
                      <a:srgbClr val="D9EAD3"/>
                    </a:solidFill>
                  </a:tcPr>
                </a:tc>
                <a:tc>
                  <a:txBody>
                    <a:bodyPr/>
                    <a:lstStyle/>
                    <a:p>
                      <a:pPr fontAlgn="b"/>
                      <a:r>
                        <a:rPr lang="en-US" sz="1100" b="1">
                          <a:effectLst/>
                        </a:rPr>
                        <a:t>Model used</a:t>
                      </a:r>
                    </a:p>
                  </a:txBody>
                  <a:tcPr anchor="b">
                    <a:solidFill>
                      <a:srgbClr val="D9EAD3"/>
                    </a:solidFill>
                  </a:tcPr>
                </a:tc>
                <a:tc>
                  <a:txBody>
                    <a:bodyPr/>
                    <a:lstStyle/>
                    <a:p>
                      <a:pPr fontAlgn="b"/>
                      <a:r>
                        <a:rPr lang="en-US" sz="1100" b="1" dirty="0">
                          <a:effectLst/>
                        </a:rPr>
                        <a:t>Accuracy</a:t>
                      </a:r>
                    </a:p>
                  </a:txBody>
                  <a:tcPr anchor="b">
                    <a:solidFill>
                      <a:srgbClr val="D9EAD3"/>
                    </a:solidFill>
                  </a:tcPr>
                </a:tc>
                <a:tc>
                  <a:txBody>
                    <a:bodyPr/>
                    <a:lstStyle/>
                    <a:p>
                      <a:pPr fontAlgn="b"/>
                      <a:r>
                        <a:rPr lang="en-US" sz="1100" b="1">
                          <a:effectLst/>
                        </a:rPr>
                        <a:t>Limitations</a:t>
                      </a:r>
                    </a:p>
                  </a:txBody>
                  <a:tcPr anchor="b">
                    <a:solidFill>
                      <a:srgbClr val="D9EAD3"/>
                    </a:solidFill>
                  </a:tcPr>
                </a:tc>
              </a:tr>
              <a:tr h="793639">
                <a:tc>
                  <a:txBody>
                    <a:bodyPr/>
                    <a:lstStyle/>
                    <a:p>
                      <a:pPr fontAlgn="base"/>
                      <a:r>
                        <a:rPr lang="en-US" sz="1400" b="0" i="0" u="none" strike="noStrike" cap="none" dirty="0" smtClean="0">
                          <a:solidFill>
                            <a:srgbClr val="000000"/>
                          </a:solidFill>
                          <a:effectLst/>
                          <a:latin typeface="Arial"/>
                          <a:ea typeface="Arial"/>
                          <a:cs typeface="Arial"/>
                          <a:sym typeface="Arial"/>
                        </a:rPr>
                        <a:t>G. Kaur and K. Bajaj (2016)</a:t>
                      </a:r>
                      <a:endParaRPr lang="da-DK" sz="1100" dirty="0">
                        <a:effectLst/>
                      </a:endParaRPr>
                    </a:p>
                  </a:txBody>
                  <a:tcPr anchor="ctr">
                    <a:solidFill>
                      <a:schemeClr val="lt2"/>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Multi-Layer Perceptron (MLP)</a:t>
                      </a:r>
                      <a:endParaRPr lang="en-US" sz="1100" dirty="0">
                        <a:effectLst/>
                      </a:endParaRPr>
                    </a:p>
                  </a:txBody>
                  <a:tcPr anchor="ctr">
                    <a:solidFill>
                      <a:schemeClr val="lt2"/>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84.5%</a:t>
                      </a:r>
                      <a:endParaRPr lang="en-US" sz="1100" dirty="0">
                        <a:effectLst/>
                      </a:endParaRPr>
                    </a:p>
                  </a:txBody>
                  <a:tcPr anchor="ctr">
                    <a:solidFill>
                      <a:schemeClr val="lt2"/>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Limited dataset size, only one model tested</a:t>
                      </a:r>
                      <a:endParaRPr lang="en-US" sz="1100" dirty="0">
                        <a:effectLst/>
                      </a:endParaRPr>
                    </a:p>
                  </a:txBody>
                  <a:tcPr anchor="ctr">
                    <a:solidFill>
                      <a:schemeClr val="lt2"/>
                    </a:solidFill>
                  </a:tcPr>
                </a:tc>
              </a:tr>
              <a:tr h="1017818">
                <a:tc>
                  <a:txBody>
                    <a:bodyPr/>
                    <a:lstStyle/>
                    <a:p>
                      <a:pPr fontAlgn="base"/>
                      <a:r>
                        <a:rPr lang="en-US" sz="1400" b="0" i="0" u="none" strike="noStrike" cap="none" dirty="0" smtClean="0">
                          <a:solidFill>
                            <a:srgbClr val="000000"/>
                          </a:solidFill>
                          <a:effectLst/>
                          <a:latin typeface="Arial"/>
                          <a:ea typeface="Arial"/>
                          <a:cs typeface="Arial"/>
                          <a:sym typeface="Arial"/>
                        </a:rPr>
                        <a:t>A. K. and S. </a:t>
                      </a:r>
                      <a:r>
                        <a:rPr lang="en-US" sz="1400" b="0" i="0" u="none" strike="noStrike" cap="none" dirty="0" err="1" smtClean="0">
                          <a:solidFill>
                            <a:srgbClr val="000000"/>
                          </a:solidFill>
                          <a:effectLst/>
                          <a:latin typeface="Arial"/>
                          <a:ea typeface="Arial"/>
                          <a:cs typeface="Arial"/>
                          <a:sym typeface="Arial"/>
                        </a:rPr>
                        <a:t>Shrawne</a:t>
                      </a:r>
                      <a:r>
                        <a:rPr lang="en-US" sz="1400" b="0" i="0" u="none" strike="noStrike" cap="none" dirty="0" smtClean="0">
                          <a:solidFill>
                            <a:srgbClr val="000000"/>
                          </a:solidFill>
                          <a:effectLst/>
                          <a:latin typeface="Arial"/>
                          <a:ea typeface="Arial"/>
                          <a:cs typeface="Arial"/>
                          <a:sym typeface="Arial"/>
                        </a:rPr>
                        <a:t> (2019)</a:t>
                      </a:r>
                      <a:endParaRPr lang="en-US" sz="1100" dirty="0">
                        <a:effectLst/>
                      </a:endParaRPr>
                    </a:p>
                  </a:txBody>
                  <a:tcPr anchor="ctr">
                    <a:solidFill>
                      <a:schemeClr val="lt2"/>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LSTM, Bi-LSTM, Bi-GRU (combined with CNN)</a:t>
                      </a:r>
                      <a:endParaRPr lang="en-US" sz="1100" dirty="0">
                        <a:effectLst/>
                      </a:endParaRPr>
                    </a:p>
                  </a:txBody>
                  <a:tcPr anchor="ctr">
                    <a:solidFill>
                      <a:schemeClr val="lt2"/>
                    </a:solidFill>
                  </a:tcPr>
                </a:tc>
                <a:tc>
                  <a:txBody>
                    <a:bodyPr/>
                    <a:lstStyle/>
                    <a:p>
                      <a:pPr fontAlgn="base"/>
                      <a:r>
                        <a:rPr lang="fr-FR" sz="1400" b="0" i="0" u="none" strike="noStrike" cap="none" dirty="0" smtClean="0">
                          <a:solidFill>
                            <a:srgbClr val="000000"/>
                          </a:solidFill>
                          <a:effectLst/>
                          <a:latin typeface="Arial"/>
                          <a:ea typeface="Arial"/>
                          <a:cs typeface="Arial"/>
                          <a:sym typeface="Arial"/>
                        </a:rPr>
                        <a:t>85.50% (classification), 86.25% (sentiment </a:t>
                      </a:r>
                      <a:r>
                        <a:rPr lang="fr-FR" sz="1400" b="0" i="0" u="none" strike="noStrike" cap="none" dirty="0" err="1" smtClean="0">
                          <a:solidFill>
                            <a:srgbClr val="000000"/>
                          </a:solidFill>
                          <a:effectLst/>
                          <a:latin typeface="Arial"/>
                          <a:ea typeface="Arial"/>
                          <a:cs typeface="Arial"/>
                          <a:sym typeface="Arial"/>
                        </a:rPr>
                        <a:t>analysis</a:t>
                      </a:r>
                      <a:r>
                        <a:rPr lang="fr-FR" sz="1400" b="0" i="0" u="none" strike="noStrike" cap="none" dirty="0" smtClean="0">
                          <a:solidFill>
                            <a:srgbClr val="000000"/>
                          </a:solidFill>
                          <a:effectLst/>
                          <a:latin typeface="Arial"/>
                          <a:ea typeface="Arial"/>
                          <a:cs typeface="Arial"/>
                          <a:sym typeface="Arial"/>
                        </a:rPr>
                        <a:t>)</a:t>
                      </a:r>
                      <a:endParaRPr lang="en-US" sz="1100" dirty="0">
                        <a:effectLst/>
                      </a:endParaRPr>
                    </a:p>
                  </a:txBody>
                  <a:tcPr anchor="ctr">
                    <a:solidFill>
                      <a:schemeClr val="lt2"/>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Limited dataset size, only one language tested</a:t>
                      </a:r>
                      <a:endParaRPr lang="en-US" sz="1100" dirty="0">
                        <a:effectLst/>
                      </a:endParaRPr>
                    </a:p>
                  </a:txBody>
                  <a:tcPr anchor="ctr">
                    <a:solidFill>
                      <a:schemeClr val="lt2"/>
                    </a:solidFill>
                  </a:tcPr>
                </a:tc>
              </a:tr>
              <a:tr h="968240">
                <a:tc>
                  <a:txBody>
                    <a:bodyPr/>
                    <a:lstStyle/>
                    <a:p>
                      <a:pPr fontAlgn="base"/>
                      <a:r>
                        <a:rPr lang="en-US" sz="1400" b="0" i="0" u="none" strike="noStrike" cap="none" dirty="0" smtClean="0">
                          <a:solidFill>
                            <a:srgbClr val="000000"/>
                          </a:solidFill>
                          <a:effectLst/>
                          <a:latin typeface="Arial"/>
                          <a:ea typeface="Arial"/>
                          <a:cs typeface="Arial"/>
                          <a:sym typeface="Arial"/>
                        </a:rPr>
                        <a:t>S. S. </a:t>
                      </a:r>
                      <a:r>
                        <a:rPr lang="en-US" sz="1400" b="0" i="0" u="none" strike="noStrike" cap="none" dirty="0" err="1" smtClean="0">
                          <a:solidFill>
                            <a:srgbClr val="000000"/>
                          </a:solidFill>
                          <a:effectLst/>
                          <a:latin typeface="Arial"/>
                          <a:ea typeface="Arial"/>
                          <a:cs typeface="Arial"/>
                          <a:sym typeface="Arial"/>
                        </a:rPr>
                        <a:t>Sharmin</a:t>
                      </a:r>
                      <a:r>
                        <a:rPr lang="en-US" sz="1400" b="0" i="0" u="none" strike="noStrike" cap="none" dirty="0" smtClean="0">
                          <a:solidFill>
                            <a:srgbClr val="000000"/>
                          </a:solidFill>
                          <a:effectLst/>
                          <a:latin typeface="Arial"/>
                          <a:ea typeface="Arial"/>
                          <a:cs typeface="Arial"/>
                          <a:sym typeface="Arial"/>
                        </a:rPr>
                        <a:t> et al. (2020)</a:t>
                      </a:r>
                      <a:endParaRPr lang="en-US" sz="1100" dirty="0">
                        <a:effectLst/>
                      </a:endParaRPr>
                    </a:p>
                  </a:txBody>
                  <a:tcPr anchor="ctr">
                    <a:solidFill>
                      <a:schemeClr val="lt2"/>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LSTM, Bi-LSTM, Bi-GRU</a:t>
                      </a:r>
                      <a:endParaRPr lang="en-US" sz="1100" dirty="0">
                        <a:effectLst/>
                      </a:endParaRPr>
                    </a:p>
                  </a:txBody>
                  <a:tcPr anchor="ctr">
                    <a:solidFill>
                      <a:schemeClr val="lt2"/>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87.67%</a:t>
                      </a:r>
                      <a:endParaRPr lang="en-US" sz="1100" dirty="0">
                        <a:effectLst/>
                      </a:endParaRPr>
                    </a:p>
                  </a:txBody>
                  <a:tcPr anchor="ctr">
                    <a:solidFill>
                      <a:schemeClr val="lt2"/>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Limited dataset size, only one language tested</a:t>
                      </a:r>
                      <a:endParaRPr lang="en-US" sz="1100" dirty="0">
                        <a:effectLst/>
                      </a:endParaRPr>
                    </a:p>
                  </a:txBody>
                  <a:tcPr anchor="ctr">
                    <a:solidFill>
                      <a:schemeClr val="lt2"/>
                    </a:solidFill>
                  </a:tcPr>
                </a:tc>
              </a:tr>
            </a:tbl>
          </a:graphicData>
        </a:graphic>
      </p:graphicFrame>
      <p:sp>
        <p:nvSpPr>
          <p:cNvPr id="4"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04</a:t>
            </a:r>
            <a:endParaRPr lang="en-US" sz="1400" dirty="0"/>
          </a:p>
        </p:txBody>
      </p:sp>
    </p:spTree>
    <p:extLst>
      <p:ext uri="{BB962C8B-B14F-4D97-AF65-F5344CB8AC3E}">
        <p14:creationId xmlns:p14="http://schemas.microsoft.com/office/powerpoint/2010/main" val="2054722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7650" y="588691"/>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graphicFrame>
        <p:nvGraphicFramePr>
          <p:cNvPr id="142" name="Google Shape;142;p20"/>
          <p:cNvGraphicFramePr/>
          <p:nvPr>
            <p:extLst>
              <p:ext uri="{D42A27DB-BD31-4B8C-83A1-F6EECF244321}">
                <p14:modId xmlns:p14="http://schemas.microsoft.com/office/powerpoint/2010/main" val="4152469356"/>
              </p:ext>
            </p:extLst>
          </p:nvPr>
        </p:nvGraphicFramePr>
        <p:xfrm>
          <a:off x="745430" y="1408085"/>
          <a:ext cx="7643194" cy="2215713"/>
        </p:xfrm>
        <a:graphic>
          <a:graphicData uri="http://schemas.openxmlformats.org/drawingml/2006/table">
            <a:tbl>
              <a:tblPr>
                <a:noFill/>
                <a:tableStyleId>{2DEAAAEA-C3E2-46F1-B94B-2317C174CFF3}</a:tableStyleId>
              </a:tblPr>
              <a:tblGrid>
                <a:gridCol w="1966138"/>
                <a:gridCol w="1901032"/>
                <a:gridCol w="1523431"/>
                <a:gridCol w="2252593"/>
              </a:tblGrid>
              <a:tr h="344171">
                <a:tc>
                  <a:txBody>
                    <a:bodyPr/>
                    <a:lstStyle/>
                    <a:p>
                      <a:pPr fontAlgn="b"/>
                      <a:r>
                        <a:rPr lang="en-US" sz="1400" b="1" dirty="0">
                          <a:effectLst/>
                        </a:rPr>
                        <a:t>Authors</a:t>
                      </a:r>
                    </a:p>
                  </a:txBody>
                  <a:tcPr anchor="b">
                    <a:solidFill>
                      <a:srgbClr val="D9EAD3"/>
                    </a:solidFill>
                  </a:tcPr>
                </a:tc>
                <a:tc>
                  <a:txBody>
                    <a:bodyPr/>
                    <a:lstStyle/>
                    <a:p>
                      <a:pPr fontAlgn="b"/>
                      <a:r>
                        <a:rPr lang="en-US" sz="1400" b="1">
                          <a:effectLst/>
                        </a:rPr>
                        <a:t>Model used</a:t>
                      </a:r>
                    </a:p>
                  </a:txBody>
                  <a:tcPr anchor="b">
                    <a:solidFill>
                      <a:srgbClr val="D9EAD3"/>
                    </a:solidFill>
                  </a:tcPr>
                </a:tc>
                <a:tc>
                  <a:txBody>
                    <a:bodyPr/>
                    <a:lstStyle/>
                    <a:p>
                      <a:pPr fontAlgn="b"/>
                      <a:r>
                        <a:rPr lang="en-US" sz="1400" b="1" dirty="0">
                          <a:effectLst/>
                        </a:rPr>
                        <a:t>Accuracy</a:t>
                      </a:r>
                    </a:p>
                  </a:txBody>
                  <a:tcPr anchor="b">
                    <a:solidFill>
                      <a:srgbClr val="D9EAD3"/>
                    </a:solidFill>
                  </a:tcPr>
                </a:tc>
                <a:tc>
                  <a:txBody>
                    <a:bodyPr/>
                    <a:lstStyle/>
                    <a:p>
                      <a:pPr fontAlgn="b"/>
                      <a:r>
                        <a:rPr lang="en-US" sz="1400" b="1">
                          <a:effectLst/>
                        </a:rPr>
                        <a:t>Limitations</a:t>
                      </a:r>
                    </a:p>
                  </a:txBody>
                  <a:tcPr anchor="b">
                    <a:solidFill>
                      <a:srgbClr val="D9EAD3"/>
                    </a:solidFill>
                  </a:tcPr>
                </a:tc>
              </a:tr>
              <a:tr h="926662">
                <a:tc>
                  <a:txBody>
                    <a:bodyPr/>
                    <a:lstStyle/>
                    <a:p>
                      <a:pPr fontAlgn="base"/>
                      <a:r>
                        <a:rPr lang="en-US" sz="1400" b="0" i="0" u="none" strike="noStrike" cap="none" dirty="0" smtClean="0">
                          <a:solidFill>
                            <a:srgbClr val="000000"/>
                          </a:solidFill>
                          <a:effectLst/>
                          <a:latin typeface="Arial"/>
                          <a:ea typeface="Arial"/>
                          <a:cs typeface="Arial"/>
                          <a:sym typeface="Arial"/>
                        </a:rPr>
                        <a:t>A. Hossain, N. Chaudhary, Z. Hasan </a:t>
                      </a:r>
                      <a:r>
                        <a:rPr lang="en-US" sz="1400" b="0" i="0" u="none" strike="noStrike" cap="none" dirty="0" err="1" smtClean="0">
                          <a:solidFill>
                            <a:srgbClr val="000000"/>
                          </a:solidFill>
                          <a:effectLst/>
                          <a:latin typeface="Arial"/>
                          <a:ea typeface="Arial"/>
                          <a:cs typeface="Arial"/>
                          <a:sym typeface="Arial"/>
                        </a:rPr>
                        <a:t>Rifad</a:t>
                      </a:r>
                      <a:r>
                        <a:rPr lang="en-US" sz="1400" b="0" i="0" u="none" strike="noStrike" cap="none" dirty="0" smtClean="0">
                          <a:solidFill>
                            <a:srgbClr val="000000"/>
                          </a:solidFill>
                          <a:effectLst/>
                          <a:latin typeface="Arial"/>
                          <a:ea typeface="Arial"/>
                          <a:cs typeface="Arial"/>
                          <a:sym typeface="Arial"/>
                        </a:rPr>
                        <a:t>, and B. M. M. Hossain</a:t>
                      </a:r>
                      <a:endParaRPr lang="da-DK" sz="1400" dirty="0">
                        <a:effectLst/>
                      </a:endParaRPr>
                    </a:p>
                  </a:txBody>
                  <a:tcPr anchor="ctr">
                    <a:solidFill>
                      <a:srgbClr val="D9EAD3"/>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SVM</a:t>
                      </a:r>
                      <a:endParaRPr lang="en-US" sz="1400" dirty="0">
                        <a:effectLst/>
                      </a:endParaRPr>
                    </a:p>
                  </a:txBody>
                  <a:tcPr anchor="ctr">
                    <a:solidFill>
                      <a:srgbClr val="D9EAD3"/>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87.2%</a:t>
                      </a:r>
                      <a:endParaRPr lang="en-US" sz="1400" dirty="0">
                        <a:effectLst/>
                      </a:endParaRPr>
                    </a:p>
                  </a:txBody>
                  <a:tcPr anchor="ctr">
                    <a:solidFill>
                      <a:srgbClr val="D9EAD3"/>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Limited dataset size and lack of variety in the dataset.</a:t>
                      </a:r>
                      <a:endParaRPr lang="en-US" sz="1400" dirty="0">
                        <a:effectLst/>
                      </a:endParaRPr>
                    </a:p>
                  </a:txBody>
                  <a:tcPr anchor="ctr">
                    <a:solidFill>
                      <a:srgbClr val="D9EAD3"/>
                    </a:solidFill>
                  </a:tcPr>
                </a:tc>
              </a:tr>
              <a:tr h="926662">
                <a:tc>
                  <a:txBody>
                    <a:bodyPr/>
                    <a:lstStyle/>
                    <a:p>
                      <a:pPr fontAlgn="base"/>
                      <a:r>
                        <a:rPr lang="en-US" sz="1400" b="0" i="0" u="none" strike="noStrike" cap="none" dirty="0" smtClean="0">
                          <a:solidFill>
                            <a:srgbClr val="000000"/>
                          </a:solidFill>
                          <a:effectLst/>
                          <a:latin typeface="Arial"/>
                          <a:ea typeface="Arial"/>
                          <a:cs typeface="Arial"/>
                          <a:sym typeface="Arial"/>
                        </a:rPr>
                        <a:t>A. Hossain et al. (2021)</a:t>
                      </a:r>
                      <a:endParaRPr lang="en-US" sz="1400" dirty="0">
                        <a:effectLst/>
                      </a:endParaRPr>
                    </a:p>
                  </a:txBody>
                  <a:tcPr anchor="ctr">
                    <a:solidFill>
                      <a:srgbClr val="D9EAD3"/>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Convolutional Neural Network (CNN)</a:t>
                      </a:r>
                      <a:endParaRPr lang="en-US" sz="1400" dirty="0">
                        <a:effectLst/>
                      </a:endParaRPr>
                    </a:p>
                  </a:txBody>
                  <a:tcPr anchor="ctr">
                    <a:solidFill>
                      <a:srgbClr val="D9EAD3"/>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85.60%</a:t>
                      </a:r>
                      <a:endParaRPr lang="en-US" sz="1400" dirty="0">
                        <a:effectLst/>
                      </a:endParaRPr>
                    </a:p>
                  </a:txBody>
                  <a:tcPr anchor="ctr">
                    <a:solidFill>
                      <a:srgbClr val="D9EAD3"/>
                    </a:solidFill>
                  </a:tcPr>
                </a:tc>
                <a:tc>
                  <a:txBody>
                    <a:bodyPr/>
                    <a:lstStyle/>
                    <a:p>
                      <a:pPr fontAlgn="base"/>
                      <a:r>
                        <a:rPr lang="en-US" sz="1400" b="0" i="0" u="none" strike="noStrike" cap="none" dirty="0" smtClean="0">
                          <a:solidFill>
                            <a:srgbClr val="000000"/>
                          </a:solidFill>
                          <a:effectLst/>
                          <a:latin typeface="Arial"/>
                          <a:ea typeface="Arial"/>
                          <a:cs typeface="Arial"/>
                          <a:sym typeface="Arial"/>
                        </a:rPr>
                        <a:t>Limited dataset size, only one model tested</a:t>
                      </a:r>
                      <a:endParaRPr lang="en-US" sz="1400" dirty="0">
                        <a:effectLst/>
                      </a:endParaRPr>
                    </a:p>
                  </a:txBody>
                  <a:tcPr anchor="ctr">
                    <a:solidFill>
                      <a:srgbClr val="D9EAD3"/>
                    </a:solidFill>
                  </a:tcPr>
                </a:tc>
              </a:tr>
            </a:tbl>
          </a:graphicData>
        </a:graphic>
      </p:graphicFrame>
      <p:sp>
        <p:nvSpPr>
          <p:cNvPr id="4"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05</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727650" y="588709"/>
            <a:ext cx="7688700" cy="535200"/>
          </a:xfrm>
          <a:prstGeom prst="rect">
            <a:avLst/>
          </a:prstGeom>
          <a:solidFill>
            <a:schemeClr val="lt2"/>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171" name="Google Shape;171;p24"/>
          <p:cNvSpPr txBox="1">
            <a:spLocks noGrp="1"/>
          </p:cNvSpPr>
          <p:nvPr>
            <p:ph type="body" idx="1"/>
          </p:nvPr>
        </p:nvSpPr>
        <p:spPr>
          <a:xfrm>
            <a:off x="3016320" y="1326482"/>
            <a:ext cx="3148505" cy="458183"/>
          </a:xfrm>
          <a:prstGeom prst="rect">
            <a:avLst/>
          </a:prstGeom>
          <a:solidFill>
            <a:srgbClr val="D9EAD3"/>
          </a:solidFill>
        </p:spPr>
        <p:txBody>
          <a:bodyPr spcFirstLastPara="1" wrap="square" lIns="91425" tIns="91425" rIns="91425" bIns="91425" anchor="t" anchorCtr="0">
            <a:noAutofit/>
          </a:bodyPr>
          <a:lstStyle/>
          <a:p>
            <a:pPr marL="0" lvl="0" indent="0" algn="ctr" rtl="0">
              <a:spcBef>
                <a:spcPts val="0"/>
              </a:spcBef>
              <a:spcAft>
                <a:spcPts val="1200"/>
              </a:spcAft>
              <a:buNone/>
            </a:pPr>
            <a:r>
              <a:rPr lang="en" sz="1600" dirty="0" smtClean="0">
                <a:solidFill>
                  <a:schemeClr val="dk2"/>
                </a:solidFill>
                <a:latin typeface="Raleway ExtraBold"/>
                <a:ea typeface="Raleway ExtraBold"/>
                <a:cs typeface="Raleway ExtraBold"/>
                <a:sym typeface="Raleway ExtraBold"/>
              </a:rPr>
              <a:t>Data  Collection</a:t>
            </a:r>
          </a:p>
        </p:txBody>
      </p:sp>
      <p:sp>
        <p:nvSpPr>
          <p:cNvPr id="13" name="Google Shape;171;p24"/>
          <p:cNvSpPr txBox="1">
            <a:spLocks/>
          </p:cNvSpPr>
          <p:nvPr/>
        </p:nvSpPr>
        <p:spPr>
          <a:xfrm>
            <a:off x="3006488" y="2051093"/>
            <a:ext cx="3148505" cy="458183"/>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600" dirty="0" smtClean="0">
                <a:solidFill>
                  <a:schemeClr val="dk2"/>
                </a:solidFill>
                <a:latin typeface="Raleway ExtraBold"/>
                <a:ea typeface="Raleway ExtraBold"/>
                <a:cs typeface="Raleway ExtraBold"/>
                <a:sym typeface="Raleway ExtraBold"/>
              </a:rPr>
              <a:t>Data  Preprocessiong</a:t>
            </a:r>
          </a:p>
        </p:txBody>
      </p:sp>
      <p:sp>
        <p:nvSpPr>
          <p:cNvPr id="15" name="Google Shape;171;p24"/>
          <p:cNvSpPr txBox="1">
            <a:spLocks/>
          </p:cNvSpPr>
          <p:nvPr/>
        </p:nvSpPr>
        <p:spPr>
          <a:xfrm>
            <a:off x="3006486" y="2760697"/>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US" sz="1600" dirty="0" smtClean="0">
                <a:solidFill>
                  <a:schemeClr val="dk2"/>
                </a:solidFill>
                <a:latin typeface="Raleway ExtraBold"/>
                <a:ea typeface="Raleway ExtraBold"/>
                <a:cs typeface="Raleway ExtraBold"/>
                <a:sym typeface="Raleway ExtraBold"/>
              </a:rPr>
              <a:t>Stop Word Removal</a:t>
            </a:r>
            <a:endParaRPr lang="en" sz="1600" dirty="0" smtClean="0">
              <a:solidFill>
                <a:schemeClr val="dk2"/>
              </a:solidFill>
              <a:latin typeface="Raleway ExtraBold"/>
              <a:ea typeface="Raleway ExtraBold"/>
              <a:cs typeface="Raleway ExtraBold"/>
              <a:sym typeface="Raleway ExtraBold"/>
            </a:endParaRPr>
          </a:p>
        </p:txBody>
      </p:sp>
      <p:sp>
        <p:nvSpPr>
          <p:cNvPr id="17" name="Google Shape;171;p24"/>
          <p:cNvSpPr txBox="1">
            <a:spLocks/>
          </p:cNvSpPr>
          <p:nvPr/>
        </p:nvSpPr>
        <p:spPr>
          <a:xfrm>
            <a:off x="3006485" y="3488282"/>
            <a:ext cx="3148505" cy="458183"/>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US" sz="1600" dirty="0" smtClean="0">
                <a:solidFill>
                  <a:schemeClr val="dk2"/>
                </a:solidFill>
                <a:latin typeface="Raleway ExtraBold"/>
                <a:ea typeface="Raleway ExtraBold"/>
                <a:cs typeface="Raleway ExtraBold"/>
                <a:sym typeface="Raleway ExtraBold"/>
              </a:rPr>
              <a:t>Word Stemming</a:t>
            </a:r>
            <a:endParaRPr lang="en" sz="1600" dirty="0" smtClean="0">
              <a:solidFill>
                <a:schemeClr val="dk2"/>
              </a:solidFill>
              <a:latin typeface="Raleway ExtraBold"/>
              <a:ea typeface="Raleway ExtraBold"/>
              <a:cs typeface="Raleway ExtraBold"/>
              <a:sym typeface="Raleway ExtraBold"/>
            </a:endParaRPr>
          </a:p>
        </p:txBody>
      </p:sp>
      <p:sp>
        <p:nvSpPr>
          <p:cNvPr id="18" name="Google Shape;171;p24"/>
          <p:cNvSpPr txBox="1">
            <a:spLocks/>
          </p:cNvSpPr>
          <p:nvPr/>
        </p:nvSpPr>
        <p:spPr>
          <a:xfrm>
            <a:off x="3006488" y="4225699"/>
            <a:ext cx="3148505" cy="4581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US" sz="1600" dirty="0" smtClean="0">
                <a:solidFill>
                  <a:schemeClr val="dk2"/>
                </a:solidFill>
                <a:latin typeface="Raleway ExtraBold"/>
                <a:ea typeface="Raleway ExtraBold"/>
                <a:cs typeface="Raleway ExtraBold"/>
                <a:sym typeface="Raleway ExtraBold"/>
              </a:rPr>
              <a:t>One-Hot</a:t>
            </a:r>
            <a:endParaRPr lang="en" sz="1600" dirty="0" smtClean="0">
              <a:solidFill>
                <a:schemeClr val="dk2"/>
              </a:solidFill>
              <a:latin typeface="Raleway ExtraBold"/>
              <a:ea typeface="Raleway ExtraBold"/>
              <a:cs typeface="Raleway ExtraBold"/>
              <a:sym typeface="Raleway ExtraBold"/>
            </a:endParaRPr>
          </a:p>
        </p:txBody>
      </p:sp>
      <p:cxnSp>
        <p:nvCxnSpPr>
          <p:cNvPr id="27" name="Google Shape;123;p18"/>
          <p:cNvCxnSpPr/>
          <p:nvPr/>
        </p:nvCxnSpPr>
        <p:spPr>
          <a:xfrm flipH="1">
            <a:off x="3006486" y="1909087"/>
            <a:ext cx="1939140" cy="0"/>
          </a:xfrm>
          <a:prstGeom prst="straightConnector1">
            <a:avLst/>
          </a:prstGeom>
          <a:noFill/>
          <a:ln w="28575" cap="flat" cmpd="sng">
            <a:solidFill>
              <a:srgbClr val="F52D2D"/>
            </a:solidFill>
            <a:prstDash val="solid"/>
            <a:round/>
            <a:headEnd type="none" w="med" len="med"/>
            <a:tailEnd type="none" w="med" len="med"/>
          </a:ln>
        </p:spPr>
      </p:cxnSp>
      <p:cxnSp>
        <p:nvCxnSpPr>
          <p:cNvPr id="31" name="Google Shape;123;p18"/>
          <p:cNvCxnSpPr/>
          <p:nvPr/>
        </p:nvCxnSpPr>
        <p:spPr>
          <a:xfrm flipH="1">
            <a:off x="4215850" y="2636674"/>
            <a:ext cx="1939140" cy="0"/>
          </a:xfrm>
          <a:prstGeom prst="straightConnector1">
            <a:avLst/>
          </a:prstGeom>
          <a:noFill/>
          <a:ln w="28575" cap="flat" cmpd="sng">
            <a:solidFill>
              <a:srgbClr val="F52D2D"/>
            </a:solidFill>
            <a:prstDash val="solid"/>
            <a:round/>
            <a:headEnd type="none" w="med" len="med"/>
            <a:tailEnd type="none" w="med" len="med"/>
          </a:ln>
        </p:spPr>
      </p:cxnSp>
      <p:cxnSp>
        <p:nvCxnSpPr>
          <p:cNvPr id="32" name="Google Shape;123;p18"/>
          <p:cNvCxnSpPr/>
          <p:nvPr/>
        </p:nvCxnSpPr>
        <p:spPr>
          <a:xfrm flipH="1">
            <a:off x="3006488" y="3344597"/>
            <a:ext cx="1939140" cy="0"/>
          </a:xfrm>
          <a:prstGeom prst="straightConnector1">
            <a:avLst/>
          </a:prstGeom>
          <a:noFill/>
          <a:ln w="28575" cap="flat" cmpd="sng">
            <a:solidFill>
              <a:srgbClr val="F52D2D"/>
            </a:solidFill>
            <a:prstDash val="solid"/>
            <a:round/>
            <a:headEnd type="none" w="med" len="med"/>
            <a:tailEnd type="none" w="med" len="med"/>
          </a:ln>
        </p:spPr>
      </p:cxnSp>
      <p:cxnSp>
        <p:nvCxnSpPr>
          <p:cNvPr id="33" name="Google Shape;123;p18"/>
          <p:cNvCxnSpPr/>
          <p:nvPr/>
        </p:nvCxnSpPr>
        <p:spPr>
          <a:xfrm flipH="1">
            <a:off x="4215850" y="4091849"/>
            <a:ext cx="1939140" cy="0"/>
          </a:xfrm>
          <a:prstGeom prst="straightConnector1">
            <a:avLst/>
          </a:prstGeom>
          <a:noFill/>
          <a:ln w="28575" cap="flat" cmpd="sng">
            <a:solidFill>
              <a:srgbClr val="F52D2D"/>
            </a:solidFill>
            <a:prstDash val="solid"/>
            <a:round/>
            <a:headEnd type="none" w="med" len="med"/>
            <a:tailEnd type="none" w="med" len="med"/>
          </a:ln>
        </p:spPr>
      </p:cxnSp>
      <p:cxnSp>
        <p:nvCxnSpPr>
          <p:cNvPr id="34" name="Google Shape;123;p18"/>
          <p:cNvCxnSpPr/>
          <p:nvPr/>
        </p:nvCxnSpPr>
        <p:spPr>
          <a:xfrm flipH="1">
            <a:off x="3006488" y="4806224"/>
            <a:ext cx="1939140" cy="0"/>
          </a:xfrm>
          <a:prstGeom prst="straightConnector1">
            <a:avLst/>
          </a:prstGeom>
          <a:noFill/>
          <a:ln w="28575" cap="flat" cmpd="sng">
            <a:solidFill>
              <a:srgbClr val="F52D2D"/>
            </a:solidFill>
            <a:prstDash val="solid"/>
            <a:round/>
            <a:headEnd type="none" w="med" len="med"/>
            <a:tailEnd type="none" w="med" len="med"/>
          </a:ln>
        </p:spPr>
      </p:cxnSp>
      <p:sp>
        <p:nvSpPr>
          <p:cNvPr id="21" name="Google Shape;171;p24"/>
          <p:cNvSpPr txBox="1">
            <a:spLocks/>
          </p:cNvSpPr>
          <p:nvPr/>
        </p:nvSpPr>
        <p:spPr>
          <a:xfrm>
            <a:off x="6894901" y="1468893"/>
            <a:ext cx="1738559" cy="533407"/>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000" dirty="0" smtClean="0">
                <a:solidFill>
                  <a:schemeClr val="dk2"/>
                </a:solidFill>
                <a:latin typeface="Raleway ExtraBold"/>
                <a:ea typeface="Raleway ExtraBold"/>
                <a:cs typeface="Raleway ExtraBold"/>
                <a:sym typeface="Raleway ExtraBold"/>
              </a:rPr>
              <a:t>Null value Remove , Duplicate value reove</a:t>
            </a:r>
          </a:p>
        </p:txBody>
      </p:sp>
      <p:sp>
        <p:nvSpPr>
          <p:cNvPr id="22" name="Google Shape;171;p24"/>
          <p:cNvSpPr txBox="1">
            <a:spLocks/>
          </p:cNvSpPr>
          <p:nvPr/>
        </p:nvSpPr>
        <p:spPr>
          <a:xfrm>
            <a:off x="6894901" y="2115203"/>
            <a:ext cx="1738559" cy="335587"/>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000" dirty="0" smtClean="0">
                <a:solidFill>
                  <a:schemeClr val="dk2"/>
                </a:solidFill>
                <a:latin typeface="Raleway ExtraBold"/>
                <a:ea typeface="Raleway ExtraBold"/>
                <a:cs typeface="Raleway ExtraBold"/>
                <a:sym typeface="Raleway ExtraBold"/>
              </a:rPr>
              <a:t>Puntuation Mark remove</a:t>
            </a:r>
          </a:p>
        </p:txBody>
      </p:sp>
      <p:sp>
        <p:nvSpPr>
          <p:cNvPr id="24" name="Google Shape;171;p24"/>
          <p:cNvSpPr txBox="1">
            <a:spLocks/>
          </p:cNvSpPr>
          <p:nvPr/>
        </p:nvSpPr>
        <p:spPr>
          <a:xfrm>
            <a:off x="6894899" y="2606228"/>
            <a:ext cx="1738559" cy="335587"/>
          </a:xfrm>
          <a:prstGeom prst="rect">
            <a:avLst/>
          </a:prstGeom>
          <a:solidFill>
            <a:schemeClr val="tx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000" dirty="0" smtClean="0">
                <a:solidFill>
                  <a:schemeClr val="dk2"/>
                </a:solidFill>
                <a:latin typeface="Raleway ExtraBold"/>
                <a:ea typeface="Raleway ExtraBold"/>
                <a:cs typeface="Raleway ExtraBold"/>
                <a:sym typeface="Raleway ExtraBold"/>
              </a:rPr>
              <a:t>Data Cleaning</a:t>
            </a:r>
          </a:p>
        </p:txBody>
      </p:sp>
      <p:cxnSp>
        <p:nvCxnSpPr>
          <p:cNvPr id="3" name="Elbow Connector 2"/>
          <p:cNvCxnSpPr>
            <a:stCxn id="13" idx="3"/>
            <a:endCxn id="21" idx="1"/>
          </p:cNvCxnSpPr>
          <p:nvPr/>
        </p:nvCxnSpPr>
        <p:spPr>
          <a:xfrm flipV="1">
            <a:off x="6154993" y="1735597"/>
            <a:ext cx="739908" cy="544588"/>
          </a:xfrm>
          <a:prstGeom prst="bentConnector3">
            <a:avLst/>
          </a:prstGeom>
          <a:ln>
            <a:solidFill>
              <a:schemeClr val="accent2">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 name="Elbow Connector 5"/>
          <p:cNvCxnSpPr>
            <a:stCxn id="13" idx="3"/>
            <a:endCxn id="24" idx="1"/>
          </p:cNvCxnSpPr>
          <p:nvPr/>
        </p:nvCxnSpPr>
        <p:spPr>
          <a:xfrm>
            <a:off x="6154993" y="2280185"/>
            <a:ext cx="739906" cy="493837"/>
          </a:xfrm>
          <a:prstGeom prst="bentConnector3">
            <a:avLst/>
          </a:prstGeom>
          <a:ln>
            <a:solidFill>
              <a:schemeClr val="accent2">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 name="Elbow Connector 7"/>
          <p:cNvCxnSpPr>
            <a:stCxn id="13" idx="3"/>
            <a:endCxn id="22" idx="1"/>
          </p:cNvCxnSpPr>
          <p:nvPr/>
        </p:nvCxnSpPr>
        <p:spPr>
          <a:xfrm>
            <a:off x="6154993" y="2280185"/>
            <a:ext cx="739908" cy="2812"/>
          </a:xfrm>
          <a:prstGeom prst="bentConnector3">
            <a:avLst/>
          </a:prstGeom>
          <a:ln>
            <a:solidFill>
              <a:schemeClr val="accent2">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 name="Google Shape;171;p24"/>
          <p:cNvSpPr txBox="1">
            <a:spLocks/>
          </p:cNvSpPr>
          <p:nvPr/>
        </p:nvSpPr>
        <p:spPr>
          <a:xfrm>
            <a:off x="6894898" y="3731377"/>
            <a:ext cx="1738557" cy="374583"/>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000" dirty="0" smtClean="0">
                <a:solidFill>
                  <a:schemeClr val="dk2"/>
                </a:solidFill>
                <a:latin typeface="Raleway ExtraBold"/>
                <a:ea typeface="Raleway ExtraBold"/>
                <a:cs typeface="Raleway ExtraBold"/>
                <a:sym typeface="Raleway ExtraBold"/>
              </a:rPr>
              <a:t>Tokenization</a:t>
            </a:r>
          </a:p>
        </p:txBody>
      </p:sp>
      <p:sp>
        <p:nvSpPr>
          <p:cNvPr id="20" name="Google Shape;171;p24"/>
          <p:cNvSpPr txBox="1">
            <a:spLocks/>
          </p:cNvSpPr>
          <p:nvPr/>
        </p:nvSpPr>
        <p:spPr>
          <a:xfrm>
            <a:off x="6894898" y="4281990"/>
            <a:ext cx="1738559" cy="335587"/>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000" dirty="0" smtClean="0">
                <a:solidFill>
                  <a:schemeClr val="dk2"/>
                </a:solidFill>
                <a:latin typeface="Raleway ExtraBold"/>
                <a:ea typeface="Raleway ExtraBold"/>
                <a:cs typeface="Raleway ExtraBold"/>
                <a:sym typeface="Raleway ExtraBold"/>
              </a:rPr>
              <a:t>Word Embedding</a:t>
            </a:r>
          </a:p>
        </p:txBody>
      </p:sp>
      <p:sp>
        <p:nvSpPr>
          <p:cNvPr id="23" name="Google Shape;171;p24"/>
          <p:cNvSpPr txBox="1">
            <a:spLocks/>
          </p:cNvSpPr>
          <p:nvPr/>
        </p:nvSpPr>
        <p:spPr>
          <a:xfrm>
            <a:off x="6894896" y="4773015"/>
            <a:ext cx="1738559" cy="335587"/>
          </a:xfrm>
          <a:prstGeom prst="rect">
            <a:avLst/>
          </a:prstGeom>
          <a:solidFill>
            <a:srgbClr val="D9EAD3"/>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 sz="1000" dirty="0" smtClean="0">
                <a:solidFill>
                  <a:schemeClr val="dk2"/>
                </a:solidFill>
                <a:latin typeface="Raleway ExtraBold"/>
                <a:ea typeface="Raleway ExtraBold"/>
                <a:cs typeface="Raleway ExtraBold"/>
                <a:sym typeface="Raleway ExtraBold"/>
              </a:rPr>
              <a:t>Padding</a:t>
            </a:r>
          </a:p>
        </p:txBody>
      </p:sp>
      <p:cxnSp>
        <p:nvCxnSpPr>
          <p:cNvPr id="25" name="Elbow Connector 24"/>
          <p:cNvCxnSpPr>
            <a:stCxn id="18" idx="3"/>
            <a:endCxn id="19" idx="1"/>
          </p:cNvCxnSpPr>
          <p:nvPr/>
        </p:nvCxnSpPr>
        <p:spPr>
          <a:xfrm flipV="1">
            <a:off x="6154993" y="3918669"/>
            <a:ext cx="739905" cy="536122"/>
          </a:xfrm>
          <a:prstGeom prst="bentConnector3">
            <a:avLst/>
          </a:prstGeom>
          <a:ln>
            <a:solidFill>
              <a:schemeClr val="accent2">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endCxn id="23" idx="1"/>
          </p:cNvCxnSpPr>
          <p:nvPr/>
        </p:nvCxnSpPr>
        <p:spPr>
          <a:xfrm>
            <a:off x="6154990" y="4446972"/>
            <a:ext cx="739906" cy="493837"/>
          </a:xfrm>
          <a:prstGeom prst="bentConnector3">
            <a:avLst/>
          </a:prstGeom>
          <a:ln>
            <a:solidFill>
              <a:schemeClr val="accent2">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endCxn id="20" idx="1"/>
          </p:cNvCxnSpPr>
          <p:nvPr/>
        </p:nvCxnSpPr>
        <p:spPr>
          <a:xfrm>
            <a:off x="6154990" y="4446972"/>
            <a:ext cx="739908" cy="2812"/>
          </a:xfrm>
          <a:prstGeom prst="bentConnector3">
            <a:avLst/>
          </a:prstGeom>
          <a:ln>
            <a:solidFill>
              <a:schemeClr val="accent2">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Google Shape;106;p16"/>
          <p:cNvSpPr txBox="1">
            <a:spLocks/>
          </p:cNvSpPr>
          <p:nvPr/>
        </p:nvSpPr>
        <p:spPr>
          <a:xfrm>
            <a:off x="8656977" y="0"/>
            <a:ext cx="487023" cy="291475"/>
          </a:xfrm>
          <a:prstGeom prst="rect">
            <a:avLst/>
          </a:prstGeom>
          <a:solidFill>
            <a:schemeClr val="l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US" sz="1400" dirty="0" smtClean="0"/>
              <a:t>06</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
                                            <p:bg/>
                                          </p:spTgt>
                                        </p:tgtEl>
                                        <p:attrNameLst>
                                          <p:attrName>style.visibility</p:attrName>
                                        </p:attrNameLst>
                                      </p:cBhvr>
                                      <p:to>
                                        <p:strVal val="visible"/>
                                      </p:to>
                                    </p:set>
                                    <p:animEffect transition="in" filter="fade">
                                      <p:cBhvr>
                                        <p:cTn id="7" dur="750"/>
                                        <p:tgtEl>
                                          <p:spTgt spid="171">
                                            <p:bg/>
                                          </p:spTgt>
                                        </p:tgtEl>
                                      </p:cBhvr>
                                    </p:animEffect>
                                    <p:anim calcmode="lin" valueType="num">
                                      <p:cBhvr>
                                        <p:cTn id="8" dur="750" fill="hold"/>
                                        <p:tgtEl>
                                          <p:spTgt spid="171">
                                            <p:bg/>
                                          </p:spTgt>
                                        </p:tgtEl>
                                        <p:attrNameLst>
                                          <p:attrName>ppt_x</p:attrName>
                                        </p:attrNameLst>
                                      </p:cBhvr>
                                      <p:tavLst>
                                        <p:tav tm="0">
                                          <p:val>
                                            <p:strVal val="#ppt_x"/>
                                          </p:val>
                                        </p:tav>
                                        <p:tav tm="100000">
                                          <p:val>
                                            <p:strVal val="#ppt_x"/>
                                          </p:val>
                                        </p:tav>
                                      </p:tavLst>
                                    </p:anim>
                                    <p:anim calcmode="lin" valueType="num">
                                      <p:cBhvr>
                                        <p:cTn id="9" dur="750" fill="hold"/>
                                        <p:tgtEl>
                                          <p:spTgt spid="171">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1">
                                            <p:txEl>
                                              <p:pRg st="0" end="0"/>
                                            </p:txEl>
                                          </p:spTgt>
                                        </p:tgtEl>
                                        <p:attrNameLst>
                                          <p:attrName>style.visibility</p:attrName>
                                        </p:attrNameLst>
                                      </p:cBhvr>
                                      <p:to>
                                        <p:strVal val="visible"/>
                                      </p:to>
                                    </p:set>
                                    <p:animEffect transition="in" filter="fade">
                                      <p:cBhvr>
                                        <p:cTn id="12" dur="750"/>
                                        <p:tgtEl>
                                          <p:spTgt spid="171">
                                            <p:txEl>
                                              <p:pRg st="0" end="0"/>
                                            </p:txEl>
                                          </p:spTgt>
                                        </p:tgtEl>
                                      </p:cBhvr>
                                    </p:animEffect>
                                    <p:anim calcmode="lin" valueType="num">
                                      <p:cBhvr>
                                        <p:cTn id="13" dur="750" fill="hold"/>
                                        <p:tgtEl>
                                          <p:spTgt spid="171">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171">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750"/>
                                        <p:tgtEl>
                                          <p:spTgt spid="27"/>
                                        </p:tgtEl>
                                      </p:cBhvr>
                                    </p:animEffect>
                                    <p:anim calcmode="lin" valueType="num">
                                      <p:cBhvr>
                                        <p:cTn id="18" dur="750" fill="hold"/>
                                        <p:tgtEl>
                                          <p:spTgt spid="27"/>
                                        </p:tgtEl>
                                        <p:attrNameLst>
                                          <p:attrName>ppt_x</p:attrName>
                                        </p:attrNameLst>
                                      </p:cBhvr>
                                      <p:tavLst>
                                        <p:tav tm="0">
                                          <p:val>
                                            <p:strVal val="#ppt_x"/>
                                          </p:val>
                                        </p:tav>
                                        <p:tav tm="100000">
                                          <p:val>
                                            <p:strVal val="#ppt_x"/>
                                          </p:val>
                                        </p:tav>
                                      </p:tavLst>
                                    </p:anim>
                                    <p:anim calcmode="lin" valueType="num">
                                      <p:cBhvr>
                                        <p:cTn id="19" dur="75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750"/>
                                        <p:tgtEl>
                                          <p:spTgt spid="13"/>
                                        </p:tgtEl>
                                      </p:cBhvr>
                                    </p:animEffect>
                                    <p:anim calcmode="lin" valueType="num">
                                      <p:cBhvr>
                                        <p:cTn id="25" dur="750" fill="hold"/>
                                        <p:tgtEl>
                                          <p:spTgt spid="13"/>
                                        </p:tgtEl>
                                        <p:attrNameLst>
                                          <p:attrName>ppt_x</p:attrName>
                                        </p:attrNameLst>
                                      </p:cBhvr>
                                      <p:tavLst>
                                        <p:tav tm="0">
                                          <p:val>
                                            <p:strVal val="#ppt_x"/>
                                          </p:val>
                                        </p:tav>
                                        <p:tav tm="100000">
                                          <p:val>
                                            <p:strVal val="#ppt_x"/>
                                          </p:val>
                                        </p:tav>
                                      </p:tavLst>
                                    </p:anim>
                                    <p:anim calcmode="lin" valueType="num">
                                      <p:cBhvr>
                                        <p:cTn id="26" dur="75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750"/>
                                        <p:tgtEl>
                                          <p:spTgt spid="31"/>
                                        </p:tgtEl>
                                      </p:cBhvr>
                                    </p:animEffect>
                                    <p:anim calcmode="lin" valueType="num">
                                      <p:cBhvr>
                                        <p:cTn id="30" dur="750" fill="hold"/>
                                        <p:tgtEl>
                                          <p:spTgt spid="31"/>
                                        </p:tgtEl>
                                        <p:attrNameLst>
                                          <p:attrName>ppt_x</p:attrName>
                                        </p:attrNameLst>
                                      </p:cBhvr>
                                      <p:tavLst>
                                        <p:tav tm="0">
                                          <p:val>
                                            <p:strVal val="#ppt_x"/>
                                          </p:val>
                                        </p:tav>
                                        <p:tav tm="100000">
                                          <p:val>
                                            <p:strVal val="#ppt_x"/>
                                          </p:val>
                                        </p:tav>
                                      </p:tavLst>
                                    </p:anim>
                                    <p:anim calcmode="lin" valueType="num">
                                      <p:cBhvr>
                                        <p:cTn id="31" dur="75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750"/>
                                        <p:tgtEl>
                                          <p:spTgt spid="15"/>
                                        </p:tgtEl>
                                      </p:cBhvr>
                                    </p:animEffect>
                                    <p:anim calcmode="lin" valueType="num">
                                      <p:cBhvr>
                                        <p:cTn id="57" dur="750" fill="hold"/>
                                        <p:tgtEl>
                                          <p:spTgt spid="15"/>
                                        </p:tgtEl>
                                        <p:attrNameLst>
                                          <p:attrName>ppt_x</p:attrName>
                                        </p:attrNameLst>
                                      </p:cBhvr>
                                      <p:tavLst>
                                        <p:tav tm="0">
                                          <p:val>
                                            <p:strVal val="#ppt_x"/>
                                          </p:val>
                                        </p:tav>
                                        <p:tav tm="100000">
                                          <p:val>
                                            <p:strVal val="#ppt_x"/>
                                          </p:val>
                                        </p:tav>
                                      </p:tavLst>
                                    </p:anim>
                                    <p:anim calcmode="lin" valueType="num">
                                      <p:cBhvr>
                                        <p:cTn id="58" dur="75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750"/>
                                        <p:tgtEl>
                                          <p:spTgt spid="32"/>
                                        </p:tgtEl>
                                      </p:cBhvr>
                                    </p:animEffect>
                                    <p:anim calcmode="lin" valueType="num">
                                      <p:cBhvr>
                                        <p:cTn id="62" dur="750" fill="hold"/>
                                        <p:tgtEl>
                                          <p:spTgt spid="32"/>
                                        </p:tgtEl>
                                        <p:attrNameLst>
                                          <p:attrName>ppt_x</p:attrName>
                                        </p:attrNameLst>
                                      </p:cBhvr>
                                      <p:tavLst>
                                        <p:tav tm="0">
                                          <p:val>
                                            <p:strVal val="#ppt_x"/>
                                          </p:val>
                                        </p:tav>
                                        <p:tav tm="100000">
                                          <p:val>
                                            <p:strVal val="#ppt_x"/>
                                          </p:val>
                                        </p:tav>
                                      </p:tavLst>
                                    </p:anim>
                                    <p:anim calcmode="lin" valueType="num">
                                      <p:cBhvr>
                                        <p:cTn id="63" dur="75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750"/>
                                        <p:tgtEl>
                                          <p:spTgt spid="17"/>
                                        </p:tgtEl>
                                      </p:cBhvr>
                                    </p:animEffect>
                                    <p:anim calcmode="lin" valueType="num">
                                      <p:cBhvr>
                                        <p:cTn id="69" dur="750" fill="hold"/>
                                        <p:tgtEl>
                                          <p:spTgt spid="17"/>
                                        </p:tgtEl>
                                        <p:attrNameLst>
                                          <p:attrName>ppt_x</p:attrName>
                                        </p:attrNameLst>
                                      </p:cBhvr>
                                      <p:tavLst>
                                        <p:tav tm="0">
                                          <p:val>
                                            <p:strVal val="#ppt_x"/>
                                          </p:val>
                                        </p:tav>
                                        <p:tav tm="100000">
                                          <p:val>
                                            <p:strVal val="#ppt_x"/>
                                          </p:val>
                                        </p:tav>
                                      </p:tavLst>
                                    </p:anim>
                                    <p:anim calcmode="lin" valueType="num">
                                      <p:cBhvr>
                                        <p:cTn id="70" dur="75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750"/>
                                        <p:tgtEl>
                                          <p:spTgt spid="33"/>
                                        </p:tgtEl>
                                      </p:cBhvr>
                                    </p:animEffect>
                                    <p:anim calcmode="lin" valueType="num">
                                      <p:cBhvr>
                                        <p:cTn id="74" dur="750" fill="hold"/>
                                        <p:tgtEl>
                                          <p:spTgt spid="33"/>
                                        </p:tgtEl>
                                        <p:attrNameLst>
                                          <p:attrName>ppt_x</p:attrName>
                                        </p:attrNameLst>
                                      </p:cBhvr>
                                      <p:tavLst>
                                        <p:tav tm="0">
                                          <p:val>
                                            <p:strVal val="#ppt_x"/>
                                          </p:val>
                                        </p:tav>
                                        <p:tav tm="100000">
                                          <p:val>
                                            <p:strVal val="#ppt_x"/>
                                          </p:val>
                                        </p:tav>
                                      </p:tavLst>
                                    </p:anim>
                                    <p:anim calcmode="lin" valueType="num">
                                      <p:cBhvr>
                                        <p:cTn id="75"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750"/>
                                        <p:tgtEl>
                                          <p:spTgt spid="18"/>
                                        </p:tgtEl>
                                      </p:cBhvr>
                                    </p:animEffect>
                                    <p:anim calcmode="lin" valueType="num">
                                      <p:cBhvr>
                                        <p:cTn id="81" dur="750" fill="hold"/>
                                        <p:tgtEl>
                                          <p:spTgt spid="18"/>
                                        </p:tgtEl>
                                        <p:attrNameLst>
                                          <p:attrName>ppt_x</p:attrName>
                                        </p:attrNameLst>
                                      </p:cBhvr>
                                      <p:tavLst>
                                        <p:tav tm="0">
                                          <p:val>
                                            <p:strVal val="#ppt_x"/>
                                          </p:val>
                                        </p:tav>
                                        <p:tav tm="100000">
                                          <p:val>
                                            <p:strVal val="#ppt_x"/>
                                          </p:val>
                                        </p:tav>
                                      </p:tavLst>
                                    </p:anim>
                                    <p:anim calcmode="lin" valueType="num">
                                      <p:cBhvr>
                                        <p:cTn id="82" dur="750" fill="hold"/>
                                        <p:tgtEl>
                                          <p:spTgt spid="18"/>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750"/>
                                        <p:tgtEl>
                                          <p:spTgt spid="34"/>
                                        </p:tgtEl>
                                      </p:cBhvr>
                                    </p:animEffect>
                                    <p:anim calcmode="lin" valueType="num">
                                      <p:cBhvr>
                                        <p:cTn id="86" dur="750" fill="hold"/>
                                        <p:tgtEl>
                                          <p:spTgt spid="34"/>
                                        </p:tgtEl>
                                        <p:attrNameLst>
                                          <p:attrName>ppt_x</p:attrName>
                                        </p:attrNameLst>
                                      </p:cBhvr>
                                      <p:tavLst>
                                        <p:tav tm="0">
                                          <p:val>
                                            <p:strVal val="#ppt_x"/>
                                          </p:val>
                                        </p:tav>
                                        <p:tav tm="100000">
                                          <p:val>
                                            <p:strVal val="#ppt_x"/>
                                          </p:val>
                                        </p:tav>
                                      </p:tavLst>
                                    </p:anim>
                                    <p:anim calcmode="lin" valueType="num">
                                      <p:cBhvr>
                                        <p:cTn id="87"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500"/>
                                        <p:tgtEl>
                                          <p:spTgt spid="2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fade">
                                      <p:cBhvr>
                                        <p:cTn id="98" dur="500"/>
                                        <p:tgtEl>
                                          <p:spTgt spid="23"/>
                                        </p:tgtEl>
                                      </p:cBhvr>
                                    </p:animEffect>
                                  </p:childTnLst>
                                </p:cTn>
                              </p:par>
                              <p:par>
                                <p:cTn id="99" presetID="10" presetClass="entr" presetSubtype="0" fill="hold" nodeType="with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500"/>
                                        <p:tgtEl>
                                          <p:spTgt spid="25"/>
                                        </p:tgtEl>
                                      </p:cBhvr>
                                    </p:animEffect>
                                  </p:childTnLst>
                                </p:cTn>
                              </p:par>
                              <p:par>
                                <p:cTn id="102" presetID="10" presetClass="entr" presetSubtype="0" fill="hold"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500"/>
                                        <p:tgtEl>
                                          <p:spTgt spid="26"/>
                                        </p:tgtEl>
                                      </p:cBhvr>
                                    </p:animEffect>
                                  </p:childTnLst>
                                </p:cTn>
                              </p:par>
                              <p:par>
                                <p:cTn id="105" presetID="10" presetClass="entr" presetSubtype="0"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fade">
                                      <p:cBhvr>
                                        <p:cTn id="10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uiExpand="1" build="p" animBg="1"/>
      <p:bldP spid="13" grpId="0" animBg="1"/>
      <p:bldP spid="15" grpId="0" animBg="1"/>
      <p:bldP spid="17" grpId="0" animBg="1"/>
      <p:bldP spid="18" grpId="0" animBg="1"/>
      <p:bldP spid="21" grpId="0" animBg="1"/>
      <p:bldP spid="22" grpId="0" animBg="1"/>
      <p:bldP spid="24" grpId="0" animBg="1"/>
      <p:bldP spid="19" grpId="0" animBg="1"/>
      <p:bldP spid="20" grpId="0" animBg="1"/>
      <p:bldP spid="23" grpId="0" animBg="1"/>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2213</TotalTime>
  <Words>1176</Words>
  <Application>Microsoft Office PowerPoint</Application>
  <PresentationFormat>On-screen Show (16:9)</PresentationFormat>
  <Paragraphs>213</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Raleway SemiBold</vt:lpstr>
      <vt:lpstr>Times New Roman</vt:lpstr>
      <vt:lpstr>Calibri</vt:lpstr>
      <vt:lpstr>Raleway ExtraBold</vt:lpstr>
      <vt:lpstr>Raleway</vt:lpstr>
      <vt:lpstr>Lato</vt:lpstr>
      <vt:lpstr>Streamline</vt:lpstr>
      <vt:lpstr>Bangla Newspaper Headline classification using Deep learning models LSTM , Bi-LSTM and Bi-GRU</vt:lpstr>
      <vt:lpstr>Presented by Shoeb Akibul Islam Roll No: ASH1811022M Session: 2017-18 </vt:lpstr>
      <vt:lpstr>PowerPoint Presentation</vt:lpstr>
      <vt:lpstr>Introduction</vt:lpstr>
      <vt:lpstr>Problem Statement</vt:lpstr>
      <vt:lpstr>Objectives</vt:lpstr>
      <vt:lpstr>Literature Review</vt:lpstr>
      <vt:lpstr>Literature Review</vt:lpstr>
      <vt:lpstr>Methodology</vt:lpstr>
      <vt:lpstr>Methodology</vt:lpstr>
      <vt:lpstr>Methodology</vt:lpstr>
      <vt:lpstr>Flow Chart of Proposed System</vt:lpstr>
      <vt:lpstr>Dataset</vt:lpstr>
      <vt:lpstr>Result Analysis: LSTM</vt:lpstr>
      <vt:lpstr>Result Analysis: Bi-LSTM</vt:lpstr>
      <vt:lpstr>Result Analysis: Bi-GRU</vt:lpstr>
      <vt:lpstr>Result Analysis: Confusion matrix</vt:lpstr>
      <vt:lpstr>Result Analysis</vt:lpstr>
      <vt:lpstr>Conclusion</vt:lpstr>
      <vt:lpstr>Limitations</vt:lpstr>
      <vt:lpstr>Limitations</vt:lpstr>
      <vt:lpstr>Future Work</vt:lpstr>
      <vt:lpstr>Reference</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 Newspaper Headline classification using Deep learning models LSTM and Bangla-BERT</dc:title>
  <cp:lastModifiedBy>G-TECH</cp:lastModifiedBy>
  <cp:revision>63</cp:revision>
  <dcterms:modified xsi:type="dcterms:W3CDTF">2023-03-09T15:47:35Z</dcterms:modified>
</cp:coreProperties>
</file>