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hyperlink" Target="http://chrthomsen.github.io/pygramet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scrapy.org/" TargetMode="External"/><Relationship Id="rId3" Type="http://schemas.openxmlformats.org/officeDocument/2006/relationships/hyperlink" Target="https://en.wikipedia.org/wiki/Web_crawler" TargetMode="External"/><Relationship Id="rId7" Type="http://schemas.openxmlformats.org/officeDocument/2006/relationships/hyperlink" Target="https://en.wikipedia.org/w/index.php?title=Zyte_formerly_Scrapinghub&amp;action=edit&amp;redlink=1" TargetMode="External"/><Relationship Id="rId2" Type="http://schemas.openxmlformats.org/officeDocument/2006/relationships/hyperlink" Target="https://en.wikipedia.org/wiki/Free_and_open-source" TargetMode="External"/><Relationship Id="rId1" Type="http://schemas.openxmlformats.org/officeDocument/2006/relationships/slideLayout" Target="../slideLayouts/slideLayout2.xml"/><Relationship Id="rId6" Type="http://schemas.openxmlformats.org/officeDocument/2006/relationships/hyperlink" Target="https://en.wikipedia.org/wiki/Application_programming_interface" TargetMode="External"/><Relationship Id="rId5" Type="http://schemas.openxmlformats.org/officeDocument/2006/relationships/hyperlink" Target="https://en.wikipedia.org/wiki/Web_scraping" TargetMode="External"/><Relationship Id="rId4" Type="http://schemas.openxmlformats.org/officeDocument/2006/relationships/hyperlink" Target="https://en.wikipedia.org/wiki/Web_framework"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hyperlink" Target="https://matplotlib.org/" TargetMode="External"/><Relationship Id="rId3" Type="http://schemas.openxmlformats.org/officeDocument/2006/relationships/hyperlink" Target="https://en.wikipedia.org/wiki/Library_(computer_science)" TargetMode="External"/><Relationship Id="rId7" Type="http://schemas.openxmlformats.org/officeDocument/2006/relationships/hyperlink" Target="https://numpy.org/" TargetMode="External"/><Relationship Id="rId2" Type="http://schemas.openxmlformats.org/officeDocument/2006/relationships/hyperlink" Target="https://en.wikipedia.org/wiki/Plotter" TargetMode="External"/><Relationship Id="rId1" Type="http://schemas.openxmlformats.org/officeDocument/2006/relationships/slideLayout" Target="../slideLayouts/slideLayout2.xml"/><Relationship Id="rId6" Type="http://schemas.openxmlformats.org/officeDocument/2006/relationships/hyperlink" Target="https://scipy.org/" TargetMode="External"/><Relationship Id="rId5" Type="http://schemas.openxmlformats.org/officeDocument/2006/relationships/hyperlink" Target="https://en.wikipedia.org/wiki/NumPy" TargetMode="External"/><Relationship Id="rId4" Type="http://schemas.openxmlformats.org/officeDocument/2006/relationships/hyperlink" Target="https://en.wikipedia.org/wiki/Python_(programming_language)"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9D04-C8C8-C312-A806-070F7D0A7069}"/>
              </a:ext>
            </a:extLst>
          </p:cNvPr>
          <p:cNvSpPr>
            <a:spLocks noGrp="1"/>
          </p:cNvSpPr>
          <p:nvPr>
            <p:ph type="ctrTitle"/>
          </p:nvPr>
        </p:nvSpPr>
        <p:spPr/>
        <p:txBody>
          <a:bodyPr/>
          <a:lstStyle/>
          <a:p>
            <a:r>
              <a:rPr lang="en-US" b="1"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haroni" panose="020B0604020202020204" pitchFamily="2" charset="-79"/>
                <a:cs typeface="Aharoni" panose="020B0604020202020204" pitchFamily="2" charset="-79"/>
              </a:rPr>
              <a:t>DATA ENGINEERING WITH PYTHON!</a:t>
            </a:r>
          </a:p>
        </p:txBody>
      </p:sp>
      <p:sp>
        <p:nvSpPr>
          <p:cNvPr id="3" name="Subtitle 2">
            <a:extLst>
              <a:ext uri="{FF2B5EF4-FFF2-40B4-BE49-F238E27FC236}">
                <a16:creationId xmlns:a16="http://schemas.microsoft.com/office/drawing/2014/main" id="{03A05A65-611F-7639-E0BD-025969C4F0E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1991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45D7-DEA1-5FF9-F306-270FC0CD99FF}"/>
              </a:ext>
            </a:extLst>
          </p:cNvPr>
          <p:cNvSpPr>
            <a:spLocks noGrp="1"/>
          </p:cNvSpPr>
          <p:nvPr>
            <p:ph type="title"/>
          </p:nvPr>
        </p:nvSpPr>
        <p:spPr/>
        <p:txBody>
          <a:bodyPr/>
          <a:lstStyle/>
          <a:p>
            <a:r>
              <a:rPr lang="en-US" b="1"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What we’ll review</a:t>
            </a:r>
          </a:p>
        </p:txBody>
      </p:sp>
      <p:sp>
        <p:nvSpPr>
          <p:cNvPr id="3" name="Content Placeholder 2">
            <a:extLst>
              <a:ext uri="{FF2B5EF4-FFF2-40B4-BE49-F238E27FC236}">
                <a16:creationId xmlns:a16="http://schemas.microsoft.com/office/drawing/2014/main" id="{AE07EB9A-0617-3E5D-A908-64A7CA997B7A}"/>
              </a:ext>
            </a:extLst>
          </p:cNvPr>
          <p:cNvSpPr>
            <a:spLocks noGrp="1"/>
          </p:cNvSpPr>
          <p:nvPr>
            <p:ph idx="1"/>
          </p:nvPr>
        </p:nvSpPr>
        <p:spPr>
          <a:xfrm>
            <a:off x="1097280" y="2086791"/>
            <a:ext cx="3819277" cy="3274907"/>
          </a:xfrm>
        </p:spPr>
        <p:txBody>
          <a:bodyPr/>
          <a:lstStyle/>
          <a:p>
            <a:pPr marL="457200" indent="-457200">
              <a:buFont typeface="+mj-lt"/>
              <a:buAutoNum type="arabicPeriod"/>
            </a:pPr>
            <a:r>
              <a:rPr lang="en-US" dirty="0" err="1"/>
              <a:t>PySpark</a:t>
            </a:r>
            <a:r>
              <a:rPr lang="en-US" dirty="0"/>
              <a:t> (Apache Spark)</a:t>
            </a:r>
          </a:p>
          <a:p>
            <a:pPr marL="457200" indent="-457200">
              <a:buFont typeface="+mj-lt"/>
              <a:buAutoNum type="arabicPeriod"/>
            </a:pPr>
            <a:r>
              <a:rPr lang="en-US" dirty="0"/>
              <a:t>Pandas</a:t>
            </a:r>
          </a:p>
          <a:p>
            <a:pPr marL="457200" indent="-457200">
              <a:buFont typeface="+mj-lt"/>
              <a:buAutoNum type="arabicPeriod"/>
            </a:pPr>
            <a:r>
              <a:rPr lang="en-US" dirty="0" err="1"/>
              <a:t>Pygrametl</a:t>
            </a:r>
            <a:endParaRPr lang="en-US" dirty="0"/>
          </a:p>
          <a:p>
            <a:pPr marL="457200" indent="-457200">
              <a:buFont typeface="+mj-lt"/>
              <a:buAutoNum type="arabicPeriod"/>
            </a:pPr>
            <a:r>
              <a:rPr lang="en-US" dirty="0"/>
              <a:t>Scrapy</a:t>
            </a:r>
          </a:p>
          <a:p>
            <a:pPr marL="457200" indent="-457200">
              <a:buFont typeface="+mj-lt"/>
              <a:buAutoNum type="arabicPeriod"/>
            </a:pPr>
            <a:r>
              <a:rPr lang="en-US" dirty="0"/>
              <a:t>SciPy &amp; NumPy</a:t>
            </a:r>
          </a:p>
        </p:txBody>
      </p:sp>
      <p:sp>
        <p:nvSpPr>
          <p:cNvPr id="4" name="TextBox 3">
            <a:extLst>
              <a:ext uri="{FF2B5EF4-FFF2-40B4-BE49-F238E27FC236}">
                <a16:creationId xmlns:a16="http://schemas.microsoft.com/office/drawing/2014/main" id="{480E8748-EEA4-9506-A914-4353166F74E3}"/>
              </a:ext>
            </a:extLst>
          </p:cNvPr>
          <p:cNvSpPr txBox="1"/>
          <p:nvPr/>
        </p:nvSpPr>
        <p:spPr>
          <a:xfrm>
            <a:off x="6254780" y="2151727"/>
            <a:ext cx="4771131" cy="2554545"/>
          </a:xfrm>
          <a:prstGeom prst="rect">
            <a:avLst/>
          </a:prstGeom>
          <a:noFill/>
        </p:spPr>
        <p:txBody>
          <a:bodyPr wrap="square" rtlCol="0">
            <a:spAutoFit/>
          </a:bodyPr>
          <a:lstStyle/>
          <a:p>
            <a:r>
              <a:rPr lang="en-US" sz="4000" b="1" dirty="0">
                <a:ln w="12700">
                  <a:solidFill>
                    <a:schemeClr val="accent5"/>
                  </a:solidFill>
                  <a:prstDash val="solid"/>
                </a:ln>
                <a:pattFill prst="ltDnDiag">
                  <a:fgClr>
                    <a:schemeClr val="accent5">
                      <a:lumMod val="60000"/>
                      <a:lumOff val="40000"/>
                    </a:schemeClr>
                  </a:fgClr>
                  <a:bgClr>
                    <a:schemeClr val="bg1"/>
                  </a:bgClr>
                </a:pattFill>
              </a:rPr>
              <a:t>Data Acquisition</a:t>
            </a:r>
          </a:p>
          <a:p>
            <a:r>
              <a:rPr lang="en-US" sz="4000" b="1" dirty="0">
                <a:ln w="12700">
                  <a:solidFill>
                    <a:schemeClr val="accent5"/>
                  </a:solidFill>
                  <a:prstDash val="solid"/>
                </a:ln>
                <a:pattFill prst="ltDnDiag">
                  <a:fgClr>
                    <a:schemeClr val="accent5">
                      <a:lumMod val="60000"/>
                      <a:lumOff val="40000"/>
                    </a:schemeClr>
                  </a:fgClr>
                  <a:bgClr>
                    <a:schemeClr val="bg1"/>
                  </a:bgClr>
                </a:pattFill>
              </a:rPr>
              <a:t>Data Manipulation</a:t>
            </a:r>
          </a:p>
          <a:p>
            <a:r>
              <a:rPr lang="en-US" sz="4000" b="1" dirty="0">
                <a:ln w="12700">
                  <a:solidFill>
                    <a:schemeClr val="accent5"/>
                  </a:solidFill>
                  <a:prstDash val="solid"/>
                </a:ln>
                <a:pattFill prst="ltDnDiag">
                  <a:fgClr>
                    <a:schemeClr val="accent5">
                      <a:lumMod val="60000"/>
                      <a:lumOff val="40000"/>
                    </a:schemeClr>
                  </a:fgClr>
                  <a:bgClr>
                    <a:schemeClr val="bg1"/>
                  </a:bgClr>
                </a:pattFill>
              </a:rPr>
              <a:t>Data Modelling</a:t>
            </a:r>
          </a:p>
          <a:p>
            <a:r>
              <a:rPr lang="en-US" sz="4000" b="1" dirty="0">
                <a:ln w="12700">
                  <a:solidFill>
                    <a:schemeClr val="accent5"/>
                  </a:solidFill>
                  <a:prstDash val="solid"/>
                </a:ln>
                <a:pattFill prst="ltDnDiag">
                  <a:fgClr>
                    <a:schemeClr val="accent5">
                      <a:lumMod val="60000"/>
                      <a:lumOff val="40000"/>
                    </a:schemeClr>
                  </a:fgClr>
                  <a:bgClr>
                    <a:schemeClr val="bg1"/>
                  </a:bgClr>
                </a:pattFill>
              </a:rPr>
              <a:t>Data Surfacing</a:t>
            </a:r>
          </a:p>
        </p:txBody>
      </p:sp>
      <p:sp>
        <p:nvSpPr>
          <p:cNvPr id="5" name="TextBox 4">
            <a:extLst>
              <a:ext uri="{FF2B5EF4-FFF2-40B4-BE49-F238E27FC236}">
                <a16:creationId xmlns:a16="http://schemas.microsoft.com/office/drawing/2014/main" id="{E1933C28-1139-2F5F-8CB8-109D32C12449}"/>
              </a:ext>
            </a:extLst>
          </p:cNvPr>
          <p:cNvSpPr txBox="1"/>
          <p:nvPr/>
        </p:nvSpPr>
        <p:spPr>
          <a:xfrm rot="20717563">
            <a:off x="8729708" y="572459"/>
            <a:ext cx="2359133" cy="830998"/>
          </a:xfrm>
          <a:prstGeom prst="rect">
            <a:avLst/>
          </a:prstGeom>
          <a:noFill/>
        </p:spPr>
        <p:txBody>
          <a:bodyPr wrap="square" rtlCol="0">
            <a:spAutoFit/>
          </a:bodyPr>
          <a:lstStyle/>
          <a:p>
            <a:r>
              <a:rPr lang="en-US" sz="1600" dirty="0">
                <a:solidFill>
                  <a:srgbClr val="C00000"/>
                </a:solidFill>
              </a:rPr>
              <a:t>Addon for customizations</a:t>
            </a:r>
          </a:p>
          <a:p>
            <a:r>
              <a:rPr lang="en-US" sz="1600" dirty="0">
                <a:solidFill>
                  <a:srgbClr val="C00000"/>
                </a:solidFill>
              </a:rPr>
              <a:t>Minimal learning curve</a:t>
            </a:r>
          </a:p>
          <a:p>
            <a:r>
              <a:rPr lang="en-US" sz="1600" dirty="0">
                <a:solidFill>
                  <a:srgbClr val="C00000"/>
                </a:solidFill>
              </a:rPr>
              <a:t>Useful for daily tasks</a:t>
            </a:r>
          </a:p>
        </p:txBody>
      </p:sp>
    </p:spTree>
    <p:extLst>
      <p:ext uri="{BB962C8B-B14F-4D97-AF65-F5344CB8AC3E}">
        <p14:creationId xmlns:p14="http://schemas.microsoft.com/office/powerpoint/2010/main" val="4568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grpId="0" nodeType="clickEffect">
                                  <p:stCondLst>
                                    <p:cond delay="0"/>
                                  </p:stCondLst>
                                  <p:childTnLst>
                                    <p:animRot by="120000">
                                      <p:cBhvr>
                                        <p:cTn id="26" dur="100" fill="hold">
                                          <p:stCondLst>
                                            <p:cond delay="0"/>
                                          </p:stCondLst>
                                        </p:cTn>
                                        <p:tgtEl>
                                          <p:spTgt spid="3">
                                            <p:txEl>
                                              <p:pRg st="0" end="0"/>
                                            </p:txEl>
                                          </p:spTgt>
                                        </p:tgtEl>
                                        <p:attrNameLst>
                                          <p:attrName>r</p:attrName>
                                        </p:attrNameLst>
                                      </p:cBhvr>
                                    </p:animRot>
                                    <p:animRot by="-240000">
                                      <p:cBhvr>
                                        <p:cTn id="27" dur="200" fill="hold">
                                          <p:stCondLst>
                                            <p:cond delay="200"/>
                                          </p:stCondLst>
                                        </p:cTn>
                                        <p:tgtEl>
                                          <p:spTgt spid="3">
                                            <p:txEl>
                                              <p:pRg st="0" end="0"/>
                                            </p:txEl>
                                          </p:spTgt>
                                        </p:tgtEl>
                                        <p:attrNameLst>
                                          <p:attrName>r</p:attrName>
                                        </p:attrNameLst>
                                      </p:cBhvr>
                                    </p:animRot>
                                    <p:animRot by="240000">
                                      <p:cBhvr>
                                        <p:cTn id="28" dur="200" fill="hold">
                                          <p:stCondLst>
                                            <p:cond delay="400"/>
                                          </p:stCondLst>
                                        </p:cTn>
                                        <p:tgtEl>
                                          <p:spTgt spid="3">
                                            <p:txEl>
                                              <p:pRg st="0" end="0"/>
                                            </p:txEl>
                                          </p:spTgt>
                                        </p:tgtEl>
                                        <p:attrNameLst>
                                          <p:attrName>r</p:attrName>
                                        </p:attrNameLst>
                                      </p:cBhvr>
                                    </p:animRot>
                                    <p:animRot by="-240000">
                                      <p:cBhvr>
                                        <p:cTn id="29" dur="200" fill="hold">
                                          <p:stCondLst>
                                            <p:cond delay="600"/>
                                          </p:stCondLst>
                                        </p:cTn>
                                        <p:tgtEl>
                                          <p:spTgt spid="3">
                                            <p:txEl>
                                              <p:pRg st="0" end="0"/>
                                            </p:txEl>
                                          </p:spTgt>
                                        </p:tgtEl>
                                        <p:attrNameLst>
                                          <p:attrName>r</p:attrName>
                                        </p:attrNameLst>
                                      </p:cBhvr>
                                    </p:animRot>
                                    <p:animRot by="120000">
                                      <p:cBhvr>
                                        <p:cTn id="30" dur="200" fill="hold">
                                          <p:stCondLst>
                                            <p:cond delay="800"/>
                                          </p:stCondLst>
                                        </p:cTn>
                                        <p:tgtEl>
                                          <p:spTgt spid="3">
                                            <p:txEl>
                                              <p:pRg st="0" end="0"/>
                                            </p:txEl>
                                          </p:spTgt>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fad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fad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3882-9A72-E54D-1310-48E35167C683}"/>
              </a:ext>
            </a:extLst>
          </p:cNvPr>
          <p:cNvSpPr>
            <a:spLocks noGrp="1"/>
          </p:cNvSpPr>
          <p:nvPr>
            <p:ph type="title"/>
          </p:nvPr>
        </p:nvSpPr>
        <p:spPr>
          <a:xfrm>
            <a:off x="1097280" y="286603"/>
            <a:ext cx="3183172" cy="1450757"/>
          </a:xfrm>
        </p:spPr>
        <p:txBody>
          <a:bodyPr/>
          <a:lstStyle/>
          <a:p>
            <a:r>
              <a:rPr lang="en-US" b="1"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haroni" panose="020B0604020202020204" pitchFamily="2" charset="-79"/>
                <a:cs typeface="Aharoni" panose="020B0604020202020204" pitchFamily="2" charset="-79"/>
              </a:rPr>
              <a:t>PySpark</a:t>
            </a:r>
            <a:endParaRPr lang="en-US"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haroni" panose="020B0604020202020204" pitchFamily="2" charset="-79"/>
              <a:cs typeface="Aharoni" panose="020B0604020202020204" pitchFamily="2" charset="-79"/>
            </a:endParaRPr>
          </a:p>
        </p:txBody>
      </p:sp>
      <p:pic>
        <p:nvPicPr>
          <p:cNvPr id="5" name="Content Placeholder 4" descr="Text&#10;&#10;Description automatically generated">
            <a:extLst>
              <a:ext uri="{FF2B5EF4-FFF2-40B4-BE49-F238E27FC236}">
                <a16:creationId xmlns:a16="http://schemas.microsoft.com/office/drawing/2014/main" id="{A566E864-6F63-EB0F-2778-A27ACD699C33}"/>
              </a:ext>
            </a:extLst>
          </p:cNvPr>
          <p:cNvPicPr>
            <a:picLocks noGrp="1" noChangeAspect="1"/>
          </p:cNvPicPr>
          <p:nvPr>
            <p:ph idx="1"/>
          </p:nvPr>
        </p:nvPicPr>
        <p:blipFill>
          <a:blip r:embed="rId2"/>
          <a:stretch>
            <a:fillRect/>
          </a:stretch>
        </p:blipFill>
        <p:spPr>
          <a:xfrm>
            <a:off x="4487691" y="0"/>
            <a:ext cx="6351447" cy="1689485"/>
          </a:xfrm>
        </p:spPr>
      </p:pic>
      <p:sp>
        <p:nvSpPr>
          <p:cNvPr id="6" name="TextBox 5">
            <a:extLst>
              <a:ext uri="{FF2B5EF4-FFF2-40B4-BE49-F238E27FC236}">
                <a16:creationId xmlns:a16="http://schemas.microsoft.com/office/drawing/2014/main" id="{67F6F9FE-FE7D-2DE8-5087-4ABC1A9EA679}"/>
              </a:ext>
            </a:extLst>
          </p:cNvPr>
          <p:cNvSpPr txBox="1"/>
          <p:nvPr/>
        </p:nvSpPr>
        <p:spPr>
          <a:xfrm>
            <a:off x="1219200" y="2252870"/>
            <a:ext cx="9952383" cy="923330"/>
          </a:xfrm>
          <a:prstGeom prst="rect">
            <a:avLst/>
          </a:prstGeom>
          <a:noFill/>
        </p:spPr>
        <p:txBody>
          <a:bodyPr wrap="square" rtlCol="0">
            <a:spAutoFit/>
          </a:bodyPr>
          <a:lstStyle/>
          <a:p>
            <a:r>
              <a:rPr lang="en-US" b="1" i="0" dirty="0">
                <a:solidFill>
                  <a:schemeClr val="accent1"/>
                </a:solidFill>
                <a:effectLst/>
                <a:latin typeface="arial" panose="020B0604020202020204" pitchFamily="34" charset="0"/>
              </a:rPr>
              <a:t>Apache Spark</a:t>
            </a:r>
            <a:r>
              <a:rPr lang="en-US" b="0" i="0" dirty="0">
                <a:solidFill>
                  <a:schemeClr val="accent1"/>
                </a:solidFill>
                <a:effectLst/>
                <a:latin typeface="arial" panose="020B0604020202020204" pitchFamily="34" charset="0"/>
              </a:rPr>
              <a:t> </a:t>
            </a:r>
            <a:r>
              <a:rPr lang="en-US" b="0" i="0" dirty="0">
                <a:solidFill>
                  <a:srgbClr val="4D5156"/>
                </a:solidFill>
                <a:effectLst/>
                <a:latin typeface="arial" panose="020B0604020202020204" pitchFamily="34" charset="0"/>
              </a:rPr>
              <a:t>is a multi-language engine for executing data engineering, data science, and machine learning on single-node machines or clusters. </a:t>
            </a:r>
            <a:r>
              <a:rPr lang="en-US" dirty="0">
                <a:solidFill>
                  <a:srgbClr val="4D5156"/>
                </a:solidFill>
                <a:latin typeface="arial" panose="020B0604020202020204" pitchFamily="34" charset="0"/>
              </a:rPr>
              <a:t>Spark provides an interface for programming clusters with implicit data parallelism and fault tolerance.</a:t>
            </a:r>
          </a:p>
        </p:txBody>
      </p:sp>
      <p:sp>
        <p:nvSpPr>
          <p:cNvPr id="7" name="TextBox 6">
            <a:extLst>
              <a:ext uri="{FF2B5EF4-FFF2-40B4-BE49-F238E27FC236}">
                <a16:creationId xmlns:a16="http://schemas.microsoft.com/office/drawing/2014/main" id="{BC574936-0721-B3B9-063E-BFB88C65EC99}"/>
              </a:ext>
            </a:extLst>
          </p:cNvPr>
          <p:cNvSpPr txBox="1"/>
          <p:nvPr/>
        </p:nvSpPr>
        <p:spPr>
          <a:xfrm>
            <a:off x="1219200" y="3455504"/>
            <a:ext cx="9486276" cy="923330"/>
          </a:xfrm>
          <a:prstGeom prst="rect">
            <a:avLst/>
          </a:prstGeom>
          <a:noFill/>
        </p:spPr>
        <p:txBody>
          <a:bodyPr wrap="square" rtlCol="0">
            <a:spAutoFit/>
          </a:bodyPr>
          <a:lstStyle/>
          <a:p>
            <a:r>
              <a:rPr lang="en-US" b="1" i="0" dirty="0" err="1">
                <a:solidFill>
                  <a:schemeClr val="accent1"/>
                </a:solidFill>
                <a:effectLst/>
                <a:latin typeface="arial" panose="020B0604020202020204" pitchFamily="34" charset="0"/>
              </a:rPr>
              <a:t>PySpark</a:t>
            </a:r>
            <a:r>
              <a:rPr lang="en-US" b="0" i="0" dirty="0">
                <a:solidFill>
                  <a:srgbClr val="202124"/>
                </a:solidFill>
                <a:effectLst/>
                <a:latin typeface="arial" panose="020B0604020202020204" pitchFamily="34" charset="0"/>
              </a:rPr>
              <a:t> </a:t>
            </a:r>
            <a:r>
              <a:rPr lang="en-US" dirty="0">
                <a:solidFill>
                  <a:srgbClr val="4D5156"/>
                </a:solidFill>
                <a:latin typeface="arial" panose="020B0604020202020204" pitchFamily="34" charset="0"/>
              </a:rPr>
              <a:t>is an interface for Apache Spark in Python. It not only allows you to write Spark applications using Python APIs, but also provides the </a:t>
            </a:r>
            <a:r>
              <a:rPr lang="en-US" b="1" dirty="0" err="1">
                <a:solidFill>
                  <a:schemeClr val="accent1"/>
                </a:solidFill>
                <a:latin typeface="arial" panose="020B0604020202020204" pitchFamily="34" charset="0"/>
              </a:rPr>
              <a:t>PySpark</a:t>
            </a:r>
            <a:r>
              <a:rPr lang="en-US" dirty="0">
                <a:solidFill>
                  <a:srgbClr val="4D5156"/>
                </a:solidFill>
                <a:latin typeface="arial" panose="020B0604020202020204" pitchFamily="34" charset="0"/>
              </a:rPr>
              <a:t> shell for interactively analyzing your data in a distributed environment.</a:t>
            </a:r>
          </a:p>
        </p:txBody>
      </p:sp>
    </p:spTree>
    <p:extLst>
      <p:ext uri="{BB962C8B-B14F-4D97-AF65-F5344CB8AC3E}">
        <p14:creationId xmlns:p14="http://schemas.microsoft.com/office/powerpoint/2010/main" val="75000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0FFAA-A037-79F4-DB45-D6BAA91D1684}"/>
              </a:ext>
            </a:extLst>
          </p:cNvPr>
          <p:cNvSpPr>
            <a:spLocks noGrp="1"/>
          </p:cNvSpPr>
          <p:nvPr>
            <p:ph type="title"/>
          </p:nvPr>
        </p:nvSpPr>
        <p:spPr/>
        <p:txBody>
          <a:bodyPr/>
          <a:lstStyle/>
          <a:p>
            <a:r>
              <a:rPr lang="en-US" b="1"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haroni" panose="02010803020104030203" pitchFamily="2" charset="-79"/>
                <a:cs typeface="Aharoni" panose="02010803020104030203" pitchFamily="2" charset="-79"/>
              </a:rPr>
              <a:t>Pandas</a:t>
            </a:r>
            <a:endParaRPr lang="en-US" dirty="0">
              <a:latin typeface="Aharoni" panose="02010803020104030203" pitchFamily="2" charset="-79"/>
              <a:cs typeface="Aharoni" panose="02010803020104030203" pitchFamily="2" charset="-79"/>
            </a:endParaRPr>
          </a:p>
        </p:txBody>
      </p:sp>
      <p:pic>
        <p:nvPicPr>
          <p:cNvPr id="5" name="Content Placeholder 4" descr="Logo, company name&#10;&#10;Description automatically generated">
            <a:extLst>
              <a:ext uri="{FF2B5EF4-FFF2-40B4-BE49-F238E27FC236}">
                <a16:creationId xmlns:a16="http://schemas.microsoft.com/office/drawing/2014/main" id="{3DD46DEF-2C88-D928-8F8B-ABDA7463B8BD}"/>
              </a:ext>
            </a:extLst>
          </p:cNvPr>
          <p:cNvPicPr>
            <a:picLocks noGrp="1" noChangeAspect="1"/>
          </p:cNvPicPr>
          <p:nvPr>
            <p:ph idx="1"/>
          </p:nvPr>
        </p:nvPicPr>
        <p:blipFill>
          <a:blip r:embed="rId2"/>
          <a:stretch>
            <a:fillRect/>
          </a:stretch>
        </p:blipFill>
        <p:spPr>
          <a:xfrm>
            <a:off x="6126480" y="217126"/>
            <a:ext cx="3933304" cy="1589710"/>
          </a:xfrm>
        </p:spPr>
      </p:pic>
      <p:sp>
        <p:nvSpPr>
          <p:cNvPr id="6" name="TextBox 5">
            <a:extLst>
              <a:ext uri="{FF2B5EF4-FFF2-40B4-BE49-F238E27FC236}">
                <a16:creationId xmlns:a16="http://schemas.microsoft.com/office/drawing/2014/main" id="{8B83368A-3B6C-FA9C-5AF6-6343FEE15A6D}"/>
              </a:ext>
            </a:extLst>
          </p:cNvPr>
          <p:cNvSpPr txBox="1"/>
          <p:nvPr/>
        </p:nvSpPr>
        <p:spPr>
          <a:xfrm>
            <a:off x="1205948" y="2345635"/>
            <a:ext cx="9949732" cy="1200329"/>
          </a:xfrm>
          <a:prstGeom prst="rect">
            <a:avLst/>
          </a:prstGeom>
          <a:noFill/>
        </p:spPr>
        <p:txBody>
          <a:bodyPr wrap="square" rtlCol="0">
            <a:spAutoFit/>
          </a:bodyPr>
          <a:lstStyle/>
          <a:p>
            <a:r>
              <a:rPr lang="en-US" b="1" i="0" dirty="0">
                <a:solidFill>
                  <a:schemeClr val="accent1"/>
                </a:solidFill>
                <a:effectLst/>
                <a:latin typeface="Arial" panose="020B0604020202020204" pitchFamily="34" charset="0"/>
                <a:cs typeface="Arial" panose="020B0604020202020204" pitchFamily="34" charset="0"/>
              </a:rPr>
              <a:t>Pandas</a:t>
            </a:r>
            <a:r>
              <a:rPr lang="en-US" b="0" i="0" dirty="0">
                <a:solidFill>
                  <a:srgbClr val="32325D"/>
                </a:solidFill>
                <a:effectLst/>
                <a:latin typeface="Arial" panose="020B0604020202020204" pitchFamily="34" charset="0"/>
                <a:cs typeface="Arial" panose="020B0604020202020204" pitchFamily="34" charset="0"/>
              </a:rPr>
              <a:t> </a:t>
            </a:r>
            <a:r>
              <a:rPr lang="en-US" dirty="0">
                <a:solidFill>
                  <a:srgbClr val="4D5156"/>
                </a:solidFill>
                <a:latin typeface="arial" panose="020B0604020202020204" pitchFamily="34" charset="0"/>
              </a:rPr>
              <a:t>is a Python open-source package that offers high-performance, simple-to-use data structures and tools to analyze data. Pandas is the ideal Python for Data Engineering tool to wrangle or manipulate data. It is meant to handle, read, aggregate, and visualize data quickly and easily</a:t>
            </a:r>
          </a:p>
        </p:txBody>
      </p:sp>
    </p:spTree>
    <p:extLst>
      <p:ext uri="{BB962C8B-B14F-4D97-AF65-F5344CB8AC3E}">
        <p14:creationId xmlns:p14="http://schemas.microsoft.com/office/powerpoint/2010/main" val="12321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A483-D162-FD78-6FE6-2F11CA34706E}"/>
              </a:ext>
            </a:extLst>
          </p:cNvPr>
          <p:cNvSpPr>
            <a:spLocks noGrp="1"/>
          </p:cNvSpPr>
          <p:nvPr>
            <p:ph type="title"/>
          </p:nvPr>
        </p:nvSpPr>
        <p:spPr/>
        <p:txBody>
          <a:bodyPr/>
          <a:lstStyle/>
          <a:p>
            <a:r>
              <a:rPr lang="en-US" sz="4800" b="1" cap="none" spc="0"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haroni" panose="02010803020104030203" pitchFamily="2" charset="-79"/>
                <a:cs typeface="Aharoni" panose="02010803020104030203" pitchFamily="2" charset="-79"/>
              </a:rPr>
              <a:t>PygramETL</a:t>
            </a:r>
            <a:endParaRPr lang="en-US" sz="4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338ECC6-AB1D-108C-AC00-683D99F3F717}"/>
              </a:ext>
            </a:extLst>
          </p:cNvPr>
          <p:cNvSpPr>
            <a:spLocks noGrp="1"/>
          </p:cNvSpPr>
          <p:nvPr>
            <p:ph idx="1"/>
          </p:nvPr>
        </p:nvSpPr>
        <p:spPr/>
        <p:txBody>
          <a:bodyPr/>
          <a:lstStyle/>
          <a:p>
            <a:r>
              <a:rPr lang="en-US" sz="1800" dirty="0">
                <a:solidFill>
                  <a:srgbClr val="4D5156"/>
                </a:solidFill>
                <a:latin typeface="arial" panose="020B0604020202020204" pitchFamily="34" charset="0"/>
              </a:rPr>
              <a:t>When using </a:t>
            </a:r>
            <a:r>
              <a:rPr lang="en-US" sz="1800" b="1" dirty="0" err="1">
                <a:solidFill>
                  <a:schemeClr val="accent3">
                    <a:lumMod val="60000"/>
                    <a:lumOff val="40000"/>
                  </a:schemeClr>
                </a:solidFill>
                <a:latin typeface="arial" panose="020B0604020202020204" pitchFamily="34" charset="0"/>
              </a:rPr>
              <a:t>pygrametl</a:t>
            </a:r>
            <a:r>
              <a:rPr lang="en-US" sz="1800" dirty="0">
                <a:solidFill>
                  <a:srgbClr val="4D5156"/>
                </a:solidFill>
                <a:latin typeface="arial" panose="020B0604020202020204" pitchFamily="34" charset="0"/>
              </a:rPr>
              <a:t>, the developer codes the ETL process in Python code. This turns out to be very efficient, also when compared to drawing the process in a graphical user interface (GUI) like Pentaho Data Integration. It supports both </a:t>
            </a:r>
            <a:r>
              <a:rPr lang="en-US" sz="1800" dirty="0" err="1">
                <a:solidFill>
                  <a:srgbClr val="4D5156"/>
                </a:solidFill>
                <a:latin typeface="arial" panose="020B0604020202020204" pitchFamily="34" charset="0"/>
              </a:rPr>
              <a:t>CPython</a:t>
            </a:r>
            <a:r>
              <a:rPr lang="en-US" sz="1800" dirty="0">
                <a:solidFill>
                  <a:srgbClr val="4D5156"/>
                </a:solidFill>
                <a:latin typeface="arial" panose="020B0604020202020204" pitchFamily="34" charset="0"/>
              </a:rPr>
              <a:t> and </a:t>
            </a:r>
            <a:r>
              <a:rPr lang="en-US" sz="1800" dirty="0" err="1">
                <a:solidFill>
                  <a:srgbClr val="4D5156"/>
                </a:solidFill>
                <a:latin typeface="arial" panose="020B0604020202020204" pitchFamily="34" charset="0"/>
              </a:rPr>
              <a:t>Jython</a:t>
            </a:r>
            <a:r>
              <a:rPr lang="en-US" sz="1800" dirty="0">
                <a:solidFill>
                  <a:srgbClr val="4D5156"/>
                </a:solidFill>
                <a:latin typeface="arial" panose="020B0604020202020204" pitchFamily="34" charset="0"/>
              </a:rPr>
              <a:t> so existing Java code and JDBC drivers can be used in the ETL program.</a:t>
            </a:r>
          </a:p>
          <a:p>
            <a:r>
              <a:rPr lang="en-US" sz="1800" dirty="0">
                <a:solidFill>
                  <a:srgbClr val="4D5156"/>
                </a:solidFill>
                <a:latin typeface="arial" panose="020B0604020202020204" pitchFamily="34" charset="0"/>
                <a:hlinkClick r:id="rId2"/>
              </a:rPr>
              <a:t>http://chrthomsen.github.io/pygrametl/</a:t>
            </a:r>
            <a:endParaRPr lang="en-US" sz="1800" dirty="0">
              <a:solidFill>
                <a:srgbClr val="4D5156"/>
              </a:solidFill>
              <a:latin typeface="arial" panose="020B0604020202020204" pitchFamily="34" charset="0"/>
            </a:endParaRPr>
          </a:p>
        </p:txBody>
      </p:sp>
      <p:pic>
        <p:nvPicPr>
          <p:cNvPr id="7" name="Picture 6" descr="Text&#10;&#10;Description automatically generated">
            <a:extLst>
              <a:ext uri="{FF2B5EF4-FFF2-40B4-BE49-F238E27FC236}">
                <a16:creationId xmlns:a16="http://schemas.microsoft.com/office/drawing/2014/main" id="{D01E5D74-4AB0-91A9-B951-397900BF8D86}"/>
              </a:ext>
            </a:extLst>
          </p:cNvPr>
          <p:cNvPicPr>
            <a:picLocks noChangeAspect="1"/>
          </p:cNvPicPr>
          <p:nvPr/>
        </p:nvPicPr>
        <p:blipFill rotWithShape="1">
          <a:blip r:embed="rId3"/>
          <a:srcRect l="25229" t="9577" r="26475" b="66622"/>
          <a:stretch/>
        </p:blipFill>
        <p:spPr>
          <a:xfrm>
            <a:off x="8082601" y="151992"/>
            <a:ext cx="2180493" cy="1575581"/>
          </a:xfrm>
          <a:prstGeom prst="rect">
            <a:avLst/>
          </a:prstGeom>
        </p:spPr>
      </p:pic>
    </p:spTree>
    <p:extLst>
      <p:ext uri="{BB962C8B-B14F-4D97-AF65-F5344CB8AC3E}">
        <p14:creationId xmlns:p14="http://schemas.microsoft.com/office/powerpoint/2010/main" val="345105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FC52-10E8-01ED-DA16-7E67497435BB}"/>
              </a:ext>
            </a:extLst>
          </p:cNvPr>
          <p:cNvSpPr>
            <a:spLocks noGrp="1"/>
          </p:cNvSpPr>
          <p:nvPr>
            <p:ph type="title"/>
          </p:nvPr>
        </p:nvSpPr>
        <p:spPr>
          <a:xfrm>
            <a:off x="1097280" y="286604"/>
            <a:ext cx="10058400" cy="1449432"/>
          </a:xfrm>
        </p:spPr>
        <p:txBody>
          <a:bodyPr/>
          <a:lstStyle/>
          <a:p>
            <a:r>
              <a:rPr lang="en-US" sz="4800" b="1" cap="none" spc="50" dirty="0">
                <a:ln w="0"/>
                <a:solidFill>
                  <a:schemeClr val="bg2"/>
                </a:solidFill>
                <a:effectLst>
                  <a:innerShdw blurRad="63500" dist="50800" dir="13500000">
                    <a:srgbClr val="000000">
                      <a:alpha val="50000"/>
                    </a:srgbClr>
                  </a:innerShdw>
                </a:effectLst>
                <a:latin typeface="Aharoni" panose="02010803020104030203" pitchFamily="2" charset="-79"/>
                <a:cs typeface="Aharoni" panose="02010803020104030203" pitchFamily="2" charset="-79"/>
              </a:rPr>
              <a:t>Scrapy</a:t>
            </a:r>
            <a:endParaRPr lang="en-US" dirty="0"/>
          </a:p>
        </p:txBody>
      </p:sp>
      <p:sp>
        <p:nvSpPr>
          <p:cNvPr id="3" name="Content Placeholder 2">
            <a:extLst>
              <a:ext uri="{FF2B5EF4-FFF2-40B4-BE49-F238E27FC236}">
                <a16:creationId xmlns:a16="http://schemas.microsoft.com/office/drawing/2014/main" id="{7470DD6C-9A3E-90C3-43A6-B0D2770DAF4C}"/>
              </a:ext>
            </a:extLst>
          </p:cNvPr>
          <p:cNvSpPr>
            <a:spLocks noGrp="1"/>
          </p:cNvSpPr>
          <p:nvPr>
            <p:ph idx="1"/>
          </p:nvPr>
        </p:nvSpPr>
        <p:spPr/>
        <p:txBody>
          <a:bodyPr/>
          <a:lstStyle/>
          <a:p>
            <a:r>
              <a:rPr lang="en-US" sz="1800" b="1" dirty="0">
                <a:solidFill>
                  <a:schemeClr val="bg2">
                    <a:lumMod val="75000"/>
                  </a:schemeClr>
                </a:solidFill>
                <a:latin typeface="arial" panose="020B0604020202020204" pitchFamily="34" charset="0"/>
              </a:rPr>
              <a:t>Scrapy</a:t>
            </a:r>
            <a:r>
              <a:rPr lang="en-US" sz="1800" dirty="0">
                <a:solidFill>
                  <a:srgbClr val="4D5156"/>
                </a:solidFill>
                <a:latin typeface="arial" panose="020B0604020202020204" pitchFamily="34" charset="0"/>
              </a:rPr>
              <a:t> is a </a:t>
            </a:r>
            <a:r>
              <a:rPr lang="en-US" sz="1800" dirty="0">
                <a:solidFill>
                  <a:srgbClr val="4D5156"/>
                </a:solidFill>
                <a:latin typeface="arial" panose="020B0604020202020204" pitchFamily="34" charset="0"/>
                <a:hlinkClick r:id="rId2" tooltip="Free and open-source">
                  <a:extLst>
                    <a:ext uri="{A12FA001-AC4F-418D-AE19-62706E023703}">
                      <ahyp:hlinkClr xmlns:ahyp="http://schemas.microsoft.com/office/drawing/2018/hyperlinkcolor" val="tx"/>
                    </a:ext>
                  </a:extLst>
                </a:hlinkClick>
              </a:rPr>
              <a:t>free and open-source</a:t>
            </a:r>
            <a:r>
              <a:rPr lang="en-US" sz="1800" dirty="0">
                <a:solidFill>
                  <a:srgbClr val="4D5156"/>
                </a:solidFill>
                <a:latin typeface="arial" panose="020B0604020202020204" pitchFamily="34" charset="0"/>
              </a:rPr>
              <a:t> </a:t>
            </a:r>
            <a:r>
              <a:rPr lang="en-US" sz="1800" dirty="0">
                <a:solidFill>
                  <a:srgbClr val="4D5156"/>
                </a:solidFill>
                <a:latin typeface="arial" panose="020B0604020202020204" pitchFamily="34" charset="0"/>
                <a:hlinkClick r:id="rId3" tooltip="Web crawler">
                  <a:extLst>
                    <a:ext uri="{A12FA001-AC4F-418D-AE19-62706E023703}">
                      <ahyp:hlinkClr xmlns:ahyp="http://schemas.microsoft.com/office/drawing/2018/hyperlinkcolor" val="tx"/>
                    </a:ext>
                  </a:extLst>
                </a:hlinkClick>
              </a:rPr>
              <a:t>web-crawling</a:t>
            </a:r>
            <a:r>
              <a:rPr lang="en-US" sz="1800" dirty="0">
                <a:solidFill>
                  <a:srgbClr val="4D5156"/>
                </a:solidFill>
                <a:latin typeface="arial" panose="020B0604020202020204" pitchFamily="34" charset="0"/>
              </a:rPr>
              <a:t> </a:t>
            </a:r>
            <a:r>
              <a:rPr lang="en-US" sz="1800" dirty="0">
                <a:solidFill>
                  <a:srgbClr val="4D5156"/>
                </a:solidFill>
                <a:latin typeface="arial" panose="020B0604020202020204" pitchFamily="34" charset="0"/>
                <a:hlinkClick r:id="rId4" tooltip="Web framework">
                  <a:extLst>
                    <a:ext uri="{A12FA001-AC4F-418D-AE19-62706E023703}">
                      <ahyp:hlinkClr xmlns:ahyp="http://schemas.microsoft.com/office/drawing/2018/hyperlinkcolor" val="tx"/>
                    </a:ext>
                  </a:extLst>
                </a:hlinkClick>
              </a:rPr>
              <a:t>framework</a:t>
            </a:r>
            <a:r>
              <a:rPr lang="en-US" sz="1800" dirty="0">
                <a:solidFill>
                  <a:srgbClr val="4D5156"/>
                </a:solidFill>
                <a:latin typeface="arial" panose="020B0604020202020204" pitchFamily="34" charset="0"/>
              </a:rPr>
              <a:t> written in Python. Originally designed for </a:t>
            </a:r>
            <a:r>
              <a:rPr lang="en-US" sz="1800" dirty="0">
                <a:solidFill>
                  <a:srgbClr val="4D5156"/>
                </a:solidFill>
                <a:latin typeface="arial" panose="020B0604020202020204" pitchFamily="34" charset="0"/>
                <a:hlinkClick r:id="rId5" tooltip="Web scraping">
                  <a:extLst>
                    <a:ext uri="{A12FA001-AC4F-418D-AE19-62706E023703}">
                      <ahyp:hlinkClr xmlns:ahyp="http://schemas.microsoft.com/office/drawing/2018/hyperlinkcolor" val="tx"/>
                    </a:ext>
                  </a:extLst>
                </a:hlinkClick>
              </a:rPr>
              <a:t>web scraping</a:t>
            </a:r>
            <a:r>
              <a:rPr lang="en-US" sz="1800" dirty="0">
                <a:solidFill>
                  <a:srgbClr val="4D5156"/>
                </a:solidFill>
                <a:latin typeface="arial" panose="020B0604020202020204" pitchFamily="34" charset="0"/>
              </a:rPr>
              <a:t>, it can also be used to extract data using </a:t>
            </a:r>
            <a:r>
              <a:rPr lang="en-US" sz="1800" dirty="0">
                <a:solidFill>
                  <a:srgbClr val="4D5156"/>
                </a:solidFill>
                <a:latin typeface="arial" panose="020B0604020202020204" pitchFamily="34" charset="0"/>
                <a:hlinkClick r:id="rId6" tooltip="Application programming interface">
                  <a:extLst>
                    <a:ext uri="{A12FA001-AC4F-418D-AE19-62706E023703}">
                      <ahyp:hlinkClr xmlns:ahyp="http://schemas.microsoft.com/office/drawing/2018/hyperlinkcolor" val="tx"/>
                    </a:ext>
                  </a:extLst>
                </a:hlinkClick>
              </a:rPr>
              <a:t>APIs</a:t>
            </a:r>
            <a:r>
              <a:rPr lang="en-US" sz="1800" dirty="0">
                <a:solidFill>
                  <a:srgbClr val="4D5156"/>
                </a:solidFill>
                <a:latin typeface="arial" panose="020B0604020202020204" pitchFamily="34" charset="0"/>
              </a:rPr>
              <a:t> or as a general-purpose web crawler. It is currently maintained by </a:t>
            </a:r>
            <a:r>
              <a:rPr lang="en-US" sz="1800" dirty="0" err="1">
                <a:solidFill>
                  <a:srgbClr val="4D5156"/>
                </a:solidFill>
                <a:latin typeface="arial" panose="020B0604020202020204" pitchFamily="34" charset="0"/>
                <a:hlinkClick r:id="rId7" tooltip="Zyte formerly Scrapinghub (page does not exist)">
                  <a:extLst>
                    <a:ext uri="{A12FA001-AC4F-418D-AE19-62706E023703}">
                      <ahyp:hlinkClr xmlns:ahyp="http://schemas.microsoft.com/office/drawing/2018/hyperlinkcolor" val="tx"/>
                    </a:ext>
                  </a:extLst>
                </a:hlinkClick>
              </a:rPr>
              <a:t>Zyte</a:t>
            </a:r>
            <a:r>
              <a:rPr lang="en-US" sz="1800" dirty="0">
                <a:solidFill>
                  <a:srgbClr val="4D5156"/>
                </a:solidFill>
                <a:latin typeface="arial" panose="020B0604020202020204" pitchFamily="34" charset="0"/>
                <a:hlinkClick r:id="rId7" tooltip="Zyte formerly Scrapinghub (page does not exist)">
                  <a:extLst>
                    <a:ext uri="{A12FA001-AC4F-418D-AE19-62706E023703}">
                      <ahyp:hlinkClr xmlns:ahyp="http://schemas.microsoft.com/office/drawing/2018/hyperlinkcolor" val="tx"/>
                    </a:ext>
                  </a:extLst>
                </a:hlinkClick>
              </a:rPr>
              <a:t> formerly </a:t>
            </a:r>
            <a:r>
              <a:rPr lang="en-US" sz="1800" dirty="0" err="1">
                <a:solidFill>
                  <a:srgbClr val="4D5156"/>
                </a:solidFill>
                <a:latin typeface="arial" panose="020B0604020202020204" pitchFamily="34" charset="0"/>
                <a:hlinkClick r:id="rId7" tooltip="Zyte formerly Scrapinghub (page does not exist)">
                  <a:extLst>
                    <a:ext uri="{A12FA001-AC4F-418D-AE19-62706E023703}">
                      <ahyp:hlinkClr xmlns:ahyp="http://schemas.microsoft.com/office/drawing/2018/hyperlinkcolor" val="tx"/>
                    </a:ext>
                  </a:extLst>
                </a:hlinkClick>
              </a:rPr>
              <a:t>Scrapinghub</a:t>
            </a:r>
            <a:r>
              <a:rPr lang="en-US" sz="1800" dirty="0">
                <a:solidFill>
                  <a:srgbClr val="4D5156"/>
                </a:solidFill>
                <a:latin typeface="arial" panose="020B0604020202020204" pitchFamily="34" charset="0"/>
              </a:rPr>
              <a:t>, a web-scraping development and services company.</a:t>
            </a:r>
          </a:p>
          <a:p>
            <a:r>
              <a:rPr lang="en-US" sz="1800" dirty="0">
                <a:latin typeface="Arial" panose="020B0604020202020204" pitchFamily="34" charset="0"/>
                <a:cs typeface="Arial" panose="020B0604020202020204" pitchFamily="34" charset="0"/>
                <a:hlinkClick r:id="rId8"/>
              </a:rPr>
              <a:t>Scrapy | A Fast and Powerful Scraping and Web Crawling Framework</a:t>
            </a:r>
            <a:endParaRPr lang="en-US" dirty="0">
              <a:solidFill>
                <a:srgbClr val="4D5156"/>
              </a:solidFill>
              <a:latin typeface="Arial" panose="020B0604020202020204" pitchFamily="34" charset="0"/>
              <a:cs typeface="Arial" panose="020B0604020202020204" pitchFamily="34" charset="0"/>
            </a:endParaRPr>
          </a:p>
        </p:txBody>
      </p:sp>
      <p:pic>
        <p:nvPicPr>
          <p:cNvPr id="7" name="Picture 6" descr="Logo&#10;&#10;Description automatically generated">
            <a:extLst>
              <a:ext uri="{FF2B5EF4-FFF2-40B4-BE49-F238E27FC236}">
                <a16:creationId xmlns:a16="http://schemas.microsoft.com/office/drawing/2014/main" id="{B8B41BC6-E756-3A0B-AA99-183CAC135358}"/>
              </a:ext>
            </a:extLst>
          </p:cNvPr>
          <p:cNvPicPr>
            <a:picLocks noChangeAspect="1"/>
          </p:cNvPicPr>
          <p:nvPr/>
        </p:nvPicPr>
        <p:blipFill>
          <a:blip r:embed="rId9"/>
          <a:stretch>
            <a:fillRect/>
          </a:stretch>
        </p:blipFill>
        <p:spPr>
          <a:xfrm>
            <a:off x="7397109" y="519988"/>
            <a:ext cx="3164058" cy="1270897"/>
          </a:xfrm>
          <a:prstGeom prst="rect">
            <a:avLst/>
          </a:prstGeom>
        </p:spPr>
      </p:pic>
    </p:spTree>
    <p:extLst>
      <p:ext uri="{BB962C8B-B14F-4D97-AF65-F5344CB8AC3E}">
        <p14:creationId xmlns:p14="http://schemas.microsoft.com/office/powerpoint/2010/main" val="272281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FA7E-F627-E7A0-60F5-35D89E7A428E}"/>
              </a:ext>
            </a:extLst>
          </p:cNvPr>
          <p:cNvSpPr>
            <a:spLocks noGrp="1"/>
          </p:cNvSpPr>
          <p:nvPr>
            <p:ph type="title"/>
          </p:nvPr>
        </p:nvSpPr>
        <p:spPr/>
        <p:txBody>
          <a:bodyPr/>
          <a:lstStyle/>
          <a:p>
            <a:r>
              <a:rPr lang="en-US"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haroni" panose="02010803020104030203" pitchFamily="2" charset="-79"/>
                <a:cs typeface="Aharoni" panose="02010803020104030203" pitchFamily="2" charset="-79"/>
              </a:rPr>
              <a:t>SciPy &amp; NumPy</a:t>
            </a:r>
            <a:endParaRPr lang="en-US" dirty="0"/>
          </a:p>
        </p:txBody>
      </p:sp>
      <p:sp>
        <p:nvSpPr>
          <p:cNvPr id="3" name="Content Placeholder 2">
            <a:extLst>
              <a:ext uri="{FF2B5EF4-FFF2-40B4-BE49-F238E27FC236}">
                <a16:creationId xmlns:a16="http://schemas.microsoft.com/office/drawing/2014/main" id="{5893C25E-A441-FA9C-5A5E-FE5584636E40}"/>
              </a:ext>
            </a:extLst>
          </p:cNvPr>
          <p:cNvSpPr>
            <a:spLocks noGrp="1"/>
          </p:cNvSpPr>
          <p:nvPr>
            <p:ph idx="1"/>
          </p:nvPr>
        </p:nvSpPr>
        <p:spPr/>
        <p:txBody>
          <a:bodyPr/>
          <a:lstStyle/>
          <a:p>
            <a:r>
              <a:rPr lang="en-US" sz="1800" b="1" dirty="0">
                <a:solidFill>
                  <a:schemeClr val="accent5"/>
                </a:solidFill>
                <a:latin typeface="arial" panose="020B0604020202020204" pitchFamily="34" charset="0"/>
              </a:rPr>
              <a:t>SciPy</a:t>
            </a:r>
            <a:r>
              <a:rPr lang="en-US" sz="1800" dirty="0">
                <a:solidFill>
                  <a:srgbClr val="4D5156"/>
                </a:solidFill>
                <a:latin typeface="arial" panose="020B0604020202020204" pitchFamily="34" charset="0"/>
              </a:rPr>
              <a:t> (pronounced “Sigh Pie”) is an open-source software for mathematics, science, and engineering. Fundamental algorithms for scientific computing in Python.</a:t>
            </a:r>
          </a:p>
          <a:p>
            <a:r>
              <a:rPr lang="en-US" sz="1800" b="1" dirty="0">
                <a:solidFill>
                  <a:schemeClr val="accent5"/>
                </a:solidFill>
                <a:latin typeface="arial" panose="020B0604020202020204" pitchFamily="34" charset="0"/>
              </a:rPr>
              <a:t>NumPy</a:t>
            </a:r>
            <a:r>
              <a:rPr lang="en-US" sz="1800" dirty="0">
                <a:solidFill>
                  <a:srgbClr val="4D5156"/>
                </a:solidFill>
                <a:latin typeface="arial" panose="020B0604020202020204" pitchFamily="34" charset="0"/>
              </a:rPr>
              <a:t> 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p>
          <a:p>
            <a:r>
              <a:rPr lang="en-US" sz="1800" b="1" dirty="0">
                <a:solidFill>
                  <a:schemeClr val="accent5"/>
                </a:solidFill>
                <a:latin typeface="arial" panose="020B0604020202020204" pitchFamily="34" charset="0"/>
              </a:rPr>
              <a:t>Matplotlib</a:t>
            </a:r>
            <a:r>
              <a:rPr lang="en-US" sz="1800" dirty="0">
                <a:solidFill>
                  <a:srgbClr val="4D5156"/>
                </a:solidFill>
                <a:latin typeface="arial" panose="020B0604020202020204" pitchFamily="34" charset="0"/>
              </a:rPr>
              <a:t> is a </a:t>
            </a:r>
            <a:r>
              <a:rPr lang="en-US" sz="1800" dirty="0">
                <a:solidFill>
                  <a:srgbClr val="4D5156"/>
                </a:solidFill>
                <a:latin typeface="arial" panose="020B0604020202020204" pitchFamily="34" charset="0"/>
                <a:hlinkClick r:id="rId2" tooltip="Plotter">
                  <a:extLst>
                    <a:ext uri="{A12FA001-AC4F-418D-AE19-62706E023703}">
                      <ahyp:hlinkClr xmlns:ahyp="http://schemas.microsoft.com/office/drawing/2018/hyperlinkcolor" val="tx"/>
                    </a:ext>
                  </a:extLst>
                </a:hlinkClick>
              </a:rPr>
              <a:t>plotting</a:t>
            </a:r>
            <a:r>
              <a:rPr lang="en-US" sz="1800" dirty="0">
                <a:solidFill>
                  <a:srgbClr val="4D5156"/>
                </a:solidFill>
                <a:latin typeface="arial" panose="020B0604020202020204" pitchFamily="34" charset="0"/>
              </a:rPr>
              <a:t> </a:t>
            </a:r>
            <a:r>
              <a:rPr lang="en-US" sz="1800" dirty="0">
                <a:solidFill>
                  <a:srgbClr val="4D5156"/>
                </a:solidFill>
                <a:latin typeface="arial" panose="020B0604020202020204" pitchFamily="34" charset="0"/>
                <a:hlinkClick r:id="rId3" tooltip="Library (computer science)">
                  <a:extLst>
                    <a:ext uri="{A12FA001-AC4F-418D-AE19-62706E023703}">
                      <ahyp:hlinkClr xmlns:ahyp="http://schemas.microsoft.com/office/drawing/2018/hyperlinkcolor" val="tx"/>
                    </a:ext>
                  </a:extLst>
                </a:hlinkClick>
              </a:rPr>
              <a:t>library</a:t>
            </a:r>
            <a:r>
              <a:rPr lang="en-US" sz="1800" dirty="0">
                <a:solidFill>
                  <a:srgbClr val="4D5156"/>
                </a:solidFill>
                <a:latin typeface="arial" panose="020B0604020202020204" pitchFamily="34" charset="0"/>
              </a:rPr>
              <a:t> for the </a:t>
            </a:r>
            <a:r>
              <a:rPr lang="en-US" sz="1800" dirty="0">
                <a:solidFill>
                  <a:srgbClr val="4D5156"/>
                </a:solidFill>
                <a:latin typeface="arial" panose="020B0604020202020204" pitchFamily="34" charset="0"/>
                <a:hlinkClick r:id="rId4" tooltip="Python (programming language)">
                  <a:extLst>
                    <a:ext uri="{A12FA001-AC4F-418D-AE19-62706E023703}">
                      <ahyp:hlinkClr xmlns:ahyp="http://schemas.microsoft.com/office/drawing/2018/hyperlinkcolor" val="tx"/>
                    </a:ext>
                  </a:extLst>
                </a:hlinkClick>
              </a:rPr>
              <a:t>Python</a:t>
            </a:r>
            <a:r>
              <a:rPr lang="en-US" sz="1800" dirty="0">
                <a:solidFill>
                  <a:srgbClr val="4D5156"/>
                </a:solidFill>
                <a:latin typeface="arial" panose="020B0604020202020204" pitchFamily="34" charset="0"/>
              </a:rPr>
              <a:t> programming language and its numerical mathematics extension </a:t>
            </a:r>
            <a:r>
              <a:rPr lang="en-US" sz="1800" dirty="0">
                <a:solidFill>
                  <a:srgbClr val="4D5156"/>
                </a:solidFill>
                <a:latin typeface="arial" panose="020B0604020202020204" pitchFamily="34" charset="0"/>
                <a:hlinkClick r:id="rId5" tooltip="NumPy">
                  <a:extLst>
                    <a:ext uri="{A12FA001-AC4F-418D-AE19-62706E023703}">
                      <ahyp:hlinkClr xmlns:ahyp="http://schemas.microsoft.com/office/drawing/2018/hyperlinkcolor" val="tx"/>
                    </a:ext>
                  </a:extLst>
                </a:hlinkClick>
              </a:rPr>
              <a:t>NumPy</a:t>
            </a:r>
            <a:r>
              <a:rPr lang="en-US" sz="1800" dirty="0">
                <a:solidFill>
                  <a:srgbClr val="4D5156"/>
                </a:solidFill>
                <a:latin typeface="arial" panose="020B0604020202020204" pitchFamily="34" charset="0"/>
              </a:rPr>
              <a:t>.</a:t>
            </a:r>
          </a:p>
          <a:p>
            <a:r>
              <a:rPr lang="en-US" sz="1800" dirty="0">
                <a:latin typeface="Arial" panose="020B0604020202020204" pitchFamily="34" charset="0"/>
                <a:cs typeface="Arial" panose="020B0604020202020204" pitchFamily="34" charset="0"/>
                <a:hlinkClick r:id="rId6"/>
              </a:rPr>
              <a:t>SciPy</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hlinkClick r:id="rId7"/>
              </a:rPr>
              <a:t>NumPy</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hlinkClick r:id="rId8"/>
              </a:rPr>
              <a:t>Matplotlib</a:t>
            </a:r>
            <a:endParaRPr lang="en-US" dirty="0">
              <a:solidFill>
                <a:srgbClr val="4D5156"/>
              </a:solidFill>
              <a:latin typeface="Arial" panose="020B0604020202020204" pitchFamily="34" charset="0"/>
              <a:cs typeface="Arial" panose="020B0604020202020204" pitchFamily="34" charset="0"/>
            </a:endParaRPr>
          </a:p>
        </p:txBody>
      </p:sp>
      <p:pic>
        <p:nvPicPr>
          <p:cNvPr id="6" name="Picture 5" descr="Graphical user interface, text, application&#10;&#10;Description automatically generated">
            <a:extLst>
              <a:ext uri="{FF2B5EF4-FFF2-40B4-BE49-F238E27FC236}">
                <a16:creationId xmlns:a16="http://schemas.microsoft.com/office/drawing/2014/main" id="{D842E876-CC9A-228B-223E-82A6E916F1B9}"/>
              </a:ext>
            </a:extLst>
          </p:cNvPr>
          <p:cNvPicPr>
            <a:picLocks noChangeAspect="1"/>
          </p:cNvPicPr>
          <p:nvPr/>
        </p:nvPicPr>
        <p:blipFill rotWithShape="1">
          <a:blip r:embed="rId9"/>
          <a:srcRect b="24080"/>
          <a:stretch/>
        </p:blipFill>
        <p:spPr>
          <a:xfrm>
            <a:off x="7050156" y="286603"/>
            <a:ext cx="3673502" cy="1453294"/>
          </a:xfrm>
          <a:prstGeom prst="rect">
            <a:avLst/>
          </a:prstGeom>
        </p:spPr>
      </p:pic>
    </p:spTree>
    <p:extLst>
      <p:ext uri="{BB962C8B-B14F-4D97-AF65-F5344CB8AC3E}">
        <p14:creationId xmlns:p14="http://schemas.microsoft.com/office/powerpoint/2010/main" val="15123702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706</TotalTime>
  <Words>432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Aharoni</vt:lpstr>
      <vt:lpstr>arial</vt:lpstr>
      <vt:lpstr>arial</vt:lpstr>
      <vt:lpstr>Calibri</vt:lpstr>
      <vt:lpstr>Calibri Light</vt:lpstr>
      <vt:lpstr>Retrospect</vt:lpstr>
      <vt:lpstr>DATA ENGINEERING WITH PYTHON!</vt:lpstr>
      <vt:lpstr>What we’ll review</vt:lpstr>
      <vt:lpstr>PySpark</vt:lpstr>
      <vt:lpstr>Pandas</vt:lpstr>
      <vt:lpstr>PygramETL</vt:lpstr>
      <vt:lpstr>Scrapy</vt:lpstr>
      <vt:lpstr>SciPy &amp; NumPy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WITH PYTHON!</dc:title>
  <dc:creator>Muhammad Bilal Khan</dc:creator>
  <cp:lastModifiedBy>Muhammad Bilal Khan</cp:lastModifiedBy>
  <cp:revision>4</cp:revision>
  <dcterms:created xsi:type="dcterms:W3CDTF">2022-07-27T06:29:58Z</dcterms:created>
  <dcterms:modified xsi:type="dcterms:W3CDTF">2022-09-05T11:38:46Z</dcterms:modified>
</cp:coreProperties>
</file>